
<file path=[Content_Types].xml><?xml version="1.0" encoding="utf-8"?>
<Types xmlns="http://schemas.openxmlformats.org/package/2006/content-types">
  <Default Extension="xml" ContentType="application/xml"/>
  <Default Extension="png" ContentType="image/png"/>
  <Default Extension="wdp" ContentType="image/vnd.ms-photo"/>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4229" r:id="rId1"/>
  </p:sldMasterIdLst>
  <p:notesMasterIdLst>
    <p:notesMasterId r:id="rId51"/>
  </p:notesMasterIdLst>
  <p:handoutMasterIdLst>
    <p:handoutMasterId r:id="rId52"/>
  </p:handoutMasterIdLst>
  <p:sldIdLst>
    <p:sldId id="366" r:id="rId2"/>
    <p:sldId id="295" r:id="rId3"/>
    <p:sldId id="296" r:id="rId4"/>
    <p:sldId id="306" r:id="rId5"/>
    <p:sldId id="369" r:id="rId6"/>
    <p:sldId id="321" r:id="rId7"/>
    <p:sldId id="304" r:id="rId8"/>
    <p:sldId id="370" r:id="rId9"/>
    <p:sldId id="307" r:id="rId10"/>
    <p:sldId id="308" r:id="rId11"/>
    <p:sldId id="310" r:id="rId12"/>
    <p:sldId id="311" r:id="rId13"/>
    <p:sldId id="312" r:id="rId14"/>
    <p:sldId id="313" r:id="rId15"/>
    <p:sldId id="314" r:id="rId16"/>
    <p:sldId id="315" r:id="rId17"/>
    <p:sldId id="316" r:id="rId18"/>
    <p:sldId id="317" r:id="rId19"/>
    <p:sldId id="318" r:id="rId20"/>
    <p:sldId id="319" r:id="rId21"/>
    <p:sldId id="320" r:id="rId22"/>
    <p:sldId id="324" r:id="rId23"/>
    <p:sldId id="325" r:id="rId24"/>
    <p:sldId id="326" r:id="rId25"/>
    <p:sldId id="323" r:id="rId26"/>
    <p:sldId id="332" r:id="rId27"/>
    <p:sldId id="375" r:id="rId28"/>
    <p:sldId id="376" r:id="rId29"/>
    <p:sldId id="386" r:id="rId30"/>
    <p:sldId id="377" r:id="rId31"/>
    <p:sldId id="378" r:id="rId32"/>
    <p:sldId id="379" r:id="rId33"/>
    <p:sldId id="382" r:id="rId34"/>
    <p:sldId id="387" r:id="rId35"/>
    <p:sldId id="383" r:id="rId36"/>
    <p:sldId id="357" r:id="rId37"/>
    <p:sldId id="381" r:id="rId38"/>
    <p:sldId id="380" r:id="rId39"/>
    <p:sldId id="302" r:id="rId40"/>
    <p:sldId id="361" r:id="rId41"/>
    <p:sldId id="353" r:id="rId42"/>
    <p:sldId id="388" r:id="rId43"/>
    <p:sldId id="384" r:id="rId44"/>
    <p:sldId id="385" r:id="rId45"/>
    <p:sldId id="360" r:id="rId46"/>
    <p:sldId id="362" r:id="rId47"/>
    <p:sldId id="363" r:id="rId48"/>
    <p:sldId id="303" r:id="rId49"/>
    <p:sldId id="389" r:id="rId50"/>
  </p:sldIdLst>
  <p:sldSz cx="12192000" cy="9144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971C0"/>
    <a:srgbClr val="011F7D"/>
    <a:srgbClr val="4D6C96"/>
    <a:srgbClr val="F9FEFF"/>
    <a:srgbClr val="F4FAFB"/>
    <a:srgbClr val="386BC5"/>
    <a:srgbClr val="D2D1CF"/>
    <a:srgbClr val="E5E6E8"/>
    <a:srgbClr val="F4F4F4"/>
    <a:srgbClr val="F9C03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1E171933-4619-4E11-9A3F-F7608DF75F80}" styleName="Medium Style 1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a:noFill/>
            </a:ln>
          </a:insideV>
        </a:tcBdr>
        <a:fill>
          <a:solidFill>
            <a:schemeClr val="lt1"/>
          </a:solidFill>
        </a:fill>
      </a:tcStyle>
    </a:wholeTbl>
    <a:band1H>
      <a:tcStyle>
        <a:tcBdr/>
        <a:fill>
          <a:solidFill>
            <a:schemeClr val="accent4">
              <a:tint val="20000"/>
            </a:schemeClr>
          </a:solidFill>
        </a:fill>
      </a:tcStyle>
    </a:band1H>
    <a:band1V>
      <a:tcStyle>
        <a:tcBdr/>
        <a:fill>
          <a:solidFill>
            <a:schemeClr val="accent4">
              <a:tint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solidFill>
            <a:schemeClr val="lt1"/>
          </a:solidFill>
        </a:fill>
      </a:tcStyle>
    </a:lastRow>
    <a:firstRow>
      <a:tcTxStyle b="on">
        <a:fontRef idx="minor">
          <a:scrgbClr r="0" g="0" b="0"/>
        </a:fontRef>
        <a:schemeClr val="lt1"/>
      </a:tcTxStyle>
      <a:tcStyle>
        <a:tcBdr/>
        <a:fill>
          <a:solidFill>
            <a:schemeClr val="accent4"/>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0815" autoAdjust="0"/>
    <p:restoredTop sz="95710" autoAdjust="0"/>
  </p:normalViewPr>
  <p:slideViewPr>
    <p:cSldViewPr snapToGrid="0" snapToObjects="1">
      <p:cViewPr>
        <p:scale>
          <a:sx n="90" d="100"/>
          <a:sy n="90" d="100"/>
        </p:scale>
        <p:origin x="1640" y="440"/>
      </p:cViewPr>
      <p:guideLst/>
    </p:cSldViewPr>
  </p:slideViewPr>
  <p:notesTextViewPr>
    <p:cViewPr>
      <p:scale>
        <a:sx n="150" d="100"/>
        <a:sy n="15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50" Type="http://schemas.openxmlformats.org/officeDocument/2006/relationships/slide" Target="slides/slide49.xml"/><Relationship Id="rId51" Type="http://schemas.openxmlformats.org/officeDocument/2006/relationships/notesMaster" Target="notesMasters/notesMaster1.xml"/><Relationship Id="rId52" Type="http://schemas.openxmlformats.org/officeDocument/2006/relationships/handoutMaster" Target="handoutMasters/handoutMaster1.xml"/><Relationship Id="rId53" Type="http://schemas.openxmlformats.org/officeDocument/2006/relationships/presProps" Target="presProps.xml"/><Relationship Id="rId54" Type="http://schemas.openxmlformats.org/officeDocument/2006/relationships/viewProps" Target="viewProps.xml"/><Relationship Id="rId55" Type="http://schemas.openxmlformats.org/officeDocument/2006/relationships/theme" Target="theme/theme1.xml"/><Relationship Id="rId56" Type="http://schemas.openxmlformats.org/officeDocument/2006/relationships/tableStyles" Target="tableStyles.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slide" Target="slides/slide44.xml"/><Relationship Id="rId46" Type="http://schemas.openxmlformats.org/officeDocument/2006/relationships/slide" Target="slides/slide45.xml"/><Relationship Id="rId47" Type="http://schemas.openxmlformats.org/officeDocument/2006/relationships/slide" Target="slides/slide46.xml"/><Relationship Id="rId48" Type="http://schemas.openxmlformats.org/officeDocument/2006/relationships/slide" Target="slides/slide47.xml"/><Relationship Id="rId49" Type="http://schemas.openxmlformats.org/officeDocument/2006/relationships/slide" Target="slides/slide4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86992257-ED0A-984B-8051-140301A5A5F4}" type="datetimeFigureOut">
              <a:rPr lang="en-US" smtClean="0"/>
              <a:t>7/21/17</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976A2B5E-ABEF-BC4B-9991-1644D6C34734}" type="slidenum">
              <a:rPr lang="en-US" smtClean="0"/>
              <a:t>‹#›</a:t>
            </a:fld>
            <a:endParaRPr lang="en-US"/>
          </a:p>
        </p:txBody>
      </p:sp>
    </p:spTree>
    <p:extLst>
      <p:ext uri="{BB962C8B-B14F-4D97-AF65-F5344CB8AC3E}">
        <p14:creationId xmlns:p14="http://schemas.microsoft.com/office/powerpoint/2010/main" val="199145925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4207E03-40EB-DF45-BB7A-17AD1E6448BF}" type="datetimeFigureOut">
              <a:rPr lang="en-US" smtClean="0"/>
              <a:t>7/21/17</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0DB999F-BD0C-5A4A-9CCA-FA0019E89230}" type="slidenum">
              <a:rPr lang="en-US" smtClean="0"/>
              <a:t>‹#›</a:t>
            </a:fld>
            <a:endParaRPr lang="en-US"/>
          </a:p>
        </p:txBody>
      </p:sp>
    </p:spTree>
    <p:extLst>
      <p:ext uri="{BB962C8B-B14F-4D97-AF65-F5344CB8AC3E}">
        <p14:creationId xmlns:p14="http://schemas.microsoft.com/office/powerpoint/2010/main" val="6268035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3.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4.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5.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7.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9.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0.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1.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2.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3.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4.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5.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6.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8.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0DB999F-BD0C-5A4A-9CCA-FA0019E89230}" type="slidenum">
              <a:rPr lang="en-US" smtClean="0"/>
              <a:t>2</a:t>
            </a:fld>
            <a:endParaRPr lang="en-US"/>
          </a:p>
        </p:txBody>
      </p:sp>
    </p:spTree>
    <p:extLst>
      <p:ext uri="{BB962C8B-B14F-4D97-AF65-F5344CB8AC3E}">
        <p14:creationId xmlns:p14="http://schemas.microsoft.com/office/powerpoint/2010/main" val="35076648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0DB999F-BD0C-5A4A-9CCA-FA0019E89230}" type="slidenum">
              <a:rPr lang="en-US" smtClean="0"/>
              <a:t>12</a:t>
            </a:fld>
            <a:endParaRPr lang="en-US"/>
          </a:p>
        </p:txBody>
      </p:sp>
    </p:spTree>
    <p:extLst>
      <p:ext uri="{BB962C8B-B14F-4D97-AF65-F5344CB8AC3E}">
        <p14:creationId xmlns:p14="http://schemas.microsoft.com/office/powerpoint/2010/main" val="32892876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0DB999F-BD0C-5A4A-9CCA-FA0019E89230}" type="slidenum">
              <a:rPr lang="en-US" smtClean="0"/>
              <a:t>13</a:t>
            </a:fld>
            <a:endParaRPr lang="en-US"/>
          </a:p>
        </p:txBody>
      </p:sp>
    </p:spTree>
    <p:extLst>
      <p:ext uri="{BB962C8B-B14F-4D97-AF65-F5344CB8AC3E}">
        <p14:creationId xmlns:p14="http://schemas.microsoft.com/office/powerpoint/2010/main" val="49535047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0DB999F-BD0C-5A4A-9CCA-FA0019E89230}" type="slidenum">
              <a:rPr lang="en-US" smtClean="0"/>
              <a:t>14</a:t>
            </a:fld>
            <a:endParaRPr lang="en-US"/>
          </a:p>
        </p:txBody>
      </p:sp>
    </p:spTree>
    <p:extLst>
      <p:ext uri="{BB962C8B-B14F-4D97-AF65-F5344CB8AC3E}">
        <p14:creationId xmlns:p14="http://schemas.microsoft.com/office/powerpoint/2010/main" val="132449981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0DB999F-BD0C-5A4A-9CCA-FA0019E89230}" type="slidenum">
              <a:rPr lang="en-US" smtClean="0"/>
              <a:t>15</a:t>
            </a:fld>
            <a:endParaRPr lang="en-US"/>
          </a:p>
        </p:txBody>
      </p:sp>
    </p:spTree>
    <p:extLst>
      <p:ext uri="{BB962C8B-B14F-4D97-AF65-F5344CB8AC3E}">
        <p14:creationId xmlns:p14="http://schemas.microsoft.com/office/powerpoint/2010/main" val="34948587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0DB999F-BD0C-5A4A-9CCA-FA0019E89230}" type="slidenum">
              <a:rPr lang="en-US" smtClean="0"/>
              <a:t>16</a:t>
            </a:fld>
            <a:endParaRPr lang="en-US"/>
          </a:p>
        </p:txBody>
      </p:sp>
    </p:spTree>
    <p:extLst>
      <p:ext uri="{BB962C8B-B14F-4D97-AF65-F5344CB8AC3E}">
        <p14:creationId xmlns:p14="http://schemas.microsoft.com/office/powerpoint/2010/main" val="98013118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0DB999F-BD0C-5A4A-9CCA-FA0019E89230}" type="slidenum">
              <a:rPr lang="en-US" smtClean="0"/>
              <a:t>17</a:t>
            </a:fld>
            <a:endParaRPr lang="en-US"/>
          </a:p>
        </p:txBody>
      </p:sp>
    </p:spTree>
    <p:extLst>
      <p:ext uri="{BB962C8B-B14F-4D97-AF65-F5344CB8AC3E}">
        <p14:creationId xmlns:p14="http://schemas.microsoft.com/office/powerpoint/2010/main" val="81959758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0DB999F-BD0C-5A4A-9CCA-FA0019E89230}" type="slidenum">
              <a:rPr lang="en-US" smtClean="0"/>
              <a:t>18</a:t>
            </a:fld>
            <a:endParaRPr lang="en-US"/>
          </a:p>
        </p:txBody>
      </p:sp>
    </p:spTree>
    <p:extLst>
      <p:ext uri="{BB962C8B-B14F-4D97-AF65-F5344CB8AC3E}">
        <p14:creationId xmlns:p14="http://schemas.microsoft.com/office/powerpoint/2010/main" val="84175587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0DB999F-BD0C-5A4A-9CCA-FA0019E89230}" type="slidenum">
              <a:rPr lang="en-US" smtClean="0"/>
              <a:t>19</a:t>
            </a:fld>
            <a:endParaRPr lang="en-US"/>
          </a:p>
        </p:txBody>
      </p:sp>
    </p:spTree>
    <p:extLst>
      <p:ext uri="{BB962C8B-B14F-4D97-AF65-F5344CB8AC3E}">
        <p14:creationId xmlns:p14="http://schemas.microsoft.com/office/powerpoint/2010/main" val="1628451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0DB999F-BD0C-5A4A-9CCA-FA0019E89230}" type="slidenum">
              <a:rPr lang="en-US" smtClean="0"/>
              <a:t>20</a:t>
            </a:fld>
            <a:endParaRPr lang="en-US"/>
          </a:p>
        </p:txBody>
      </p:sp>
    </p:spTree>
    <p:extLst>
      <p:ext uri="{BB962C8B-B14F-4D97-AF65-F5344CB8AC3E}">
        <p14:creationId xmlns:p14="http://schemas.microsoft.com/office/powerpoint/2010/main" val="78080562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0DB999F-BD0C-5A4A-9CCA-FA0019E89230}" type="slidenum">
              <a:rPr lang="en-US" smtClean="0"/>
              <a:t>21</a:t>
            </a:fld>
            <a:endParaRPr lang="en-US"/>
          </a:p>
        </p:txBody>
      </p:sp>
    </p:spTree>
    <p:extLst>
      <p:ext uri="{BB962C8B-B14F-4D97-AF65-F5344CB8AC3E}">
        <p14:creationId xmlns:p14="http://schemas.microsoft.com/office/powerpoint/2010/main" val="187309652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0DB999F-BD0C-5A4A-9CCA-FA0019E89230}" type="slidenum">
              <a:rPr lang="en-US" smtClean="0"/>
              <a:t>3</a:t>
            </a:fld>
            <a:endParaRPr lang="en-US"/>
          </a:p>
        </p:txBody>
      </p:sp>
    </p:spTree>
    <p:extLst>
      <p:ext uri="{BB962C8B-B14F-4D97-AF65-F5344CB8AC3E}">
        <p14:creationId xmlns:p14="http://schemas.microsoft.com/office/powerpoint/2010/main" val="114317745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0DB999F-BD0C-5A4A-9CCA-FA0019E89230}" type="slidenum">
              <a:rPr lang="en-US" smtClean="0"/>
              <a:t>22</a:t>
            </a:fld>
            <a:endParaRPr lang="en-US"/>
          </a:p>
        </p:txBody>
      </p:sp>
    </p:spTree>
    <p:extLst>
      <p:ext uri="{BB962C8B-B14F-4D97-AF65-F5344CB8AC3E}">
        <p14:creationId xmlns:p14="http://schemas.microsoft.com/office/powerpoint/2010/main" val="20062842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0DB999F-BD0C-5A4A-9CCA-FA0019E89230}" type="slidenum">
              <a:rPr lang="en-US" smtClean="0"/>
              <a:t>23</a:t>
            </a:fld>
            <a:endParaRPr lang="en-US"/>
          </a:p>
        </p:txBody>
      </p:sp>
    </p:spTree>
    <p:extLst>
      <p:ext uri="{BB962C8B-B14F-4D97-AF65-F5344CB8AC3E}">
        <p14:creationId xmlns:p14="http://schemas.microsoft.com/office/powerpoint/2010/main" val="192726219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0DB999F-BD0C-5A4A-9CCA-FA0019E89230}" type="slidenum">
              <a:rPr lang="en-US" smtClean="0"/>
              <a:t>24</a:t>
            </a:fld>
            <a:endParaRPr lang="en-US"/>
          </a:p>
        </p:txBody>
      </p:sp>
    </p:spTree>
    <p:extLst>
      <p:ext uri="{BB962C8B-B14F-4D97-AF65-F5344CB8AC3E}">
        <p14:creationId xmlns:p14="http://schemas.microsoft.com/office/powerpoint/2010/main" val="8382495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0DB999F-BD0C-5A4A-9CCA-FA0019E89230}" type="slidenum">
              <a:rPr lang="en-US" smtClean="0"/>
              <a:t>28</a:t>
            </a:fld>
            <a:endParaRPr lang="en-US"/>
          </a:p>
        </p:txBody>
      </p:sp>
    </p:spTree>
    <p:extLst>
      <p:ext uri="{BB962C8B-B14F-4D97-AF65-F5344CB8AC3E}">
        <p14:creationId xmlns:p14="http://schemas.microsoft.com/office/powerpoint/2010/main" val="64113868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0DB999F-BD0C-5A4A-9CCA-FA0019E89230}" type="slidenum">
              <a:rPr lang="en-US" smtClean="0"/>
              <a:t>29</a:t>
            </a:fld>
            <a:endParaRPr lang="en-US"/>
          </a:p>
        </p:txBody>
      </p:sp>
    </p:spTree>
    <p:extLst>
      <p:ext uri="{BB962C8B-B14F-4D97-AF65-F5344CB8AC3E}">
        <p14:creationId xmlns:p14="http://schemas.microsoft.com/office/powerpoint/2010/main" val="181612305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0DB999F-BD0C-5A4A-9CCA-FA0019E89230}" type="slidenum">
              <a:rPr lang="en-US" smtClean="0"/>
              <a:t>30</a:t>
            </a:fld>
            <a:endParaRPr lang="en-US"/>
          </a:p>
        </p:txBody>
      </p:sp>
    </p:spTree>
    <p:extLst>
      <p:ext uri="{BB962C8B-B14F-4D97-AF65-F5344CB8AC3E}">
        <p14:creationId xmlns:p14="http://schemas.microsoft.com/office/powerpoint/2010/main" val="157407979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0DB999F-BD0C-5A4A-9CCA-FA0019E89230}" type="slidenum">
              <a:rPr lang="en-US" smtClean="0"/>
              <a:t>31</a:t>
            </a:fld>
            <a:endParaRPr lang="en-US"/>
          </a:p>
        </p:txBody>
      </p:sp>
    </p:spTree>
    <p:extLst>
      <p:ext uri="{BB962C8B-B14F-4D97-AF65-F5344CB8AC3E}">
        <p14:creationId xmlns:p14="http://schemas.microsoft.com/office/powerpoint/2010/main" val="85343295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0DB999F-BD0C-5A4A-9CCA-FA0019E89230}" type="slidenum">
              <a:rPr lang="en-US" smtClean="0"/>
              <a:t>32</a:t>
            </a:fld>
            <a:endParaRPr lang="en-US"/>
          </a:p>
        </p:txBody>
      </p:sp>
    </p:spTree>
    <p:extLst>
      <p:ext uri="{BB962C8B-B14F-4D97-AF65-F5344CB8AC3E}">
        <p14:creationId xmlns:p14="http://schemas.microsoft.com/office/powerpoint/2010/main" val="143183683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0DB999F-BD0C-5A4A-9CCA-FA0019E89230}" type="slidenum">
              <a:rPr lang="en-US" smtClean="0"/>
              <a:t>33</a:t>
            </a:fld>
            <a:endParaRPr lang="en-US"/>
          </a:p>
        </p:txBody>
      </p:sp>
    </p:spTree>
    <p:extLst>
      <p:ext uri="{BB962C8B-B14F-4D97-AF65-F5344CB8AC3E}">
        <p14:creationId xmlns:p14="http://schemas.microsoft.com/office/powerpoint/2010/main" val="126756616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0DB999F-BD0C-5A4A-9CCA-FA0019E89230}" type="slidenum">
              <a:rPr lang="en-US" smtClean="0"/>
              <a:t>34</a:t>
            </a:fld>
            <a:endParaRPr lang="en-US"/>
          </a:p>
        </p:txBody>
      </p:sp>
    </p:spTree>
    <p:extLst>
      <p:ext uri="{BB962C8B-B14F-4D97-AF65-F5344CB8AC3E}">
        <p14:creationId xmlns:p14="http://schemas.microsoft.com/office/powerpoint/2010/main" val="84848165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0DB999F-BD0C-5A4A-9CCA-FA0019E89230}" type="slidenum">
              <a:rPr lang="en-US" smtClean="0"/>
              <a:t>4</a:t>
            </a:fld>
            <a:endParaRPr lang="en-US"/>
          </a:p>
        </p:txBody>
      </p:sp>
    </p:spTree>
    <p:extLst>
      <p:ext uri="{BB962C8B-B14F-4D97-AF65-F5344CB8AC3E}">
        <p14:creationId xmlns:p14="http://schemas.microsoft.com/office/powerpoint/2010/main" val="63561151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0DB999F-BD0C-5A4A-9CCA-FA0019E89230}" type="slidenum">
              <a:rPr lang="en-US" smtClean="0"/>
              <a:t>35</a:t>
            </a:fld>
            <a:endParaRPr lang="en-US"/>
          </a:p>
        </p:txBody>
      </p:sp>
    </p:spTree>
    <p:extLst>
      <p:ext uri="{BB962C8B-B14F-4D97-AF65-F5344CB8AC3E}">
        <p14:creationId xmlns:p14="http://schemas.microsoft.com/office/powerpoint/2010/main" val="80076308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0DB999F-BD0C-5A4A-9CCA-FA0019E89230}" type="slidenum">
              <a:rPr lang="en-US" smtClean="0"/>
              <a:t>37</a:t>
            </a:fld>
            <a:endParaRPr lang="en-US"/>
          </a:p>
        </p:txBody>
      </p:sp>
    </p:spTree>
    <p:extLst>
      <p:ext uri="{BB962C8B-B14F-4D97-AF65-F5344CB8AC3E}">
        <p14:creationId xmlns:p14="http://schemas.microsoft.com/office/powerpoint/2010/main" val="1054270119"/>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0DB999F-BD0C-5A4A-9CCA-FA0019E89230}" type="slidenum">
              <a:rPr lang="en-US" smtClean="0"/>
              <a:t>39</a:t>
            </a:fld>
            <a:endParaRPr lang="en-US"/>
          </a:p>
        </p:txBody>
      </p:sp>
    </p:spTree>
    <p:extLst>
      <p:ext uri="{BB962C8B-B14F-4D97-AF65-F5344CB8AC3E}">
        <p14:creationId xmlns:p14="http://schemas.microsoft.com/office/powerpoint/2010/main" val="451680853"/>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0DB999F-BD0C-5A4A-9CCA-FA0019E89230}" type="slidenum">
              <a:rPr lang="en-US" smtClean="0"/>
              <a:t>40</a:t>
            </a:fld>
            <a:endParaRPr lang="en-US"/>
          </a:p>
        </p:txBody>
      </p:sp>
    </p:spTree>
    <p:extLst>
      <p:ext uri="{BB962C8B-B14F-4D97-AF65-F5344CB8AC3E}">
        <p14:creationId xmlns:p14="http://schemas.microsoft.com/office/powerpoint/2010/main" val="592184865"/>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0DB999F-BD0C-5A4A-9CCA-FA0019E89230}" type="slidenum">
              <a:rPr lang="en-US" smtClean="0"/>
              <a:t>41</a:t>
            </a:fld>
            <a:endParaRPr lang="en-US"/>
          </a:p>
        </p:txBody>
      </p:sp>
    </p:spTree>
    <p:extLst>
      <p:ext uri="{BB962C8B-B14F-4D97-AF65-F5344CB8AC3E}">
        <p14:creationId xmlns:p14="http://schemas.microsoft.com/office/powerpoint/2010/main" val="1987988710"/>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0DB999F-BD0C-5A4A-9CCA-FA0019E89230}" type="slidenum">
              <a:rPr lang="en-US" smtClean="0"/>
              <a:t>42</a:t>
            </a:fld>
            <a:endParaRPr lang="en-US"/>
          </a:p>
        </p:txBody>
      </p:sp>
    </p:spTree>
    <p:extLst>
      <p:ext uri="{BB962C8B-B14F-4D97-AF65-F5344CB8AC3E}">
        <p14:creationId xmlns:p14="http://schemas.microsoft.com/office/powerpoint/2010/main" val="161376213"/>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0DB999F-BD0C-5A4A-9CCA-FA0019E89230}" type="slidenum">
              <a:rPr lang="en-US" smtClean="0"/>
              <a:t>43</a:t>
            </a:fld>
            <a:endParaRPr lang="en-US"/>
          </a:p>
        </p:txBody>
      </p:sp>
    </p:spTree>
    <p:extLst>
      <p:ext uri="{BB962C8B-B14F-4D97-AF65-F5344CB8AC3E}">
        <p14:creationId xmlns:p14="http://schemas.microsoft.com/office/powerpoint/2010/main" val="148525884"/>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0DB999F-BD0C-5A4A-9CCA-FA0019E89230}" type="slidenum">
              <a:rPr lang="en-US" smtClean="0"/>
              <a:t>44</a:t>
            </a:fld>
            <a:endParaRPr lang="en-US"/>
          </a:p>
        </p:txBody>
      </p:sp>
    </p:spTree>
    <p:extLst>
      <p:ext uri="{BB962C8B-B14F-4D97-AF65-F5344CB8AC3E}">
        <p14:creationId xmlns:p14="http://schemas.microsoft.com/office/powerpoint/2010/main" val="1352126862"/>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0DB999F-BD0C-5A4A-9CCA-FA0019E89230}" type="slidenum">
              <a:rPr lang="en-US" smtClean="0"/>
              <a:t>45</a:t>
            </a:fld>
            <a:endParaRPr lang="en-US"/>
          </a:p>
        </p:txBody>
      </p:sp>
    </p:spTree>
    <p:extLst>
      <p:ext uri="{BB962C8B-B14F-4D97-AF65-F5344CB8AC3E}">
        <p14:creationId xmlns:p14="http://schemas.microsoft.com/office/powerpoint/2010/main" val="1244157431"/>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0DB999F-BD0C-5A4A-9CCA-FA0019E89230}" type="slidenum">
              <a:rPr lang="en-US" smtClean="0"/>
              <a:t>46</a:t>
            </a:fld>
            <a:endParaRPr lang="en-US"/>
          </a:p>
        </p:txBody>
      </p:sp>
    </p:spTree>
    <p:extLst>
      <p:ext uri="{BB962C8B-B14F-4D97-AF65-F5344CB8AC3E}">
        <p14:creationId xmlns:p14="http://schemas.microsoft.com/office/powerpoint/2010/main" val="166585822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0DB999F-BD0C-5A4A-9CCA-FA0019E89230}" type="slidenum">
              <a:rPr lang="en-US" smtClean="0"/>
              <a:t>5</a:t>
            </a:fld>
            <a:endParaRPr lang="en-US"/>
          </a:p>
        </p:txBody>
      </p:sp>
    </p:spTree>
    <p:extLst>
      <p:ext uri="{BB962C8B-B14F-4D97-AF65-F5344CB8AC3E}">
        <p14:creationId xmlns:p14="http://schemas.microsoft.com/office/powerpoint/2010/main" val="738945404"/>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0DB999F-BD0C-5A4A-9CCA-FA0019E89230}" type="slidenum">
              <a:rPr lang="en-US" smtClean="0"/>
              <a:t>48</a:t>
            </a:fld>
            <a:endParaRPr lang="en-US"/>
          </a:p>
        </p:txBody>
      </p:sp>
    </p:spTree>
    <p:extLst>
      <p:ext uri="{BB962C8B-B14F-4D97-AF65-F5344CB8AC3E}">
        <p14:creationId xmlns:p14="http://schemas.microsoft.com/office/powerpoint/2010/main" val="56745122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0DB999F-BD0C-5A4A-9CCA-FA0019E89230}" type="slidenum">
              <a:rPr lang="en-US" smtClean="0"/>
              <a:t>7</a:t>
            </a:fld>
            <a:endParaRPr lang="en-US"/>
          </a:p>
        </p:txBody>
      </p:sp>
    </p:spTree>
    <p:extLst>
      <p:ext uri="{BB962C8B-B14F-4D97-AF65-F5344CB8AC3E}">
        <p14:creationId xmlns:p14="http://schemas.microsoft.com/office/powerpoint/2010/main" val="101176456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0DB999F-BD0C-5A4A-9CCA-FA0019E89230}" type="slidenum">
              <a:rPr lang="en-US" smtClean="0"/>
              <a:t>8</a:t>
            </a:fld>
            <a:endParaRPr lang="en-US"/>
          </a:p>
        </p:txBody>
      </p:sp>
    </p:spTree>
    <p:extLst>
      <p:ext uri="{BB962C8B-B14F-4D97-AF65-F5344CB8AC3E}">
        <p14:creationId xmlns:p14="http://schemas.microsoft.com/office/powerpoint/2010/main" val="116002536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0DB999F-BD0C-5A4A-9CCA-FA0019E89230}" type="slidenum">
              <a:rPr lang="en-US" smtClean="0"/>
              <a:t>9</a:t>
            </a:fld>
            <a:endParaRPr lang="en-US"/>
          </a:p>
        </p:txBody>
      </p:sp>
    </p:spTree>
    <p:extLst>
      <p:ext uri="{BB962C8B-B14F-4D97-AF65-F5344CB8AC3E}">
        <p14:creationId xmlns:p14="http://schemas.microsoft.com/office/powerpoint/2010/main" val="81384901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0DB999F-BD0C-5A4A-9CCA-FA0019E89230}" type="slidenum">
              <a:rPr lang="en-US" smtClean="0"/>
              <a:t>10</a:t>
            </a:fld>
            <a:endParaRPr lang="en-US"/>
          </a:p>
        </p:txBody>
      </p:sp>
    </p:spTree>
    <p:extLst>
      <p:ext uri="{BB962C8B-B14F-4D97-AF65-F5344CB8AC3E}">
        <p14:creationId xmlns:p14="http://schemas.microsoft.com/office/powerpoint/2010/main" val="17069922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0DB999F-BD0C-5A4A-9CCA-FA0019E89230}" type="slidenum">
              <a:rPr lang="en-US" smtClean="0"/>
              <a:t>11</a:t>
            </a:fld>
            <a:endParaRPr lang="en-US"/>
          </a:p>
        </p:txBody>
      </p:sp>
    </p:spTree>
    <p:extLst>
      <p:ext uri="{BB962C8B-B14F-4D97-AF65-F5344CB8AC3E}">
        <p14:creationId xmlns:p14="http://schemas.microsoft.com/office/powerpoint/2010/main" val="3625970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496484"/>
            <a:ext cx="9144000" cy="3183467"/>
          </a:xfrm>
        </p:spPr>
        <p:txBody>
          <a:bodyPr anchor="b">
            <a:normAutofit/>
          </a:bodyPr>
          <a:lstStyle>
            <a:lvl1pPr algn="ctr">
              <a:defRPr sz="5867" b="0" cap="none" spc="0">
                <a:ln w="0"/>
                <a:solidFill>
                  <a:srgbClr val="0070C0"/>
                </a:solidFill>
                <a:effectLst>
                  <a:outerShdw blurRad="38100" dist="25400" dir="5400000" algn="ctr" rotWithShape="0">
                    <a:srgbClr val="6E747A">
                      <a:alpha val="43000"/>
                    </a:srgbClr>
                  </a:outerShdw>
                </a:effectLst>
                <a:latin typeface="Cambria" charset="0"/>
                <a:ea typeface="Cambria" charset="0"/>
                <a:cs typeface="Cambria" charset="0"/>
              </a:defRPr>
            </a:lvl1pPr>
          </a:lstStyle>
          <a:p>
            <a:r>
              <a:rPr lang="en-US" smtClean="0"/>
              <a:t>Click to edit Master title style</a:t>
            </a:r>
            <a:endParaRPr lang="en-US" dirty="0"/>
          </a:p>
        </p:txBody>
      </p:sp>
      <p:sp>
        <p:nvSpPr>
          <p:cNvPr id="3" name="Subtitle 2"/>
          <p:cNvSpPr>
            <a:spLocks noGrp="1"/>
          </p:cNvSpPr>
          <p:nvPr>
            <p:ph type="subTitle" idx="1"/>
          </p:nvPr>
        </p:nvSpPr>
        <p:spPr>
          <a:xfrm>
            <a:off x="1524000" y="4802718"/>
            <a:ext cx="9144000" cy="2207683"/>
          </a:xfrm>
        </p:spPr>
        <p:txBody>
          <a:bodyPr/>
          <a:lstStyle>
            <a:lvl1pPr marL="0" indent="0" algn="ctr">
              <a:buNone/>
              <a:defRPr sz="2400"/>
            </a:lvl1pPr>
            <a:lvl2pPr marL="457206" indent="0" algn="ctr">
              <a:buNone/>
              <a:defRPr sz="2000"/>
            </a:lvl2pPr>
            <a:lvl3pPr marL="914411" indent="0" algn="ctr">
              <a:buNone/>
              <a:defRPr sz="1801"/>
            </a:lvl3pPr>
            <a:lvl4pPr marL="1371617" indent="0" algn="ctr">
              <a:buNone/>
              <a:defRPr sz="1600"/>
            </a:lvl4pPr>
            <a:lvl5pPr marL="1828823" indent="0" algn="ctr">
              <a:buNone/>
              <a:defRPr sz="1600"/>
            </a:lvl5pPr>
            <a:lvl6pPr marL="2286029" indent="0" algn="ctr">
              <a:buNone/>
              <a:defRPr sz="1600"/>
            </a:lvl6pPr>
            <a:lvl7pPr marL="2743234" indent="0" algn="ctr">
              <a:buNone/>
              <a:defRPr sz="1600"/>
            </a:lvl7pPr>
            <a:lvl8pPr marL="3200440" indent="0" algn="ctr">
              <a:buNone/>
              <a:defRPr sz="1600"/>
            </a:lvl8pPr>
            <a:lvl9pPr marL="3657646"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C10F052B-99C0-114D-A407-F1DAA78397FE}" type="datetimeFigureOut">
              <a:rPr lang="en-US" smtClean="0"/>
              <a:t>7/21/17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8A5E0B-A637-3649-9106-BA2DBF5CF1E3}" type="slidenum">
              <a:rPr lang="en-US" smtClean="0"/>
              <a:t>‹#›</a:t>
            </a:fld>
            <a:endParaRPr lang="en-US"/>
          </a:p>
        </p:txBody>
      </p:sp>
    </p:spTree>
    <p:extLst/>
  </p:cSld>
  <p:clrMapOvr>
    <a:masterClrMapping/>
  </p:clrMapOvr>
  <p:extLst mod="1">
    <p:ext uri="{DCECCB84-F9BA-43D5-87BE-67443E8EF086}">
      <p15:sldGuideLst xmlns:p15="http://schemas.microsoft.com/office/powerpoint/2012/main"/>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10F052B-99C0-114D-A407-F1DAA78397FE}" type="datetimeFigureOut">
              <a:rPr lang="en-US" smtClean="0"/>
              <a:t>7/21/17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8A5E0B-A637-3649-9106-BA2DBF5CF1E3}" type="slidenum">
              <a:rPr lang="en-US" smtClean="0"/>
              <a:t>‹#›</a:t>
            </a:fld>
            <a:endParaRPr lang="en-US"/>
          </a:p>
        </p:txBody>
      </p:sp>
    </p:spTree>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486835"/>
            <a:ext cx="2628900" cy="7749117"/>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1" y="486835"/>
            <a:ext cx="7734300" cy="774911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10F052B-99C0-114D-A407-F1DAA78397FE}" type="datetimeFigureOut">
              <a:rPr lang="en-US" smtClean="0"/>
              <a:t>7/21/17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8A5E0B-A637-3649-9106-BA2DBF5CF1E3}" type="slidenum">
              <a:rPr lang="en-US" smtClean="0"/>
              <a:t>‹#›</a:t>
            </a:fld>
            <a:endParaRPr lang="en-US"/>
          </a:p>
        </p:txBody>
      </p:sp>
    </p:spTree>
    <p:extLst/>
  </p:cSld>
  <p:clrMapOvr>
    <a:masterClrMapping/>
  </p:clrMapOvr>
  <p:extLst mod="1">
    <p:ext uri="{DCECCB84-F9BA-43D5-87BE-67443E8EF086}">
      <p15:sldGuideLst xmlns:p15="http://schemas.microsoft.com/office/powerpoint/2012/main"/>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5867" b="0" cap="none" spc="0">
                <a:ln w="0"/>
                <a:solidFill>
                  <a:srgbClr val="0070C0"/>
                </a:solidFill>
                <a:effectLst>
                  <a:outerShdw blurRad="38100" dist="25400" dir="5400000" algn="ctr" rotWithShape="0">
                    <a:srgbClr val="6E747A">
                      <a:alpha val="43000"/>
                    </a:srgbClr>
                  </a:outerShdw>
                </a:effectLst>
                <a:latin typeface="Cambria" charset="0"/>
                <a:ea typeface="Cambria" charset="0"/>
                <a:cs typeface="Cambria" charset="0"/>
              </a:defRPr>
            </a:lvl1pPr>
          </a:lstStyle>
          <a:p>
            <a:r>
              <a:rPr lang="en-US" smtClean="0"/>
              <a:t>Click to edit Master title style</a:t>
            </a:r>
            <a:endParaRPr lang="en-US" dirty="0"/>
          </a:p>
        </p:txBody>
      </p:sp>
      <p:sp>
        <p:nvSpPr>
          <p:cNvPr id="3" name="Content Placeholder 2"/>
          <p:cNvSpPr>
            <a:spLocks noGrp="1"/>
          </p:cNvSpPr>
          <p:nvPr>
            <p:ph idx="1"/>
          </p:nvPr>
        </p:nvSpPr>
        <p:spPr/>
        <p:txBody>
          <a:bodyPr/>
          <a:lstStyle>
            <a:lvl1pPr>
              <a:defRPr>
                <a:solidFill>
                  <a:srgbClr val="002060"/>
                </a:solidFill>
              </a:defRPr>
            </a:lvl1pPr>
            <a:lvl2pPr>
              <a:defRPr>
                <a:solidFill>
                  <a:srgbClr val="002060"/>
                </a:solidFill>
              </a:defRPr>
            </a:lvl2pPr>
            <a:lvl3pPr>
              <a:defRPr>
                <a:solidFill>
                  <a:srgbClr val="002060"/>
                </a:solidFill>
              </a:defRPr>
            </a:lvl3pPr>
            <a:lvl4pPr>
              <a:defRPr>
                <a:solidFill>
                  <a:srgbClr val="002060"/>
                </a:solidFill>
              </a:defRPr>
            </a:lvl4pPr>
            <a:lvl5pPr>
              <a:defRPr>
                <a:solidFill>
                  <a:srgbClr val="002060"/>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C10F052B-99C0-114D-A407-F1DAA78397FE}" type="datetimeFigureOut">
              <a:rPr lang="en-US" smtClean="0"/>
              <a:t>7/21/17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8A5E0B-A637-3649-9106-BA2DBF5CF1E3}" type="slidenum">
              <a:rPr lang="en-US" smtClean="0"/>
              <a:t>‹#›</a:t>
            </a:fld>
            <a:endParaRPr lang="en-US"/>
          </a:p>
        </p:txBody>
      </p:sp>
    </p:spTree>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2" y="2279654"/>
            <a:ext cx="10515600" cy="3803649"/>
          </a:xfrm>
        </p:spPr>
        <p:txBody>
          <a:bodyPr anchor="b"/>
          <a:lstStyle>
            <a:lvl1pPr>
              <a:defRPr lang="en-US" sz="5867" b="0" kern="1200" cap="none" spc="0" dirty="0" smtClean="0">
                <a:ln w="0"/>
                <a:solidFill>
                  <a:srgbClr val="0070C0"/>
                </a:solidFill>
                <a:effectLst>
                  <a:outerShdw blurRad="38100" dist="25400" dir="5400000" algn="ctr" rotWithShape="0">
                    <a:srgbClr val="6E747A">
                      <a:alpha val="43000"/>
                    </a:srgbClr>
                  </a:outerShdw>
                </a:effectLst>
                <a:latin typeface="Cambria" charset="0"/>
                <a:ea typeface="Cambria" charset="0"/>
                <a:cs typeface="Cambria" charset="0"/>
              </a:defRPr>
            </a:lvl1pPr>
          </a:lstStyle>
          <a:p>
            <a:r>
              <a:rPr lang="en-US" smtClean="0"/>
              <a:t>Click to edit Master title style</a:t>
            </a:r>
            <a:endParaRPr lang="en-US" dirty="0"/>
          </a:p>
        </p:txBody>
      </p:sp>
      <p:sp>
        <p:nvSpPr>
          <p:cNvPr id="3" name="Text Placeholder 2"/>
          <p:cNvSpPr>
            <a:spLocks noGrp="1"/>
          </p:cNvSpPr>
          <p:nvPr>
            <p:ph type="body" idx="1"/>
          </p:nvPr>
        </p:nvSpPr>
        <p:spPr>
          <a:xfrm>
            <a:off x="831852" y="6119287"/>
            <a:ext cx="10515600" cy="2000249"/>
          </a:xfrm>
        </p:spPr>
        <p:txBody>
          <a:bodyPr/>
          <a:lstStyle>
            <a:lvl1pPr marL="0" indent="0">
              <a:buNone/>
              <a:defRPr sz="2400">
                <a:solidFill>
                  <a:srgbClr val="002060"/>
                </a:solidFill>
              </a:defRPr>
            </a:lvl1pPr>
            <a:lvl2pPr marL="457206" indent="0">
              <a:buNone/>
              <a:defRPr sz="2000">
                <a:solidFill>
                  <a:schemeClr val="tx1">
                    <a:tint val="75000"/>
                  </a:schemeClr>
                </a:solidFill>
              </a:defRPr>
            </a:lvl2pPr>
            <a:lvl3pPr marL="914411" indent="0">
              <a:buNone/>
              <a:defRPr sz="1801">
                <a:solidFill>
                  <a:schemeClr val="tx1">
                    <a:tint val="75000"/>
                  </a:schemeClr>
                </a:solidFill>
              </a:defRPr>
            </a:lvl3pPr>
            <a:lvl4pPr marL="1371617" indent="0">
              <a:buNone/>
              <a:defRPr sz="1600">
                <a:solidFill>
                  <a:schemeClr val="tx1">
                    <a:tint val="75000"/>
                  </a:schemeClr>
                </a:solidFill>
              </a:defRPr>
            </a:lvl4pPr>
            <a:lvl5pPr marL="1828823" indent="0">
              <a:buNone/>
              <a:defRPr sz="1600">
                <a:solidFill>
                  <a:schemeClr val="tx1">
                    <a:tint val="75000"/>
                  </a:schemeClr>
                </a:solidFill>
              </a:defRPr>
            </a:lvl5pPr>
            <a:lvl6pPr marL="2286029" indent="0">
              <a:buNone/>
              <a:defRPr sz="1600">
                <a:solidFill>
                  <a:schemeClr val="tx1">
                    <a:tint val="75000"/>
                  </a:schemeClr>
                </a:solidFill>
              </a:defRPr>
            </a:lvl6pPr>
            <a:lvl7pPr marL="2743234" indent="0">
              <a:buNone/>
              <a:defRPr sz="1600">
                <a:solidFill>
                  <a:schemeClr val="tx1">
                    <a:tint val="75000"/>
                  </a:schemeClr>
                </a:solidFill>
              </a:defRPr>
            </a:lvl7pPr>
            <a:lvl8pPr marL="3200440" indent="0">
              <a:buNone/>
              <a:defRPr sz="1600">
                <a:solidFill>
                  <a:schemeClr val="tx1">
                    <a:tint val="75000"/>
                  </a:schemeClr>
                </a:solidFill>
              </a:defRPr>
            </a:lvl8pPr>
            <a:lvl9pPr marL="3657646"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10F052B-99C0-114D-A407-F1DAA78397FE}" type="datetimeFigureOut">
              <a:rPr lang="en-US" smtClean="0"/>
              <a:t>7/21/17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8A5E0B-A637-3649-9106-BA2DBF5CF1E3}" type="slidenum">
              <a:rPr lang="en-US" smtClean="0"/>
              <a:t>‹#›</a:t>
            </a:fld>
            <a:endParaRPr lang="en-US"/>
          </a:p>
        </p:txBody>
      </p:sp>
    </p:spTree>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vert="horz" lIns="91440" tIns="45720" rIns="91440" bIns="45720" rtlCol="0" anchor="ctr">
            <a:normAutofit/>
          </a:bodyPr>
          <a:lstStyle>
            <a:lvl1pPr>
              <a:defRPr lang="en-US" sz="5867" b="0" cap="none" spc="0">
                <a:ln w="0"/>
                <a:solidFill>
                  <a:srgbClr val="0070C0"/>
                </a:solidFill>
                <a:effectLst>
                  <a:outerShdw blurRad="38100" dist="25400" dir="5400000" algn="ctr" rotWithShape="0">
                    <a:srgbClr val="6E747A">
                      <a:alpha val="43000"/>
                    </a:srgbClr>
                  </a:outerShdw>
                </a:effectLst>
                <a:latin typeface="Cambria" charset="0"/>
                <a:ea typeface="Cambria" charset="0"/>
                <a:cs typeface="Cambria" charset="0"/>
              </a:defRPr>
            </a:lvl1pPr>
          </a:lstStyle>
          <a:p>
            <a:pPr lvl="0"/>
            <a:r>
              <a:rPr lang="en-US" smtClean="0"/>
              <a:t>Click to edit Master title style</a:t>
            </a:r>
            <a:endParaRPr lang="en-US"/>
          </a:p>
        </p:txBody>
      </p:sp>
      <p:sp>
        <p:nvSpPr>
          <p:cNvPr id="3" name="Content Placeholder 2"/>
          <p:cNvSpPr>
            <a:spLocks noGrp="1"/>
          </p:cNvSpPr>
          <p:nvPr>
            <p:ph sz="half" idx="1"/>
          </p:nvPr>
        </p:nvSpPr>
        <p:spPr>
          <a:xfrm>
            <a:off x="838201" y="2434167"/>
            <a:ext cx="5181600" cy="5801784"/>
          </a:xfrm>
        </p:spPr>
        <p:txBody>
          <a:bodyPr/>
          <a:lstStyle>
            <a:lvl1pPr>
              <a:defRPr>
                <a:solidFill>
                  <a:srgbClr val="002060"/>
                </a:solidFill>
              </a:defRPr>
            </a:lvl1pPr>
            <a:lvl2pPr>
              <a:defRPr>
                <a:solidFill>
                  <a:srgbClr val="002060"/>
                </a:solidFill>
              </a:defRPr>
            </a:lvl2pPr>
            <a:lvl3pPr>
              <a:defRPr>
                <a:solidFill>
                  <a:srgbClr val="002060"/>
                </a:solidFill>
              </a:defRPr>
            </a:lvl3pPr>
            <a:lvl4pPr>
              <a:defRPr>
                <a:solidFill>
                  <a:srgbClr val="002060"/>
                </a:solidFill>
              </a:defRPr>
            </a:lvl4pPr>
            <a:lvl5pPr>
              <a:defRPr>
                <a:solidFill>
                  <a:srgbClr val="002060"/>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72201" y="2434167"/>
            <a:ext cx="5181600" cy="5801784"/>
          </a:xfrm>
        </p:spPr>
        <p:txBody>
          <a:bodyPr/>
          <a:lstStyle>
            <a:lvl1pPr>
              <a:defRPr>
                <a:solidFill>
                  <a:srgbClr val="002060"/>
                </a:solidFill>
              </a:defRPr>
            </a:lvl1pPr>
            <a:lvl2pPr>
              <a:defRPr>
                <a:solidFill>
                  <a:srgbClr val="002060"/>
                </a:solidFill>
              </a:defRPr>
            </a:lvl2pPr>
            <a:lvl3pPr>
              <a:defRPr>
                <a:solidFill>
                  <a:srgbClr val="002060"/>
                </a:solidFill>
              </a:defRPr>
            </a:lvl3pPr>
            <a:lvl4pPr>
              <a:defRPr>
                <a:solidFill>
                  <a:srgbClr val="002060"/>
                </a:solidFill>
              </a:defRPr>
            </a:lvl4pPr>
            <a:lvl5pPr>
              <a:defRPr>
                <a:solidFill>
                  <a:srgbClr val="002060"/>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C10F052B-99C0-114D-A407-F1DAA78397FE}" type="datetimeFigureOut">
              <a:rPr lang="en-US" smtClean="0"/>
              <a:t>7/21/17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B8A5E0B-A637-3649-9106-BA2DBF5CF1E3}" type="slidenum">
              <a:rPr lang="en-US" smtClean="0"/>
              <a:t>‹#›</a:t>
            </a:fld>
            <a:endParaRPr lang="en-US"/>
          </a:p>
        </p:txBody>
      </p:sp>
    </p:spTree>
    <p:extLst/>
  </p:cSld>
  <p:clrMapOvr>
    <a:masterClrMapping/>
  </p:clrMapOvr>
  <p:extLst mod="1">
    <p:ext uri="{DCECCB84-F9BA-43D5-87BE-67443E8EF086}">
      <p15:sldGuideLst xmlns:p15="http://schemas.microsoft.com/office/powerpoint/2012/main"/>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9" y="486837"/>
            <a:ext cx="10515600" cy="1767417"/>
          </a:xfrm>
        </p:spPr>
        <p:txBody>
          <a:bodyPr vert="horz" lIns="91440" tIns="45720" rIns="91440" bIns="45720" rtlCol="0" anchor="ctr">
            <a:normAutofit/>
          </a:bodyPr>
          <a:lstStyle>
            <a:lvl1pPr>
              <a:defRPr lang="en-US" sz="5867" b="0" cap="none" spc="0">
                <a:ln w="0"/>
                <a:solidFill>
                  <a:srgbClr val="0070C0"/>
                </a:solidFill>
                <a:effectLst>
                  <a:outerShdw blurRad="38100" dist="25400" dir="5400000" algn="ctr" rotWithShape="0">
                    <a:srgbClr val="6E747A">
                      <a:alpha val="43000"/>
                    </a:srgbClr>
                  </a:outerShdw>
                </a:effectLst>
                <a:latin typeface="Cambria" charset="0"/>
                <a:ea typeface="Cambria" charset="0"/>
                <a:cs typeface="Cambria" charset="0"/>
              </a:defRPr>
            </a:lvl1pPr>
          </a:lstStyle>
          <a:p>
            <a:pPr lvl="0"/>
            <a:r>
              <a:rPr lang="en-US" smtClean="0"/>
              <a:t>Click to edit Master title style</a:t>
            </a:r>
            <a:endParaRPr lang="en-US"/>
          </a:p>
        </p:txBody>
      </p:sp>
      <p:sp>
        <p:nvSpPr>
          <p:cNvPr id="3" name="Text Placeholder 2"/>
          <p:cNvSpPr>
            <a:spLocks noGrp="1"/>
          </p:cNvSpPr>
          <p:nvPr>
            <p:ph type="body" idx="1"/>
          </p:nvPr>
        </p:nvSpPr>
        <p:spPr>
          <a:xfrm>
            <a:off x="839789" y="2241552"/>
            <a:ext cx="5157787" cy="1098549"/>
          </a:xfrm>
        </p:spPr>
        <p:txBody>
          <a:bodyPr anchor="b"/>
          <a:lstStyle>
            <a:lvl1pPr marL="0" indent="0">
              <a:buNone/>
              <a:defRPr sz="2400" b="1">
                <a:solidFill>
                  <a:srgbClr val="002060"/>
                </a:solidFill>
              </a:defRPr>
            </a:lvl1pPr>
            <a:lvl2pPr marL="457206" indent="0">
              <a:buNone/>
              <a:defRPr sz="2000" b="1"/>
            </a:lvl2pPr>
            <a:lvl3pPr marL="914411" indent="0">
              <a:buNone/>
              <a:defRPr sz="1801" b="1"/>
            </a:lvl3pPr>
            <a:lvl4pPr marL="1371617" indent="0">
              <a:buNone/>
              <a:defRPr sz="1600" b="1"/>
            </a:lvl4pPr>
            <a:lvl5pPr marL="1828823" indent="0">
              <a:buNone/>
              <a:defRPr sz="1600" b="1"/>
            </a:lvl5pPr>
            <a:lvl6pPr marL="2286029" indent="0">
              <a:buNone/>
              <a:defRPr sz="1600" b="1"/>
            </a:lvl6pPr>
            <a:lvl7pPr marL="2743234" indent="0">
              <a:buNone/>
              <a:defRPr sz="1600" b="1"/>
            </a:lvl7pPr>
            <a:lvl8pPr marL="3200440" indent="0">
              <a:buNone/>
              <a:defRPr sz="1600" b="1"/>
            </a:lvl8pPr>
            <a:lvl9pPr marL="3657646"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9" y="3340100"/>
            <a:ext cx="5157787" cy="4912784"/>
          </a:xfrm>
        </p:spPr>
        <p:txBody>
          <a:bodyPr/>
          <a:lstStyle>
            <a:lvl1pPr>
              <a:defRPr>
                <a:solidFill>
                  <a:srgbClr val="002060"/>
                </a:solidFill>
              </a:defRPr>
            </a:lvl1pPr>
            <a:lvl2pPr>
              <a:defRPr>
                <a:solidFill>
                  <a:srgbClr val="002060"/>
                </a:solidFill>
              </a:defRPr>
            </a:lvl2pPr>
            <a:lvl3pPr>
              <a:defRPr>
                <a:solidFill>
                  <a:srgbClr val="002060"/>
                </a:solidFill>
              </a:defRPr>
            </a:lvl3pPr>
            <a:lvl4pPr>
              <a:defRPr>
                <a:solidFill>
                  <a:srgbClr val="002060"/>
                </a:solidFill>
              </a:defRPr>
            </a:lvl4pPr>
            <a:lvl5pPr>
              <a:defRPr>
                <a:solidFill>
                  <a:srgbClr val="002060"/>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2" y="2241552"/>
            <a:ext cx="5183188" cy="1098549"/>
          </a:xfrm>
        </p:spPr>
        <p:txBody>
          <a:bodyPr anchor="b"/>
          <a:lstStyle>
            <a:lvl1pPr marL="0" indent="0">
              <a:buNone/>
              <a:defRPr sz="2400" b="1">
                <a:solidFill>
                  <a:srgbClr val="002060"/>
                </a:solidFill>
              </a:defRPr>
            </a:lvl1pPr>
            <a:lvl2pPr marL="457206" indent="0">
              <a:buNone/>
              <a:defRPr sz="2000" b="1"/>
            </a:lvl2pPr>
            <a:lvl3pPr marL="914411" indent="0">
              <a:buNone/>
              <a:defRPr sz="1801" b="1"/>
            </a:lvl3pPr>
            <a:lvl4pPr marL="1371617" indent="0">
              <a:buNone/>
              <a:defRPr sz="1600" b="1"/>
            </a:lvl4pPr>
            <a:lvl5pPr marL="1828823" indent="0">
              <a:buNone/>
              <a:defRPr sz="1600" b="1"/>
            </a:lvl5pPr>
            <a:lvl6pPr marL="2286029" indent="0">
              <a:buNone/>
              <a:defRPr sz="1600" b="1"/>
            </a:lvl6pPr>
            <a:lvl7pPr marL="2743234" indent="0">
              <a:buNone/>
              <a:defRPr sz="1600" b="1"/>
            </a:lvl7pPr>
            <a:lvl8pPr marL="3200440" indent="0">
              <a:buNone/>
              <a:defRPr sz="1600" b="1"/>
            </a:lvl8pPr>
            <a:lvl9pPr marL="3657646"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2" y="3340100"/>
            <a:ext cx="5183188" cy="4912784"/>
          </a:xfrm>
        </p:spPr>
        <p:txBody>
          <a:bodyPr/>
          <a:lstStyle>
            <a:lvl1pPr>
              <a:defRPr>
                <a:solidFill>
                  <a:srgbClr val="002060"/>
                </a:solidFill>
              </a:defRPr>
            </a:lvl1pPr>
            <a:lvl2pPr>
              <a:defRPr>
                <a:solidFill>
                  <a:srgbClr val="002060"/>
                </a:solidFill>
              </a:defRPr>
            </a:lvl2pPr>
            <a:lvl3pPr>
              <a:defRPr>
                <a:solidFill>
                  <a:srgbClr val="002060"/>
                </a:solidFill>
              </a:defRPr>
            </a:lvl3pPr>
            <a:lvl4pPr>
              <a:defRPr>
                <a:solidFill>
                  <a:srgbClr val="002060"/>
                </a:solidFill>
              </a:defRPr>
            </a:lvl4pPr>
            <a:lvl5pPr>
              <a:defRPr>
                <a:solidFill>
                  <a:srgbClr val="002060"/>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C10F052B-99C0-114D-A407-F1DAA78397FE}" type="datetimeFigureOut">
              <a:rPr lang="en-US" smtClean="0"/>
              <a:t>7/21/17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B8A5E0B-A637-3649-9106-BA2DBF5CF1E3}" type="slidenum">
              <a:rPr lang="en-US" smtClean="0"/>
              <a:t>‹#›</a:t>
            </a:fld>
            <a:endParaRPr lang="en-US"/>
          </a:p>
        </p:txBody>
      </p:sp>
    </p:spTree>
    <p:extLst/>
  </p:cSld>
  <p:clrMapOvr>
    <a:masterClrMapping/>
  </p:clrMapOvr>
  <p:extLst mod="1">
    <p:ext uri="{DCECCB84-F9BA-43D5-87BE-67443E8EF086}">
      <p15:sldGuideLst xmlns:p15="http://schemas.microsoft.com/office/powerpoint/2012/main"/>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vert="horz" lIns="91440" tIns="45720" rIns="91440" bIns="45720" rtlCol="0" anchor="ctr">
            <a:normAutofit/>
          </a:bodyPr>
          <a:lstStyle>
            <a:lvl1pPr>
              <a:defRPr lang="en-US" sz="5867" b="0" cap="none" spc="0">
                <a:ln w="0"/>
                <a:solidFill>
                  <a:srgbClr val="0070C0"/>
                </a:solidFill>
                <a:effectLst>
                  <a:outerShdw blurRad="38100" dist="25400" dir="5400000" algn="ctr" rotWithShape="0">
                    <a:srgbClr val="6E747A">
                      <a:alpha val="43000"/>
                    </a:srgbClr>
                  </a:outerShdw>
                </a:effectLst>
                <a:latin typeface="Cambria" charset="0"/>
                <a:ea typeface="Cambria" charset="0"/>
                <a:cs typeface="Cambria" charset="0"/>
              </a:defRPr>
            </a:lvl1pPr>
          </a:lstStyle>
          <a:p>
            <a:pPr lvl="0"/>
            <a:r>
              <a:rPr lang="en-US" smtClean="0"/>
              <a:t>Click to edit Master title style</a:t>
            </a:r>
            <a:endParaRPr lang="en-US"/>
          </a:p>
        </p:txBody>
      </p:sp>
      <p:sp>
        <p:nvSpPr>
          <p:cNvPr id="3" name="Date Placeholder 2"/>
          <p:cNvSpPr>
            <a:spLocks noGrp="1"/>
          </p:cNvSpPr>
          <p:nvPr>
            <p:ph type="dt" sz="half" idx="10"/>
          </p:nvPr>
        </p:nvSpPr>
        <p:spPr/>
        <p:txBody>
          <a:bodyPr/>
          <a:lstStyle/>
          <a:p>
            <a:fld id="{C10F052B-99C0-114D-A407-F1DAA78397FE}" type="datetimeFigureOut">
              <a:rPr lang="en-US" smtClean="0"/>
              <a:t>7/21/17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B8A5E0B-A637-3649-9106-BA2DBF5CF1E3}" type="slidenum">
              <a:rPr lang="en-US" smtClean="0"/>
              <a:t>‹#›</a:t>
            </a:fld>
            <a:endParaRPr lang="en-US"/>
          </a:p>
        </p:txBody>
      </p:sp>
    </p:spTree>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10F052B-99C0-114D-A407-F1DAA78397FE}" type="datetimeFigureOut">
              <a:rPr lang="en-US" smtClean="0"/>
              <a:t>7/21/17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B8A5E0B-A637-3649-9106-BA2DBF5CF1E3}" type="slidenum">
              <a:rPr lang="en-US" smtClean="0"/>
              <a:t>‹#›</a:t>
            </a:fld>
            <a:endParaRPr lang="en-US"/>
          </a:p>
        </p:txBody>
      </p:sp>
    </p:spTree>
    <p:extLst/>
  </p:cSld>
  <p:clrMapOvr>
    <a:masterClrMapping/>
  </p:clrMapOvr>
  <p:extLst mod="1">
    <p:ext uri="{DCECCB84-F9BA-43D5-87BE-67443E8EF086}">
      <p15:sldGuideLst xmlns:p15="http://schemas.microsoft.com/office/powerpoint/2012/main"/>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9" y="609600"/>
            <a:ext cx="3932238" cy="21336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1316570"/>
            <a:ext cx="6172201" cy="6498167"/>
          </a:xfrm>
        </p:spPr>
        <p:txBody>
          <a:bodyPr/>
          <a:lstStyle>
            <a:lvl1pPr>
              <a:defRPr sz="3200">
                <a:solidFill>
                  <a:srgbClr val="002060"/>
                </a:solidFill>
              </a:defRPr>
            </a:lvl1pPr>
            <a:lvl2pPr>
              <a:defRPr sz="2800">
                <a:solidFill>
                  <a:srgbClr val="002060"/>
                </a:solidFill>
              </a:defRPr>
            </a:lvl2pPr>
            <a:lvl3pPr>
              <a:defRPr sz="2400">
                <a:solidFill>
                  <a:srgbClr val="002060"/>
                </a:solidFill>
              </a:defRPr>
            </a:lvl3pPr>
            <a:lvl4pPr>
              <a:defRPr sz="2000">
                <a:solidFill>
                  <a:srgbClr val="002060"/>
                </a:solidFill>
              </a:defRPr>
            </a:lvl4pPr>
            <a:lvl5pPr>
              <a:defRPr sz="2000">
                <a:solidFill>
                  <a:srgbClr val="002060"/>
                </a:solidFill>
              </a:defRPr>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9" y="2743201"/>
            <a:ext cx="3932238" cy="5082117"/>
          </a:xfrm>
        </p:spPr>
        <p:txBody>
          <a:bodyPr/>
          <a:lstStyle>
            <a:lvl1pPr marL="0" indent="0">
              <a:buNone/>
              <a:defRPr sz="1600">
                <a:solidFill>
                  <a:srgbClr val="002060"/>
                </a:solidFill>
              </a:defRPr>
            </a:lvl1pPr>
            <a:lvl2pPr marL="457206" indent="0">
              <a:buNone/>
              <a:defRPr sz="1401"/>
            </a:lvl2pPr>
            <a:lvl3pPr marL="914411" indent="0">
              <a:buNone/>
              <a:defRPr sz="1200"/>
            </a:lvl3pPr>
            <a:lvl4pPr marL="1371617" indent="0">
              <a:buNone/>
              <a:defRPr sz="1001"/>
            </a:lvl4pPr>
            <a:lvl5pPr marL="1828823" indent="0">
              <a:buNone/>
              <a:defRPr sz="1001"/>
            </a:lvl5pPr>
            <a:lvl6pPr marL="2286029" indent="0">
              <a:buNone/>
              <a:defRPr sz="1001"/>
            </a:lvl6pPr>
            <a:lvl7pPr marL="2743234" indent="0">
              <a:buNone/>
              <a:defRPr sz="1001"/>
            </a:lvl7pPr>
            <a:lvl8pPr marL="3200440" indent="0">
              <a:buNone/>
              <a:defRPr sz="1001"/>
            </a:lvl8pPr>
            <a:lvl9pPr marL="3657646" indent="0">
              <a:buNone/>
              <a:defRPr sz="1001"/>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10F052B-99C0-114D-A407-F1DAA78397FE}" type="datetimeFigureOut">
              <a:rPr lang="en-US" smtClean="0"/>
              <a:t>7/21/17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lvl1pPr>
              <a:defRPr>
                <a:solidFill>
                  <a:srgbClr val="002060"/>
                </a:solidFill>
              </a:defRPr>
            </a:lvl1pPr>
          </a:lstStyle>
          <a:p>
            <a:fld id="{CB8A5E0B-A637-3649-9106-BA2DBF5CF1E3}" type="slidenum">
              <a:rPr lang="en-US" smtClean="0"/>
              <a:t>‹#›</a:t>
            </a:fld>
            <a:endParaRPr lang="en-US"/>
          </a:p>
        </p:txBody>
      </p:sp>
    </p:spTree>
    <p:extLst/>
  </p:cSld>
  <p:clrMapOvr>
    <a:masterClrMapping/>
  </p:clrMapOvr>
  <p:extLst mod="1">
    <p:ext uri="{DCECCB84-F9BA-43D5-87BE-67443E8EF086}">
      <p15:sldGuideLst xmlns:p15="http://schemas.microsoft.com/office/powerpoint/2012/main"/>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9" y="609600"/>
            <a:ext cx="3932238" cy="21336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1316570"/>
            <a:ext cx="6172201" cy="6498167"/>
          </a:xfrm>
        </p:spPr>
        <p:txBody>
          <a:bodyPr/>
          <a:lstStyle>
            <a:lvl1pPr marL="0" indent="0">
              <a:buNone/>
              <a:defRPr sz="3200">
                <a:solidFill>
                  <a:srgbClr val="002060"/>
                </a:solidFill>
              </a:defRPr>
            </a:lvl1pPr>
            <a:lvl2pPr marL="457206" indent="0">
              <a:buNone/>
              <a:defRPr sz="2800"/>
            </a:lvl2pPr>
            <a:lvl3pPr marL="914411" indent="0">
              <a:buNone/>
              <a:defRPr sz="2400"/>
            </a:lvl3pPr>
            <a:lvl4pPr marL="1371617" indent="0">
              <a:buNone/>
              <a:defRPr sz="2000"/>
            </a:lvl4pPr>
            <a:lvl5pPr marL="1828823" indent="0">
              <a:buNone/>
              <a:defRPr sz="2000"/>
            </a:lvl5pPr>
            <a:lvl6pPr marL="2286029" indent="0">
              <a:buNone/>
              <a:defRPr sz="2000"/>
            </a:lvl6pPr>
            <a:lvl7pPr marL="2743234" indent="0">
              <a:buNone/>
              <a:defRPr sz="2000"/>
            </a:lvl7pPr>
            <a:lvl8pPr marL="3200440" indent="0">
              <a:buNone/>
              <a:defRPr sz="2000"/>
            </a:lvl8pPr>
            <a:lvl9pPr marL="3657646" indent="0">
              <a:buNone/>
              <a:defRPr sz="2000"/>
            </a:lvl9pPr>
          </a:lstStyle>
          <a:p>
            <a:r>
              <a:rPr lang="en-US" smtClean="0"/>
              <a:t>Drag picture to placeholder or click icon to add</a:t>
            </a:r>
            <a:endParaRPr lang="en-US"/>
          </a:p>
        </p:txBody>
      </p:sp>
      <p:sp>
        <p:nvSpPr>
          <p:cNvPr id="4" name="Text Placeholder 3"/>
          <p:cNvSpPr>
            <a:spLocks noGrp="1"/>
          </p:cNvSpPr>
          <p:nvPr>
            <p:ph type="body" sz="half" idx="2"/>
          </p:nvPr>
        </p:nvSpPr>
        <p:spPr>
          <a:xfrm>
            <a:off x="839789" y="2743201"/>
            <a:ext cx="3932238" cy="5082117"/>
          </a:xfrm>
        </p:spPr>
        <p:txBody>
          <a:bodyPr/>
          <a:lstStyle>
            <a:lvl1pPr marL="0" indent="0">
              <a:buNone/>
              <a:defRPr sz="1600"/>
            </a:lvl1pPr>
            <a:lvl2pPr marL="457206" indent="0">
              <a:buNone/>
              <a:defRPr sz="1401"/>
            </a:lvl2pPr>
            <a:lvl3pPr marL="914411" indent="0">
              <a:buNone/>
              <a:defRPr sz="1200"/>
            </a:lvl3pPr>
            <a:lvl4pPr marL="1371617" indent="0">
              <a:buNone/>
              <a:defRPr sz="1001"/>
            </a:lvl4pPr>
            <a:lvl5pPr marL="1828823" indent="0">
              <a:buNone/>
              <a:defRPr sz="1001"/>
            </a:lvl5pPr>
            <a:lvl6pPr marL="2286029" indent="0">
              <a:buNone/>
              <a:defRPr sz="1001"/>
            </a:lvl6pPr>
            <a:lvl7pPr marL="2743234" indent="0">
              <a:buNone/>
              <a:defRPr sz="1001"/>
            </a:lvl7pPr>
            <a:lvl8pPr marL="3200440" indent="0">
              <a:buNone/>
              <a:defRPr sz="1001"/>
            </a:lvl8pPr>
            <a:lvl9pPr marL="3657646" indent="0">
              <a:buNone/>
              <a:defRPr sz="1001"/>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10F052B-99C0-114D-A407-F1DAA78397FE}" type="datetimeFigureOut">
              <a:rPr lang="en-US" smtClean="0"/>
              <a:t>7/21/17</a:t>
            </a:fld>
            <a:endParaRPr lang="en-US"/>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CB8A5E0B-A637-3649-9106-BA2DBF5CF1E3}" type="slidenum">
              <a:rPr lang="en-US" smtClean="0"/>
              <a:t>‹#›</a:t>
            </a:fld>
            <a:endParaRPr lang="en-US"/>
          </a:p>
        </p:txBody>
      </p:sp>
    </p:spTree>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2" y="486837"/>
            <a:ext cx="10515600" cy="1767417"/>
          </a:xfrm>
          <a:prstGeom prst="rect">
            <a:avLst/>
          </a:prstGeom>
        </p:spPr>
        <p:txBody>
          <a:bodyPr vert="horz" lIns="91440" tIns="45720" rIns="91440" bIns="45720" rtlCol="0" anchor="ctr">
            <a:normAutofit/>
          </a:bodyPr>
          <a:lstStyle/>
          <a:p>
            <a:pPr lvl="0"/>
            <a:r>
              <a:rPr lang="en-US" smtClean="0"/>
              <a:t>Click to edit Master title style</a:t>
            </a:r>
            <a:endParaRPr lang="en-US" dirty="0"/>
          </a:p>
        </p:txBody>
      </p:sp>
      <p:sp>
        <p:nvSpPr>
          <p:cNvPr id="3" name="Text Placeholder 2"/>
          <p:cNvSpPr>
            <a:spLocks noGrp="1"/>
          </p:cNvSpPr>
          <p:nvPr>
            <p:ph type="body" idx="1"/>
          </p:nvPr>
        </p:nvSpPr>
        <p:spPr>
          <a:xfrm>
            <a:off x="838202" y="2434167"/>
            <a:ext cx="10515600" cy="5801784"/>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38201" y="8475137"/>
            <a:ext cx="2743200" cy="486833"/>
          </a:xfrm>
          <a:prstGeom prst="rect">
            <a:avLst/>
          </a:prstGeom>
        </p:spPr>
        <p:txBody>
          <a:bodyPr vert="horz" lIns="91440" tIns="45720" rIns="91440" bIns="45720" rtlCol="0" anchor="ctr"/>
          <a:lstStyle>
            <a:lvl1pPr algn="l">
              <a:defRPr sz="1200">
                <a:solidFill>
                  <a:schemeClr val="tx1">
                    <a:tint val="75000"/>
                  </a:schemeClr>
                </a:solidFill>
              </a:defRPr>
            </a:lvl1pPr>
          </a:lstStyle>
          <a:p>
            <a:fld id="{C10F052B-99C0-114D-A407-F1DAA78397FE}" type="datetimeFigureOut">
              <a:rPr lang="en-US" smtClean="0"/>
              <a:t>7/21/17</a:t>
            </a:fld>
            <a:endParaRPr lang="en-US"/>
          </a:p>
        </p:txBody>
      </p:sp>
      <p:sp>
        <p:nvSpPr>
          <p:cNvPr id="5" name="Footer Placeholder 4"/>
          <p:cNvSpPr>
            <a:spLocks noGrp="1"/>
          </p:cNvSpPr>
          <p:nvPr>
            <p:ph type="ftr" sz="quarter" idx="3"/>
          </p:nvPr>
        </p:nvSpPr>
        <p:spPr>
          <a:xfrm>
            <a:off x="4038602" y="8475137"/>
            <a:ext cx="4114800" cy="486833"/>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1" y="8475137"/>
            <a:ext cx="2743200" cy="486833"/>
          </a:xfrm>
          <a:prstGeom prst="rect">
            <a:avLst/>
          </a:prstGeom>
        </p:spPr>
        <p:txBody>
          <a:bodyPr vert="horz" lIns="91440" tIns="45720" rIns="91440" bIns="45720" rtlCol="0" anchor="ctr"/>
          <a:lstStyle>
            <a:lvl1pPr algn="r">
              <a:defRPr sz="1200">
                <a:solidFill>
                  <a:srgbClr val="002060"/>
                </a:solidFill>
              </a:defRPr>
            </a:lvl1pPr>
          </a:lstStyle>
          <a:p>
            <a:fld id="{CB8A5E0B-A637-3649-9106-BA2DBF5CF1E3}" type="slidenum">
              <a:rPr lang="en-US" smtClean="0"/>
              <a:t>‹#›</a:t>
            </a:fld>
            <a:endParaRPr lang="en-US"/>
          </a:p>
        </p:txBody>
      </p:sp>
    </p:spTree>
    <p:extLst>
      <p:ext uri="{BB962C8B-B14F-4D97-AF65-F5344CB8AC3E}">
        <p14:creationId xmlns:p14="http://schemas.microsoft.com/office/powerpoint/2010/main" val="1531387794"/>
      </p:ext>
    </p:extLst>
  </p:cSld>
  <p:clrMap bg1="lt1" tx1="dk1" bg2="lt2" tx2="dk2" accent1="accent1" accent2="accent2" accent3="accent3" accent4="accent4" accent5="accent5" accent6="accent6" hlink="hlink" folHlink="folHlink"/>
  <p:sldLayoutIdLst>
    <p:sldLayoutId id="2147484230" r:id="rId1"/>
    <p:sldLayoutId id="2147484231" r:id="rId2"/>
    <p:sldLayoutId id="2147484232" r:id="rId3"/>
    <p:sldLayoutId id="2147484233" r:id="rId4"/>
    <p:sldLayoutId id="2147484234" r:id="rId5"/>
    <p:sldLayoutId id="2147484235" r:id="rId6"/>
    <p:sldLayoutId id="2147484236" r:id="rId7"/>
    <p:sldLayoutId id="2147484237" r:id="rId8"/>
    <p:sldLayoutId id="2147484238" r:id="rId9"/>
    <p:sldLayoutId id="2147484239" r:id="rId10"/>
    <p:sldLayoutId id="2147484240" r:id="rId11"/>
  </p:sldLayoutIdLst>
  <p:txStyles>
    <p:titleStyle>
      <a:lvl1pPr algn="l" defTabSz="914411" rtl="0" eaLnBrk="1" latinLnBrk="0" hangingPunct="1">
        <a:lnSpc>
          <a:spcPct val="90000"/>
        </a:lnSpc>
        <a:spcBef>
          <a:spcPct val="0"/>
        </a:spcBef>
        <a:buNone/>
        <a:defRPr lang="en-US" sz="5867" b="0" kern="1200" cap="none" spc="0" dirty="0">
          <a:ln w="0"/>
          <a:solidFill>
            <a:srgbClr val="0070C0"/>
          </a:solidFill>
          <a:effectLst>
            <a:outerShdw blurRad="38100" dist="25400" dir="5400000" algn="ctr" rotWithShape="0">
              <a:srgbClr val="6E747A">
                <a:alpha val="43000"/>
              </a:srgbClr>
            </a:outerShdw>
          </a:effectLst>
          <a:latin typeface="Cambria" charset="0"/>
          <a:ea typeface="Cambria" charset="0"/>
          <a:cs typeface="Cambria" charset="0"/>
        </a:defRPr>
      </a:lvl1pPr>
    </p:titleStyle>
    <p:bodyStyle>
      <a:lvl1pPr marL="0" indent="0" algn="l" defTabSz="914411" rtl="0" eaLnBrk="1" latinLnBrk="0" hangingPunct="1">
        <a:lnSpc>
          <a:spcPct val="90000"/>
        </a:lnSpc>
        <a:spcBef>
          <a:spcPts val="1001"/>
        </a:spcBef>
        <a:buFont typeface="Arial"/>
        <a:buNone/>
        <a:defRPr lang="en-US" sz="2800" kern="1200" dirty="0" smtClean="0">
          <a:solidFill>
            <a:srgbClr val="002060"/>
          </a:solidFill>
          <a:latin typeface="+mn-lt"/>
          <a:ea typeface="+mn-ea"/>
          <a:cs typeface="+mn-cs"/>
        </a:defRPr>
      </a:lvl1pPr>
      <a:lvl2pPr marL="457206" indent="0" algn="l" defTabSz="914411" rtl="0" eaLnBrk="1" latinLnBrk="0" hangingPunct="1">
        <a:lnSpc>
          <a:spcPct val="90000"/>
        </a:lnSpc>
        <a:spcBef>
          <a:spcPts val="500"/>
        </a:spcBef>
        <a:buFont typeface="Arial"/>
        <a:buNone/>
        <a:defRPr lang="en-US" sz="2400" kern="1200" dirty="0" smtClean="0">
          <a:solidFill>
            <a:srgbClr val="002060"/>
          </a:solidFill>
          <a:latin typeface="+mn-lt"/>
          <a:ea typeface="+mn-ea"/>
          <a:cs typeface="+mn-cs"/>
        </a:defRPr>
      </a:lvl2pPr>
      <a:lvl3pPr marL="914411" indent="0" algn="l" defTabSz="914411" rtl="0" eaLnBrk="1" latinLnBrk="0" hangingPunct="1">
        <a:lnSpc>
          <a:spcPct val="90000"/>
        </a:lnSpc>
        <a:spcBef>
          <a:spcPts val="500"/>
        </a:spcBef>
        <a:buFont typeface="Arial"/>
        <a:buNone/>
        <a:defRPr lang="en-US" sz="2000" kern="1200" dirty="0" smtClean="0">
          <a:solidFill>
            <a:srgbClr val="002060"/>
          </a:solidFill>
          <a:latin typeface="+mn-lt"/>
          <a:ea typeface="+mn-ea"/>
          <a:cs typeface="+mn-cs"/>
        </a:defRPr>
      </a:lvl3pPr>
      <a:lvl4pPr marL="1371617" indent="0" algn="l" defTabSz="914411" rtl="0" eaLnBrk="1" latinLnBrk="0" hangingPunct="1">
        <a:lnSpc>
          <a:spcPct val="90000"/>
        </a:lnSpc>
        <a:spcBef>
          <a:spcPts val="500"/>
        </a:spcBef>
        <a:buFont typeface="Arial"/>
        <a:buNone/>
        <a:defRPr lang="en-US" sz="1801" kern="1200" dirty="0" smtClean="0">
          <a:solidFill>
            <a:srgbClr val="002060"/>
          </a:solidFill>
          <a:latin typeface="+mn-lt"/>
          <a:ea typeface="+mn-ea"/>
          <a:cs typeface="+mn-cs"/>
        </a:defRPr>
      </a:lvl4pPr>
      <a:lvl5pPr marL="1828823" indent="0" algn="l" defTabSz="914411" rtl="0" eaLnBrk="1" latinLnBrk="0" hangingPunct="1">
        <a:lnSpc>
          <a:spcPct val="90000"/>
        </a:lnSpc>
        <a:spcBef>
          <a:spcPts val="500"/>
        </a:spcBef>
        <a:buFont typeface="Arial"/>
        <a:buNone/>
        <a:defRPr lang="en-US" sz="1801" kern="1200" dirty="0">
          <a:solidFill>
            <a:srgbClr val="002060"/>
          </a:solidFill>
          <a:latin typeface="+mn-lt"/>
          <a:ea typeface="+mn-ea"/>
          <a:cs typeface="+mn-cs"/>
        </a:defRPr>
      </a:lvl5pPr>
      <a:lvl6pPr marL="2514632" indent="-228604" algn="l" defTabSz="914411" rtl="0" eaLnBrk="1" latinLnBrk="0" hangingPunct="1">
        <a:lnSpc>
          <a:spcPct val="90000"/>
        </a:lnSpc>
        <a:spcBef>
          <a:spcPts val="500"/>
        </a:spcBef>
        <a:buFont typeface="Arial"/>
        <a:buChar char="•"/>
        <a:defRPr sz="1801" kern="1200">
          <a:solidFill>
            <a:schemeClr val="tx1"/>
          </a:solidFill>
          <a:latin typeface="+mn-lt"/>
          <a:ea typeface="+mn-ea"/>
          <a:cs typeface="+mn-cs"/>
        </a:defRPr>
      </a:lvl6pPr>
      <a:lvl7pPr marL="2971838" indent="-228604" algn="l" defTabSz="914411" rtl="0" eaLnBrk="1" latinLnBrk="0" hangingPunct="1">
        <a:lnSpc>
          <a:spcPct val="90000"/>
        </a:lnSpc>
        <a:spcBef>
          <a:spcPts val="500"/>
        </a:spcBef>
        <a:buFont typeface="Arial"/>
        <a:buChar char="•"/>
        <a:defRPr sz="1801" kern="1200">
          <a:solidFill>
            <a:schemeClr val="tx1"/>
          </a:solidFill>
          <a:latin typeface="+mn-lt"/>
          <a:ea typeface="+mn-ea"/>
          <a:cs typeface="+mn-cs"/>
        </a:defRPr>
      </a:lvl7pPr>
      <a:lvl8pPr marL="3429044" indent="-228604" algn="l" defTabSz="914411" rtl="0" eaLnBrk="1" latinLnBrk="0" hangingPunct="1">
        <a:lnSpc>
          <a:spcPct val="90000"/>
        </a:lnSpc>
        <a:spcBef>
          <a:spcPts val="500"/>
        </a:spcBef>
        <a:buFont typeface="Arial"/>
        <a:buChar char="•"/>
        <a:defRPr sz="1801" kern="1200">
          <a:solidFill>
            <a:schemeClr val="tx1"/>
          </a:solidFill>
          <a:latin typeface="+mn-lt"/>
          <a:ea typeface="+mn-ea"/>
          <a:cs typeface="+mn-cs"/>
        </a:defRPr>
      </a:lvl8pPr>
      <a:lvl9pPr marL="3886249" indent="-228604" algn="l" defTabSz="914411" rtl="0" eaLnBrk="1" latinLnBrk="0" hangingPunct="1">
        <a:lnSpc>
          <a:spcPct val="90000"/>
        </a:lnSpc>
        <a:spcBef>
          <a:spcPts val="500"/>
        </a:spcBef>
        <a:buFont typeface="Arial"/>
        <a:buChar char="•"/>
        <a:defRPr sz="1801" kern="1200">
          <a:solidFill>
            <a:schemeClr val="tx1"/>
          </a:solidFill>
          <a:latin typeface="+mn-lt"/>
          <a:ea typeface="+mn-ea"/>
          <a:cs typeface="+mn-cs"/>
        </a:defRPr>
      </a:lvl9pPr>
    </p:bodyStyle>
    <p:otherStyle>
      <a:defPPr>
        <a:defRPr lang="en-US"/>
      </a:defPPr>
      <a:lvl1pPr marL="0" algn="l" defTabSz="914411" rtl="0" eaLnBrk="1" latinLnBrk="0" hangingPunct="1">
        <a:defRPr sz="1801" kern="1200">
          <a:solidFill>
            <a:schemeClr val="tx1"/>
          </a:solidFill>
          <a:latin typeface="+mn-lt"/>
          <a:ea typeface="+mn-ea"/>
          <a:cs typeface="+mn-cs"/>
        </a:defRPr>
      </a:lvl1pPr>
      <a:lvl2pPr marL="457206" algn="l" defTabSz="914411" rtl="0" eaLnBrk="1" latinLnBrk="0" hangingPunct="1">
        <a:defRPr sz="1801" kern="1200">
          <a:solidFill>
            <a:schemeClr val="tx1"/>
          </a:solidFill>
          <a:latin typeface="+mn-lt"/>
          <a:ea typeface="+mn-ea"/>
          <a:cs typeface="+mn-cs"/>
        </a:defRPr>
      </a:lvl2pPr>
      <a:lvl3pPr marL="914411" algn="l" defTabSz="914411" rtl="0" eaLnBrk="1" latinLnBrk="0" hangingPunct="1">
        <a:defRPr sz="1801" kern="1200">
          <a:solidFill>
            <a:schemeClr val="tx1"/>
          </a:solidFill>
          <a:latin typeface="+mn-lt"/>
          <a:ea typeface="+mn-ea"/>
          <a:cs typeface="+mn-cs"/>
        </a:defRPr>
      </a:lvl3pPr>
      <a:lvl4pPr marL="1371617" algn="l" defTabSz="914411" rtl="0" eaLnBrk="1" latinLnBrk="0" hangingPunct="1">
        <a:defRPr sz="1801" kern="1200">
          <a:solidFill>
            <a:schemeClr val="tx1"/>
          </a:solidFill>
          <a:latin typeface="+mn-lt"/>
          <a:ea typeface="+mn-ea"/>
          <a:cs typeface="+mn-cs"/>
        </a:defRPr>
      </a:lvl4pPr>
      <a:lvl5pPr marL="1828823" algn="l" defTabSz="914411" rtl="0" eaLnBrk="1" latinLnBrk="0" hangingPunct="1">
        <a:defRPr sz="1801" kern="1200">
          <a:solidFill>
            <a:schemeClr val="tx1"/>
          </a:solidFill>
          <a:latin typeface="+mn-lt"/>
          <a:ea typeface="+mn-ea"/>
          <a:cs typeface="+mn-cs"/>
        </a:defRPr>
      </a:lvl5pPr>
      <a:lvl6pPr marL="2286029" algn="l" defTabSz="914411" rtl="0" eaLnBrk="1" latinLnBrk="0" hangingPunct="1">
        <a:defRPr sz="1801" kern="1200">
          <a:solidFill>
            <a:schemeClr val="tx1"/>
          </a:solidFill>
          <a:latin typeface="+mn-lt"/>
          <a:ea typeface="+mn-ea"/>
          <a:cs typeface="+mn-cs"/>
        </a:defRPr>
      </a:lvl6pPr>
      <a:lvl7pPr marL="2743234" algn="l" defTabSz="914411" rtl="0" eaLnBrk="1" latinLnBrk="0" hangingPunct="1">
        <a:defRPr sz="1801" kern="1200">
          <a:solidFill>
            <a:schemeClr val="tx1"/>
          </a:solidFill>
          <a:latin typeface="+mn-lt"/>
          <a:ea typeface="+mn-ea"/>
          <a:cs typeface="+mn-cs"/>
        </a:defRPr>
      </a:lvl7pPr>
      <a:lvl8pPr marL="3200440" algn="l" defTabSz="914411" rtl="0" eaLnBrk="1" latinLnBrk="0" hangingPunct="1">
        <a:defRPr sz="1801" kern="1200">
          <a:solidFill>
            <a:schemeClr val="tx1"/>
          </a:solidFill>
          <a:latin typeface="+mn-lt"/>
          <a:ea typeface="+mn-ea"/>
          <a:cs typeface="+mn-cs"/>
        </a:defRPr>
      </a:lvl8pPr>
      <a:lvl9pPr marL="3657646" algn="l" defTabSz="914411" rtl="0" eaLnBrk="1" latinLnBrk="0" hangingPunct="1">
        <a:defRPr sz="1801" kern="1200">
          <a:solidFill>
            <a:schemeClr val="tx1"/>
          </a:solidFill>
          <a:latin typeface="+mn-lt"/>
          <a:ea typeface="+mn-ea"/>
          <a:cs typeface="+mn-cs"/>
        </a:defRPr>
      </a:lvl9pPr>
    </p:otherStyle>
  </p:txStyles>
  <p:extLst mod="1">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8.xml"/><Relationship Id="rId3" Type="http://schemas.openxmlformats.org/officeDocument/2006/relationships/image" Target="../media/image8.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9.xml"/><Relationship Id="rId3" Type="http://schemas.openxmlformats.org/officeDocument/2006/relationships/image" Target="../media/image9.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0.xml"/><Relationship Id="rId3" Type="http://schemas.openxmlformats.org/officeDocument/2006/relationships/image" Target="../media/image10.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1.xml"/><Relationship Id="rId3" Type="http://schemas.openxmlformats.org/officeDocument/2006/relationships/image" Target="../media/image11.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2.xml"/><Relationship Id="rId3" Type="http://schemas.openxmlformats.org/officeDocument/2006/relationships/image" Target="../media/image12.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3.xml"/><Relationship Id="rId3" Type="http://schemas.openxmlformats.org/officeDocument/2006/relationships/image" Target="../media/image13.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4.xml"/><Relationship Id="rId3" Type="http://schemas.openxmlformats.org/officeDocument/2006/relationships/image" Target="../media/image14.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5.xml"/><Relationship Id="rId3" Type="http://schemas.openxmlformats.org/officeDocument/2006/relationships/image" Target="../media/image15.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6.xml"/><Relationship Id="rId3" Type="http://schemas.openxmlformats.org/officeDocument/2006/relationships/image" Target="../media/image16.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7.xml"/><Relationship Id="rId3" Type="http://schemas.openxmlformats.org/officeDocument/2006/relationships/image" Target="../media/image17.png"/></Relationships>
</file>

<file path=ppt/slides/_rels/slide2.xml.rels><?xml version="1.0" encoding="UTF-8" standalone="yes"?>
<Relationships xmlns="http://schemas.openxmlformats.org/package/2006/relationships"><Relationship Id="rId3" Type="http://schemas.openxmlformats.org/officeDocument/2006/relationships/hyperlink" Target="http://www.mbc.ca.gov/applicants/medical_schools/schools_recognized.aspx" TargetMode="External"/><Relationship Id="rId4" Type="http://schemas.openxmlformats.org/officeDocument/2006/relationships/image" Target="../media/image2.png"/><Relationship Id="rId5" Type="http://schemas.openxmlformats.org/officeDocument/2006/relationships/image" Target="../media/image3.png"/><Relationship Id="rId6" Type="http://schemas.microsoft.com/office/2007/relationships/hdphoto" Target="../media/hdphoto1.wdp"/><Relationship Id="rId7" Type="http://schemas.openxmlformats.org/officeDocument/2006/relationships/image" Target="../media/image4.png"/><Relationship Id="rId8" Type="http://schemas.microsoft.com/office/2007/relationships/hdphoto" Target="../media/hdphoto2.wdp"/><Relationship Id="rId1" Type="http://schemas.openxmlformats.org/officeDocument/2006/relationships/slideLayout" Target="../slideLayouts/slideLayout7.xml"/><Relationship Id="rId2" Type="http://schemas.openxmlformats.org/officeDocument/2006/relationships/notesSlide" Target="../notesSlides/notesSlide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8.xml"/><Relationship Id="rId3" Type="http://schemas.openxmlformats.org/officeDocument/2006/relationships/image" Target="../media/image18.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9.xml"/><Relationship Id="rId3" Type="http://schemas.openxmlformats.org/officeDocument/2006/relationships/hyperlink" Target="http://ag.ca.gov/fingerprints/publications/contact.html" TargetMode="Externa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0.xml"/><Relationship Id="rId3" Type="http://schemas.openxmlformats.org/officeDocument/2006/relationships/image" Target="../media/image19.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1.xml"/><Relationship Id="rId3" Type="http://schemas.openxmlformats.org/officeDocument/2006/relationships/image" Target="../media/image20.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2.xml"/><Relationship Id="rId3" Type="http://schemas.openxmlformats.org/officeDocument/2006/relationships/image" Target="../media/image21.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4.xml"/><Relationship Id="rId3" Type="http://schemas.openxmlformats.org/officeDocument/2006/relationships/image" Target="../media/image22.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5.xml"/><Relationship Id="rId3" Type="http://schemas.openxmlformats.org/officeDocument/2006/relationships/image" Target="../media/image23.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6.xml"/><Relationship Id="rId3" Type="http://schemas.openxmlformats.org/officeDocument/2006/relationships/image" Target="../media/image24.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7.xml"/><Relationship Id="rId3" Type="http://schemas.openxmlformats.org/officeDocument/2006/relationships/image" Target="../media/image25.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8.xml"/><Relationship Id="rId3" Type="http://schemas.openxmlformats.org/officeDocument/2006/relationships/image" Target="../media/image26.pn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9.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30.xml"/><Relationship Id="rId3" Type="http://schemas.openxmlformats.org/officeDocument/2006/relationships/image" Target="../media/image27.pn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31.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3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3.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33.xml"/><Relationship Id="rId3" Type="http://schemas.openxmlformats.org/officeDocument/2006/relationships/image" Target="../media/image28.pn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34.xml"/><Relationship Id="rId3" Type="http://schemas.openxmlformats.org/officeDocument/2006/relationships/image" Target="../media/image29.png"/></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35.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36.xml"/><Relationship Id="rId3" Type="http://schemas.openxmlformats.org/officeDocument/2006/relationships/image" Target="../media/image30.png"/></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37.xml"/><Relationship Id="rId3" Type="http://schemas.openxmlformats.org/officeDocument/2006/relationships/image" Target="../media/image31.png"/></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38.xml"/><Relationship Id="rId3" Type="http://schemas.openxmlformats.org/officeDocument/2006/relationships/image" Target="../media/image32.png"/></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39.xml"/><Relationship Id="rId3" Type="http://schemas.openxmlformats.org/officeDocument/2006/relationships/image" Target="../media/image33.png"/></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40.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5.xml"/><Relationship Id="rId3" Type="http://schemas.openxmlformats.org/officeDocument/2006/relationships/image" Target="../media/image5.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6.xml"/><Relationship Id="rId3" Type="http://schemas.openxmlformats.org/officeDocument/2006/relationships/image" Target="../media/image6.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7.xml"/><Relationship Id="rId3"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0" y="0"/>
            <a:ext cx="12192000" cy="6068228"/>
          </a:xfrm>
          <a:prstGeom prst="rect">
            <a:avLst/>
          </a:prstGeom>
        </p:spPr>
      </p:pic>
      <p:sp>
        <p:nvSpPr>
          <p:cNvPr id="7" name="Title 1"/>
          <p:cNvSpPr txBox="1">
            <a:spLocks/>
          </p:cNvSpPr>
          <p:nvPr/>
        </p:nvSpPr>
        <p:spPr>
          <a:xfrm>
            <a:off x="0" y="6203911"/>
            <a:ext cx="12192000" cy="1297027"/>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5000" i="1" dirty="0" smtClean="0">
                <a:ln w="0"/>
                <a:solidFill>
                  <a:srgbClr val="0070C0"/>
                </a:solidFill>
                <a:effectLst>
                  <a:outerShdw blurRad="38100" dist="19050" dir="2700000" algn="tl" rotWithShape="0">
                    <a:schemeClr val="dk1">
                      <a:alpha val="40000"/>
                    </a:schemeClr>
                  </a:outerShdw>
                </a:effectLst>
                <a:latin typeface="Cambria" charset="0"/>
                <a:ea typeface="Cambria" charset="0"/>
                <a:cs typeface="Cambria" charset="0"/>
              </a:rPr>
              <a:t>License information for</a:t>
            </a:r>
          </a:p>
          <a:p>
            <a:pPr algn="ctr"/>
            <a:r>
              <a:rPr lang="en-US" sz="5000" i="1" dirty="0" smtClean="0">
                <a:ln w="0"/>
                <a:solidFill>
                  <a:srgbClr val="0070C0"/>
                </a:solidFill>
                <a:effectLst>
                  <a:outerShdw blurRad="38100" dist="19050" dir="2700000" algn="tl" rotWithShape="0">
                    <a:schemeClr val="dk1">
                      <a:alpha val="40000"/>
                    </a:schemeClr>
                  </a:outerShdw>
                </a:effectLst>
                <a:latin typeface="Cambria" charset="0"/>
                <a:ea typeface="Cambria" charset="0"/>
                <a:cs typeface="Cambria" charset="0"/>
              </a:rPr>
              <a:t>International Medical Graduates</a:t>
            </a:r>
          </a:p>
          <a:p>
            <a:pPr algn="ctr"/>
            <a:r>
              <a:rPr lang="en-US" sz="5000" i="1" dirty="0" smtClean="0">
                <a:ln w="0"/>
                <a:solidFill>
                  <a:srgbClr val="0070C0"/>
                </a:solidFill>
                <a:effectLst>
                  <a:outerShdw blurRad="38100" dist="19050" dir="2700000" algn="tl" rotWithShape="0">
                    <a:schemeClr val="dk1">
                      <a:alpha val="40000"/>
                    </a:schemeClr>
                  </a:outerShdw>
                </a:effectLst>
                <a:latin typeface="Cambria" charset="0"/>
                <a:ea typeface="Cambria" charset="0"/>
                <a:cs typeface="Cambria" charset="0"/>
              </a:rPr>
              <a:t>in California</a:t>
            </a:r>
          </a:p>
          <a:p>
            <a:pPr algn="ctr"/>
            <a:r>
              <a:rPr lang="en-US" sz="5000" i="1" dirty="0" smtClean="0">
                <a:ln w="0"/>
                <a:solidFill>
                  <a:srgbClr val="FFC000"/>
                </a:solidFill>
                <a:effectLst>
                  <a:outerShdw blurRad="38100" dist="19050" dir="2700000" algn="tl" rotWithShape="0">
                    <a:schemeClr val="dk1">
                      <a:alpha val="40000"/>
                    </a:schemeClr>
                  </a:outerShdw>
                </a:effectLst>
                <a:latin typeface="Cambria" charset="0"/>
                <a:ea typeface="Cambria" charset="0"/>
                <a:cs typeface="Cambria" charset="0"/>
              </a:rPr>
              <a:t>Step by Step Guide</a:t>
            </a:r>
            <a:endParaRPr lang="en-US" sz="5000" i="1" dirty="0">
              <a:ln w="0"/>
              <a:solidFill>
                <a:srgbClr val="FFC000"/>
              </a:solidFill>
              <a:effectLst>
                <a:outerShdw blurRad="38100" dist="19050" dir="2700000" algn="tl" rotWithShape="0">
                  <a:schemeClr val="dk1">
                    <a:alpha val="40000"/>
                  </a:schemeClr>
                </a:outerShdw>
              </a:effectLst>
              <a:latin typeface="Cambria" charset="0"/>
              <a:ea typeface="Cambria" charset="0"/>
              <a:cs typeface="Cambria" charset="0"/>
            </a:endParaRPr>
          </a:p>
        </p:txBody>
      </p:sp>
    </p:spTree>
    <p:extLst>
      <p:ext uri="{BB962C8B-B14F-4D97-AF65-F5344CB8AC3E}">
        <p14:creationId xmlns:p14="http://schemas.microsoft.com/office/powerpoint/2010/main" val="131282644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txBox="1">
            <a:spLocks/>
          </p:cNvSpPr>
          <p:nvPr/>
        </p:nvSpPr>
        <p:spPr>
          <a:xfrm>
            <a:off x="0" y="-2710557"/>
            <a:ext cx="12192000" cy="2165580"/>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7111" i="1" dirty="0">
                <a:ln w="0"/>
                <a:solidFill>
                  <a:srgbClr val="0070C0"/>
                </a:solidFill>
                <a:effectLst>
                  <a:outerShdw blurRad="38100" dist="19050" dir="2700000" algn="tl" rotWithShape="0">
                    <a:schemeClr val="dk1">
                      <a:alpha val="40000"/>
                    </a:schemeClr>
                  </a:outerShdw>
                </a:effectLst>
                <a:latin typeface="Cambria" charset="0"/>
                <a:ea typeface="Cambria" charset="0"/>
                <a:cs typeface="Cambria" charset="0"/>
              </a:rPr>
              <a:t>PTAL</a:t>
            </a:r>
          </a:p>
        </p:txBody>
      </p:sp>
      <p:sp>
        <p:nvSpPr>
          <p:cNvPr id="37" name="Rectangle 36"/>
          <p:cNvSpPr/>
          <p:nvPr/>
        </p:nvSpPr>
        <p:spPr>
          <a:xfrm>
            <a:off x="-216613" y="4224405"/>
            <a:ext cx="11846636" cy="1938992"/>
          </a:xfrm>
          <a:prstGeom prst="rect">
            <a:avLst/>
          </a:prstGeom>
          <a:noFill/>
          <a:ln>
            <a:noFill/>
          </a:ln>
          <a:scene3d>
            <a:camera prst="orthographicFront">
              <a:rot lat="0" lon="0" rev="1200000"/>
            </a:camera>
            <a:lightRig rig="threePt" dir="t"/>
          </a:scene3d>
        </p:spPr>
        <p:txBody>
          <a:bodyPr wrap="square" lIns="91440" tIns="45720" rIns="91440" bIns="45720">
            <a:spAutoFit/>
          </a:bodyPr>
          <a:lstStyle/>
          <a:p>
            <a:pPr algn="ctr"/>
            <a:r>
              <a:rPr lang="en-US" sz="12000" dirty="0">
                <a:ln w="0"/>
                <a:gradFill>
                  <a:gsLst>
                    <a:gs pos="0">
                      <a:srgbClr val="53575C">
                        <a:alpha val="0"/>
                      </a:srgbClr>
                    </a:gs>
                    <a:gs pos="66000">
                      <a:srgbClr val="C5C7CA"/>
                    </a:gs>
                  </a:gsLst>
                  <a:lin ang="5400000"/>
                </a:gradFill>
              </a:rPr>
              <a:t>SAMPLE L1A</a:t>
            </a:r>
          </a:p>
        </p:txBody>
      </p:sp>
      <p:sp>
        <p:nvSpPr>
          <p:cNvPr id="6" name="TextBox 5"/>
          <p:cNvSpPr txBox="1"/>
          <p:nvPr/>
        </p:nvSpPr>
        <p:spPr>
          <a:xfrm>
            <a:off x="-6506388" y="504599"/>
            <a:ext cx="414337" cy="369332"/>
          </a:xfrm>
          <a:prstGeom prst="rect">
            <a:avLst/>
          </a:prstGeom>
          <a:noFill/>
        </p:spPr>
        <p:txBody>
          <a:bodyPr wrap="square" rtlCol="0">
            <a:spAutoFit/>
          </a:bodyPr>
          <a:lstStyle/>
          <a:p>
            <a:r>
              <a:rPr lang="en-US" dirty="0" smtClean="0">
                <a:solidFill>
                  <a:srgbClr val="C00000"/>
                </a:solidFill>
              </a:rPr>
              <a:t>✓</a:t>
            </a:r>
            <a:endParaRPr lang="en-US" dirty="0">
              <a:solidFill>
                <a:srgbClr val="C00000"/>
              </a:solidFill>
            </a:endParaRPr>
          </a:p>
        </p:txBody>
      </p:sp>
      <p:cxnSp>
        <p:nvCxnSpPr>
          <p:cNvPr id="30" name="Straight Connector 29"/>
          <p:cNvCxnSpPr/>
          <p:nvPr/>
        </p:nvCxnSpPr>
        <p:spPr>
          <a:xfrm>
            <a:off x="-6196076" y="845355"/>
            <a:ext cx="3247260"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grpSp>
        <p:nvGrpSpPr>
          <p:cNvPr id="2" name="Group 1"/>
          <p:cNvGrpSpPr/>
          <p:nvPr/>
        </p:nvGrpSpPr>
        <p:grpSpPr>
          <a:xfrm>
            <a:off x="1205393" y="2027221"/>
            <a:ext cx="9781214" cy="5401849"/>
            <a:chOff x="1328753" y="2519160"/>
            <a:chExt cx="9781214" cy="5401849"/>
          </a:xfrm>
        </p:grpSpPr>
        <p:pic>
          <p:nvPicPr>
            <p:cNvPr id="14" name="Picture 13"/>
            <p:cNvPicPr>
              <a:picLocks/>
            </p:cNvPicPr>
            <p:nvPr/>
          </p:nvPicPr>
          <p:blipFill>
            <a:blip r:embed="rId3"/>
            <a:stretch>
              <a:fillRect/>
            </a:stretch>
          </p:blipFill>
          <p:spPr>
            <a:xfrm>
              <a:off x="1328753" y="2617489"/>
              <a:ext cx="9781214" cy="5303520"/>
            </a:xfrm>
            <a:prstGeom prst="rect">
              <a:avLst/>
            </a:prstGeom>
          </p:spPr>
        </p:pic>
        <p:sp>
          <p:nvSpPr>
            <p:cNvPr id="15" name="Rectangle 14"/>
            <p:cNvSpPr/>
            <p:nvPr/>
          </p:nvSpPr>
          <p:spPr>
            <a:xfrm>
              <a:off x="1344297" y="2615209"/>
              <a:ext cx="9751382" cy="5305799"/>
            </a:xfrm>
            <a:prstGeom prst="rect">
              <a:avLst/>
            </a:prstGeom>
            <a:noFill/>
            <a:ln w="28575">
              <a:solidFill>
                <a:srgbClr val="1971C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62560" tIns="81280" rIns="162560" bIns="81280" numCol="1" spcCol="0" rtlCol="0" fromWordArt="0" anchor="ctr" anchorCtr="0" forceAA="0" compatLnSpc="1">
              <a:prstTxWarp prst="textNoShape">
                <a:avLst/>
              </a:prstTxWarp>
              <a:noAutofit/>
            </a:bodyPr>
            <a:lstStyle/>
            <a:p>
              <a:pPr algn="ctr"/>
              <a:endParaRPr lang="en-US" sz="3200"/>
            </a:p>
          </p:txBody>
        </p:sp>
        <p:sp>
          <p:nvSpPr>
            <p:cNvPr id="25" name="TextBox 24"/>
            <p:cNvSpPr txBox="1"/>
            <p:nvPr/>
          </p:nvSpPr>
          <p:spPr>
            <a:xfrm>
              <a:off x="9338464" y="2519160"/>
              <a:ext cx="414337" cy="369332"/>
            </a:xfrm>
            <a:prstGeom prst="rect">
              <a:avLst/>
            </a:prstGeom>
            <a:noFill/>
          </p:spPr>
          <p:txBody>
            <a:bodyPr wrap="square" rtlCol="0">
              <a:spAutoFit/>
            </a:bodyPr>
            <a:lstStyle/>
            <a:p>
              <a:r>
                <a:rPr lang="en-US" dirty="0" smtClean="0">
                  <a:solidFill>
                    <a:srgbClr val="C00000"/>
                  </a:solidFill>
                </a:rPr>
                <a:t>✓</a:t>
              </a:r>
              <a:endParaRPr lang="en-US" dirty="0">
                <a:solidFill>
                  <a:srgbClr val="C00000"/>
                </a:solidFill>
              </a:endParaRPr>
            </a:p>
          </p:txBody>
        </p:sp>
        <p:sp>
          <p:nvSpPr>
            <p:cNvPr id="28" name="Oval 27"/>
            <p:cNvSpPr/>
            <p:nvPr/>
          </p:nvSpPr>
          <p:spPr>
            <a:xfrm>
              <a:off x="8629650" y="6449459"/>
              <a:ext cx="1628776" cy="922891"/>
            </a:xfrm>
            <a:prstGeom prst="ellipse">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p:cNvSpPr/>
            <p:nvPr/>
          </p:nvSpPr>
          <p:spPr>
            <a:xfrm>
              <a:off x="1385824" y="2636924"/>
              <a:ext cx="4572064" cy="477752"/>
            </a:xfrm>
            <a:prstGeom prst="rect">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p:cNvSpPr/>
            <p:nvPr/>
          </p:nvSpPr>
          <p:spPr>
            <a:xfrm>
              <a:off x="1385824" y="3114676"/>
              <a:ext cx="1543114" cy="442912"/>
            </a:xfrm>
            <a:prstGeom prst="rect">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p:cNvSpPr/>
            <p:nvPr/>
          </p:nvSpPr>
          <p:spPr>
            <a:xfrm>
              <a:off x="5963428" y="3114676"/>
              <a:ext cx="1280335" cy="442912"/>
            </a:xfrm>
            <a:prstGeom prst="rect">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p:cNvSpPr/>
            <p:nvPr/>
          </p:nvSpPr>
          <p:spPr>
            <a:xfrm>
              <a:off x="1385824" y="3557587"/>
              <a:ext cx="2028889" cy="1971675"/>
            </a:xfrm>
            <a:prstGeom prst="rect">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p:cNvSpPr/>
            <p:nvPr/>
          </p:nvSpPr>
          <p:spPr>
            <a:xfrm>
              <a:off x="1387160" y="5529261"/>
              <a:ext cx="2027553" cy="502920"/>
            </a:xfrm>
            <a:prstGeom prst="rect">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p:cNvSpPr/>
            <p:nvPr/>
          </p:nvSpPr>
          <p:spPr>
            <a:xfrm flipV="1">
              <a:off x="1371615" y="6027437"/>
              <a:ext cx="2043098" cy="449842"/>
            </a:xfrm>
            <a:prstGeom prst="rect">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0" name="TextBox 39"/>
          <p:cNvSpPr txBox="1"/>
          <p:nvPr/>
        </p:nvSpPr>
        <p:spPr>
          <a:xfrm>
            <a:off x="6209189" y="8046283"/>
            <a:ext cx="5692519" cy="1015663"/>
          </a:xfrm>
          <a:prstGeom prst="rect">
            <a:avLst/>
          </a:prstGeom>
          <a:solidFill>
            <a:schemeClr val="bg1"/>
          </a:solidFill>
          <a:ln>
            <a:solidFill>
              <a:srgbClr val="FFC000"/>
            </a:solidFill>
          </a:ln>
        </p:spPr>
        <p:txBody>
          <a:bodyPr wrap="none" rtlCol="0">
            <a:spAutoFit/>
          </a:bodyPr>
          <a:lstStyle/>
          <a:p>
            <a:pPr algn="ctr"/>
            <a:r>
              <a:rPr lang="en-US" sz="1500" b="1" dirty="0" smtClean="0">
                <a:solidFill>
                  <a:srgbClr val="1971C0"/>
                </a:solidFill>
                <a:latin typeface="Cambria" charset="0"/>
                <a:ea typeface="Cambria" charset="0"/>
                <a:cs typeface="Cambria" charset="0"/>
              </a:rPr>
              <a:t>Address:</a:t>
            </a:r>
            <a:r>
              <a:rPr lang="en-US" sz="1500" dirty="0" smtClean="0">
                <a:solidFill>
                  <a:srgbClr val="1971C0"/>
                </a:solidFill>
                <a:latin typeface="Cambria" charset="0"/>
                <a:ea typeface="Cambria" charset="0"/>
                <a:cs typeface="Cambria" charset="0"/>
              </a:rPr>
              <a:t> 2005 Evergreen, Suite 1200, Sacramento, CA 95815-3831</a:t>
            </a:r>
          </a:p>
          <a:p>
            <a:pPr algn="ctr"/>
            <a:r>
              <a:rPr lang="en-US" sz="1500" b="1" dirty="0" smtClean="0">
                <a:solidFill>
                  <a:srgbClr val="1971C0"/>
                </a:solidFill>
                <a:latin typeface="Cambria" charset="0"/>
                <a:ea typeface="Cambria" charset="0"/>
                <a:cs typeface="Cambria" charset="0"/>
              </a:rPr>
              <a:t>Phone:</a:t>
            </a:r>
            <a:r>
              <a:rPr lang="en-US" sz="1500" dirty="0" smtClean="0">
                <a:solidFill>
                  <a:srgbClr val="1971C0"/>
                </a:solidFill>
                <a:latin typeface="Cambria" charset="0"/>
                <a:ea typeface="Cambria" charset="0"/>
                <a:cs typeface="Cambria" charset="0"/>
              </a:rPr>
              <a:t> (916) 263-2382 or (800) 633-2322</a:t>
            </a:r>
          </a:p>
          <a:p>
            <a:pPr algn="ctr"/>
            <a:r>
              <a:rPr lang="en-US" sz="1500" b="1" dirty="0" smtClean="0">
                <a:solidFill>
                  <a:srgbClr val="1971C0"/>
                </a:solidFill>
                <a:latin typeface="Cambria" charset="0"/>
                <a:ea typeface="Cambria" charset="0"/>
                <a:cs typeface="Cambria" charset="0"/>
              </a:rPr>
              <a:t>Fax:</a:t>
            </a:r>
            <a:r>
              <a:rPr lang="en-US" sz="1500" dirty="0" smtClean="0">
                <a:solidFill>
                  <a:srgbClr val="1971C0"/>
                </a:solidFill>
                <a:latin typeface="Cambria" charset="0"/>
                <a:ea typeface="Cambria" charset="0"/>
                <a:cs typeface="Cambria" charset="0"/>
              </a:rPr>
              <a:t> (916) 263-2487</a:t>
            </a:r>
          </a:p>
          <a:p>
            <a:pPr algn="ctr"/>
            <a:r>
              <a:rPr lang="en-US" sz="1500" b="1" dirty="0" smtClean="0">
                <a:solidFill>
                  <a:srgbClr val="1971C0"/>
                </a:solidFill>
                <a:latin typeface="Cambria" charset="0"/>
                <a:ea typeface="Cambria" charset="0"/>
                <a:cs typeface="Cambria" charset="0"/>
              </a:rPr>
              <a:t>Website:</a:t>
            </a:r>
            <a:r>
              <a:rPr lang="en-US" sz="1500" dirty="0" smtClean="0">
                <a:solidFill>
                  <a:srgbClr val="1971C0"/>
                </a:solidFill>
                <a:latin typeface="Cambria" charset="0"/>
                <a:ea typeface="Cambria" charset="0"/>
                <a:cs typeface="Cambria" charset="0"/>
              </a:rPr>
              <a:t> </a:t>
            </a:r>
            <a:r>
              <a:rPr lang="en-US" sz="1500" dirty="0" err="1" smtClean="0">
                <a:solidFill>
                  <a:srgbClr val="1971C0"/>
                </a:solidFill>
                <a:latin typeface="Cambria" charset="0"/>
                <a:ea typeface="Cambria" charset="0"/>
                <a:cs typeface="Cambria" charset="0"/>
              </a:rPr>
              <a:t>www.mbc.ca.gov</a:t>
            </a:r>
            <a:endParaRPr lang="en-US" sz="1500" dirty="0" smtClean="0">
              <a:solidFill>
                <a:srgbClr val="1971C0"/>
              </a:solidFill>
              <a:latin typeface="Cambria" charset="0"/>
              <a:ea typeface="Cambria" charset="0"/>
              <a:cs typeface="Cambria" charset="0"/>
            </a:endParaRPr>
          </a:p>
        </p:txBody>
      </p:sp>
      <p:sp>
        <p:nvSpPr>
          <p:cNvPr id="19" name="Rectangle 18"/>
          <p:cNvSpPr/>
          <p:nvPr/>
        </p:nvSpPr>
        <p:spPr>
          <a:xfrm>
            <a:off x="236810" y="7917691"/>
            <a:ext cx="5692519" cy="1200329"/>
          </a:xfrm>
          <a:prstGeom prst="rect">
            <a:avLst/>
          </a:prstGeom>
          <a:noFill/>
          <a:ln>
            <a:noFill/>
          </a:ln>
        </p:spPr>
        <p:txBody>
          <a:bodyPr wrap="square">
            <a:spAutoFit/>
          </a:bodyPr>
          <a:lstStyle/>
          <a:p>
            <a:pPr algn="ctr"/>
            <a:r>
              <a:rPr lang="en-US" i="1" dirty="0" smtClean="0">
                <a:solidFill>
                  <a:srgbClr val="C00000"/>
                </a:solidFill>
                <a:latin typeface="Cambria" charset="0"/>
                <a:ea typeface="Cambria" charset="0"/>
                <a:cs typeface="Cambria" charset="0"/>
              </a:rPr>
              <a:t>Complete </a:t>
            </a:r>
            <a:r>
              <a:rPr lang="en-US" i="1" dirty="0">
                <a:solidFill>
                  <a:srgbClr val="C00000"/>
                </a:solidFill>
                <a:latin typeface="Cambria" charset="0"/>
                <a:ea typeface="Cambria" charset="0"/>
                <a:cs typeface="Cambria" charset="0"/>
              </a:rPr>
              <a:t>all fields, answer all questions and have the application </a:t>
            </a:r>
            <a:r>
              <a:rPr lang="en-US" i="1" dirty="0" smtClean="0">
                <a:solidFill>
                  <a:srgbClr val="C00000"/>
                </a:solidFill>
                <a:latin typeface="Cambria" charset="0"/>
                <a:ea typeface="Cambria" charset="0"/>
                <a:cs typeface="Cambria" charset="0"/>
              </a:rPr>
              <a:t>notarized</a:t>
            </a:r>
          </a:p>
          <a:p>
            <a:pPr algn="ctr"/>
            <a:endParaRPr lang="en-US" i="1" dirty="0" smtClean="0">
              <a:solidFill>
                <a:srgbClr val="C00000"/>
              </a:solidFill>
              <a:latin typeface="Cambria" charset="0"/>
              <a:ea typeface="Cambria" charset="0"/>
              <a:cs typeface="Cambria" charset="0"/>
            </a:endParaRPr>
          </a:p>
          <a:p>
            <a:pPr algn="ctr"/>
            <a:r>
              <a:rPr lang="en-US" b="1" dirty="0" smtClean="0">
                <a:solidFill>
                  <a:srgbClr val="C00000"/>
                </a:solidFill>
                <a:latin typeface="Cambria" charset="0"/>
                <a:ea typeface="Cambria" charset="0"/>
                <a:cs typeface="Cambria" charset="0"/>
              </a:rPr>
              <a:t>All </a:t>
            </a:r>
            <a:r>
              <a:rPr lang="en-US" b="1" dirty="0">
                <a:solidFill>
                  <a:srgbClr val="C00000"/>
                </a:solidFill>
                <a:latin typeface="Cambria" charset="0"/>
                <a:ea typeface="Cambria" charset="0"/>
                <a:cs typeface="Cambria" charset="0"/>
              </a:rPr>
              <a:t>six </a:t>
            </a:r>
            <a:r>
              <a:rPr lang="en-US" b="1" dirty="0" smtClean="0">
                <a:solidFill>
                  <a:srgbClr val="C00000"/>
                </a:solidFill>
                <a:latin typeface="Cambria" charset="0"/>
                <a:ea typeface="Cambria" charset="0"/>
                <a:cs typeface="Cambria" charset="0"/>
              </a:rPr>
              <a:t>forms </a:t>
            </a:r>
            <a:r>
              <a:rPr lang="en-US" b="1" dirty="0">
                <a:solidFill>
                  <a:srgbClr val="C00000"/>
                </a:solidFill>
                <a:latin typeface="Cambria" charset="0"/>
                <a:ea typeface="Cambria" charset="0"/>
                <a:cs typeface="Cambria" charset="0"/>
              </a:rPr>
              <a:t>must be submitted </a:t>
            </a:r>
            <a:r>
              <a:rPr lang="en-US" b="1" dirty="0" smtClean="0">
                <a:solidFill>
                  <a:srgbClr val="C00000"/>
                </a:solidFill>
                <a:latin typeface="Cambria" charset="0"/>
                <a:ea typeface="Cambria" charset="0"/>
                <a:cs typeface="Cambria" charset="0"/>
              </a:rPr>
              <a:t>together</a:t>
            </a:r>
            <a:endParaRPr lang="en-US" b="1" dirty="0">
              <a:solidFill>
                <a:srgbClr val="C00000"/>
              </a:solidFill>
              <a:latin typeface="Cambria" charset="0"/>
              <a:ea typeface="Cambria" charset="0"/>
              <a:cs typeface="Cambria" charset="0"/>
            </a:endParaRPr>
          </a:p>
        </p:txBody>
      </p:sp>
      <p:sp>
        <p:nvSpPr>
          <p:cNvPr id="20" name="Title 1"/>
          <p:cNvSpPr txBox="1">
            <a:spLocks/>
          </p:cNvSpPr>
          <p:nvPr/>
        </p:nvSpPr>
        <p:spPr>
          <a:xfrm>
            <a:off x="-17482" y="405320"/>
            <a:ext cx="12192000" cy="1261872"/>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5000" i="1" dirty="0">
                <a:ln w="0"/>
                <a:solidFill>
                  <a:srgbClr val="0070C0"/>
                </a:solidFill>
                <a:effectLst>
                  <a:outerShdw blurRad="38100" dist="19050" dir="2700000" algn="tl" rotWithShape="0">
                    <a:schemeClr val="dk1">
                      <a:alpha val="40000"/>
                    </a:schemeClr>
                  </a:outerShdw>
                </a:effectLst>
                <a:latin typeface="Cambria" charset="0"/>
                <a:ea typeface="Cambria" charset="0"/>
                <a:cs typeface="Cambria" charset="0"/>
              </a:rPr>
              <a:t>Physician’s and Surgeon’s License</a:t>
            </a:r>
          </a:p>
          <a:p>
            <a:pPr algn="ctr"/>
            <a:r>
              <a:rPr lang="en-US" sz="5000" i="1" dirty="0" smtClean="0">
                <a:solidFill>
                  <a:srgbClr val="F9C032"/>
                </a:solidFill>
                <a:latin typeface="Cambria" charset="0"/>
                <a:ea typeface="Cambria" charset="0"/>
                <a:cs typeface="Cambria" charset="0"/>
              </a:rPr>
              <a:t>Application: Forms </a:t>
            </a:r>
            <a:r>
              <a:rPr lang="en-US" sz="5000" i="1" dirty="0">
                <a:solidFill>
                  <a:srgbClr val="F9C032"/>
                </a:solidFill>
                <a:latin typeface="Cambria" charset="0"/>
                <a:ea typeface="Cambria" charset="0"/>
                <a:cs typeface="Cambria" charset="0"/>
              </a:rPr>
              <a:t>L1A-L1F</a:t>
            </a:r>
          </a:p>
        </p:txBody>
      </p:sp>
    </p:spTree>
    <p:extLst>
      <p:ext uri="{BB962C8B-B14F-4D97-AF65-F5344CB8AC3E}">
        <p14:creationId xmlns:p14="http://schemas.microsoft.com/office/powerpoint/2010/main" val="20943038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txBox="1">
            <a:spLocks/>
          </p:cNvSpPr>
          <p:nvPr/>
        </p:nvSpPr>
        <p:spPr>
          <a:xfrm>
            <a:off x="0" y="-2710557"/>
            <a:ext cx="12192000" cy="2165580"/>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7111" i="1" dirty="0">
                <a:ln w="0"/>
                <a:solidFill>
                  <a:srgbClr val="0070C0"/>
                </a:solidFill>
                <a:effectLst>
                  <a:outerShdw blurRad="38100" dist="19050" dir="2700000" algn="tl" rotWithShape="0">
                    <a:schemeClr val="dk1">
                      <a:alpha val="40000"/>
                    </a:schemeClr>
                  </a:outerShdw>
                </a:effectLst>
                <a:latin typeface="Cambria" charset="0"/>
                <a:ea typeface="Cambria" charset="0"/>
                <a:cs typeface="Cambria" charset="0"/>
              </a:rPr>
              <a:t>PTAL</a:t>
            </a:r>
          </a:p>
        </p:txBody>
      </p:sp>
      <p:sp>
        <p:nvSpPr>
          <p:cNvPr id="6" name="TextBox 5"/>
          <p:cNvSpPr txBox="1"/>
          <p:nvPr/>
        </p:nvSpPr>
        <p:spPr>
          <a:xfrm>
            <a:off x="-6506388" y="504599"/>
            <a:ext cx="414337" cy="369332"/>
          </a:xfrm>
          <a:prstGeom prst="rect">
            <a:avLst/>
          </a:prstGeom>
          <a:noFill/>
        </p:spPr>
        <p:txBody>
          <a:bodyPr wrap="square" rtlCol="0">
            <a:spAutoFit/>
          </a:bodyPr>
          <a:lstStyle/>
          <a:p>
            <a:r>
              <a:rPr lang="en-US" dirty="0" smtClean="0">
                <a:solidFill>
                  <a:srgbClr val="C00000"/>
                </a:solidFill>
              </a:rPr>
              <a:t>✓</a:t>
            </a:r>
            <a:endParaRPr lang="en-US" dirty="0">
              <a:solidFill>
                <a:srgbClr val="C00000"/>
              </a:solidFill>
            </a:endParaRPr>
          </a:p>
        </p:txBody>
      </p:sp>
      <p:cxnSp>
        <p:nvCxnSpPr>
          <p:cNvPr id="30" name="Straight Connector 29"/>
          <p:cNvCxnSpPr/>
          <p:nvPr/>
        </p:nvCxnSpPr>
        <p:spPr>
          <a:xfrm>
            <a:off x="-6196076" y="845355"/>
            <a:ext cx="3247260"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sp>
        <p:nvSpPr>
          <p:cNvPr id="39" name="Rectangle 38"/>
          <p:cNvSpPr/>
          <p:nvPr/>
        </p:nvSpPr>
        <p:spPr>
          <a:xfrm>
            <a:off x="-216613" y="4224405"/>
            <a:ext cx="11846636" cy="1938992"/>
          </a:xfrm>
          <a:prstGeom prst="rect">
            <a:avLst/>
          </a:prstGeom>
          <a:noFill/>
          <a:ln>
            <a:noFill/>
          </a:ln>
          <a:scene3d>
            <a:camera prst="orthographicFront">
              <a:rot lat="0" lon="0" rev="1200000"/>
            </a:camera>
            <a:lightRig rig="threePt" dir="t"/>
          </a:scene3d>
        </p:spPr>
        <p:txBody>
          <a:bodyPr wrap="square" lIns="91440" tIns="45720" rIns="91440" bIns="45720">
            <a:spAutoFit/>
          </a:bodyPr>
          <a:lstStyle/>
          <a:p>
            <a:pPr algn="ctr"/>
            <a:r>
              <a:rPr lang="en-US" sz="12000" dirty="0">
                <a:ln w="0"/>
                <a:gradFill>
                  <a:gsLst>
                    <a:gs pos="0">
                      <a:srgbClr val="53575C">
                        <a:alpha val="0"/>
                      </a:srgbClr>
                    </a:gs>
                    <a:gs pos="66000">
                      <a:srgbClr val="C5C7CA"/>
                    </a:gs>
                  </a:gsLst>
                  <a:lin ang="5400000"/>
                </a:gradFill>
              </a:rPr>
              <a:t>SAMPLE L1B</a:t>
            </a:r>
          </a:p>
        </p:txBody>
      </p:sp>
      <p:grpSp>
        <p:nvGrpSpPr>
          <p:cNvPr id="2" name="Group 1"/>
          <p:cNvGrpSpPr/>
          <p:nvPr/>
        </p:nvGrpSpPr>
        <p:grpSpPr>
          <a:xfrm>
            <a:off x="1220309" y="2192980"/>
            <a:ext cx="9751382" cy="5327515"/>
            <a:chOff x="1328753" y="2613545"/>
            <a:chExt cx="9751382" cy="5327515"/>
          </a:xfrm>
        </p:grpSpPr>
        <p:pic>
          <p:nvPicPr>
            <p:cNvPr id="18" name="Picture 17"/>
            <p:cNvPicPr>
              <a:picLocks noChangeAspect="1"/>
            </p:cNvPicPr>
            <p:nvPr/>
          </p:nvPicPr>
          <p:blipFill>
            <a:blip r:embed="rId3"/>
            <a:stretch>
              <a:fillRect/>
            </a:stretch>
          </p:blipFill>
          <p:spPr>
            <a:xfrm>
              <a:off x="1328753" y="2615208"/>
              <a:ext cx="9751382" cy="5304136"/>
            </a:xfrm>
            <a:prstGeom prst="rect">
              <a:avLst/>
            </a:prstGeom>
          </p:spPr>
        </p:pic>
        <p:sp>
          <p:nvSpPr>
            <p:cNvPr id="19" name="Rectangle 18"/>
            <p:cNvSpPr/>
            <p:nvPr/>
          </p:nvSpPr>
          <p:spPr>
            <a:xfrm>
              <a:off x="1328753" y="2613545"/>
              <a:ext cx="9751382" cy="5305799"/>
            </a:xfrm>
            <a:prstGeom prst="rect">
              <a:avLst/>
            </a:prstGeom>
            <a:noFill/>
            <a:ln w="28575">
              <a:solidFill>
                <a:srgbClr val="1971C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62560" tIns="81280" rIns="162560" bIns="81280" numCol="1" spcCol="0" rtlCol="0" fromWordArt="0" anchor="ctr" anchorCtr="0" forceAA="0" compatLnSpc="1">
              <a:prstTxWarp prst="textNoShape">
                <a:avLst/>
              </a:prstTxWarp>
              <a:noAutofit/>
            </a:bodyPr>
            <a:lstStyle/>
            <a:p>
              <a:pPr algn="ctr"/>
              <a:endParaRPr lang="en-US" sz="3200"/>
            </a:p>
          </p:txBody>
        </p:sp>
        <p:sp>
          <p:nvSpPr>
            <p:cNvPr id="20" name="Rectangle 19"/>
            <p:cNvSpPr/>
            <p:nvPr/>
          </p:nvSpPr>
          <p:spPr>
            <a:xfrm>
              <a:off x="1385823" y="2636924"/>
              <a:ext cx="5286439" cy="477752"/>
            </a:xfrm>
            <a:prstGeom prst="rect">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6672262" y="2636924"/>
              <a:ext cx="3548184" cy="477752"/>
            </a:xfrm>
            <a:prstGeom prst="rect">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p:cNvSpPr txBox="1"/>
            <p:nvPr/>
          </p:nvSpPr>
          <p:spPr>
            <a:xfrm>
              <a:off x="9451196" y="4377265"/>
              <a:ext cx="414337" cy="369332"/>
            </a:xfrm>
            <a:prstGeom prst="rect">
              <a:avLst/>
            </a:prstGeom>
            <a:noFill/>
          </p:spPr>
          <p:txBody>
            <a:bodyPr wrap="square" rtlCol="0">
              <a:spAutoFit/>
            </a:bodyPr>
            <a:lstStyle/>
            <a:p>
              <a:r>
                <a:rPr lang="en-US" dirty="0" smtClean="0">
                  <a:solidFill>
                    <a:srgbClr val="C00000"/>
                  </a:solidFill>
                </a:rPr>
                <a:t>✓</a:t>
              </a:r>
              <a:endParaRPr lang="en-US" dirty="0">
                <a:solidFill>
                  <a:srgbClr val="C00000"/>
                </a:solidFill>
              </a:endParaRPr>
            </a:p>
          </p:txBody>
        </p:sp>
        <p:cxnSp>
          <p:nvCxnSpPr>
            <p:cNvPr id="23" name="Straight Connector 22"/>
            <p:cNvCxnSpPr/>
            <p:nvPr/>
          </p:nvCxnSpPr>
          <p:spPr>
            <a:xfrm flipV="1">
              <a:off x="2360569" y="3614738"/>
              <a:ext cx="7226344"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sp>
          <p:nvSpPr>
            <p:cNvPr id="31" name="TextBox 30"/>
            <p:cNvSpPr txBox="1"/>
            <p:nvPr/>
          </p:nvSpPr>
          <p:spPr>
            <a:xfrm>
              <a:off x="8760625" y="5129748"/>
              <a:ext cx="414337" cy="369332"/>
            </a:xfrm>
            <a:prstGeom prst="rect">
              <a:avLst/>
            </a:prstGeom>
            <a:noFill/>
          </p:spPr>
          <p:txBody>
            <a:bodyPr wrap="square" rtlCol="0">
              <a:spAutoFit/>
            </a:bodyPr>
            <a:lstStyle/>
            <a:p>
              <a:r>
                <a:rPr lang="en-US" dirty="0" smtClean="0">
                  <a:solidFill>
                    <a:srgbClr val="C00000"/>
                  </a:solidFill>
                </a:rPr>
                <a:t>✓</a:t>
              </a:r>
              <a:endParaRPr lang="en-US" dirty="0">
                <a:solidFill>
                  <a:srgbClr val="C00000"/>
                </a:solidFill>
              </a:endParaRPr>
            </a:p>
          </p:txBody>
        </p:sp>
        <p:sp>
          <p:nvSpPr>
            <p:cNvPr id="36" name="Oval 35"/>
            <p:cNvSpPr/>
            <p:nvPr/>
          </p:nvSpPr>
          <p:spPr>
            <a:xfrm>
              <a:off x="1385822" y="3886200"/>
              <a:ext cx="7258115" cy="491065"/>
            </a:xfrm>
            <a:prstGeom prst="ellipse">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2816502" y="6430865"/>
              <a:ext cx="1513235" cy="1246495"/>
            </a:xfrm>
            <a:prstGeom prst="rect">
              <a:avLst/>
            </a:prstGeom>
            <a:noFill/>
          </p:spPr>
          <p:txBody>
            <a:bodyPr wrap="none" rtlCol="0">
              <a:spAutoFit/>
            </a:bodyPr>
            <a:lstStyle/>
            <a:p>
              <a:pPr algn="ctr">
                <a:spcAft>
                  <a:spcPts val="600"/>
                </a:spcAft>
              </a:pPr>
              <a:r>
                <a:rPr lang="en-US" sz="1500" dirty="0" smtClean="0">
                  <a:solidFill>
                    <a:srgbClr val="C00000"/>
                  </a:solidFill>
                </a:rPr>
                <a:t>USMLE Step 1</a:t>
              </a:r>
            </a:p>
            <a:p>
              <a:pPr algn="ctr">
                <a:spcAft>
                  <a:spcPts val="600"/>
                </a:spcAft>
              </a:pPr>
              <a:r>
                <a:rPr lang="en-US" sz="1500" dirty="0">
                  <a:solidFill>
                    <a:srgbClr val="C00000"/>
                  </a:solidFill>
                </a:rPr>
                <a:t>USMLE Step </a:t>
              </a:r>
              <a:r>
                <a:rPr lang="en-US" sz="1500" dirty="0" smtClean="0">
                  <a:solidFill>
                    <a:srgbClr val="C00000"/>
                  </a:solidFill>
                </a:rPr>
                <a:t>2 CS</a:t>
              </a:r>
              <a:endParaRPr lang="en-US" sz="1500" dirty="0">
                <a:solidFill>
                  <a:srgbClr val="C00000"/>
                </a:solidFill>
              </a:endParaRPr>
            </a:p>
            <a:p>
              <a:pPr algn="ctr">
                <a:spcAft>
                  <a:spcPts val="600"/>
                </a:spcAft>
              </a:pPr>
              <a:r>
                <a:rPr lang="en-US" sz="1500" dirty="0">
                  <a:solidFill>
                    <a:srgbClr val="C00000"/>
                  </a:solidFill>
                </a:rPr>
                <a:t>USMLE Step </a:t>
              </a:r>
              <a:r>
                <a:rPr lang="en-US" sz="1500" dirty="0" smtClean="0">
                  <a:solidFill>
                    <a:srgbClr val="C00000"/>
                  </a:solidFill>
                </a:rPr>
                <a:t>2 CK</a:t>
              </a:r>
              <a:endParaRPr lang="en-US" sz="1500" dirty="0">
                <a:solidFill>
                  <a:srgbClr val="C00000"/>
                </a:solidFill>
              </a:endParaRPr>
            </a:p>
            <a:p>
              <a:pPr algn="ctr">
                <a:spcAft>
                  <a:spcPts val="600"/>
                </a:spcAft>
              </a:pPr>
              <a:r>
                <a:rPr lang="en-US" sz="1500" dirty="0">
                  <a:solidFill>
                    <a:srgbClr val="C00000"/>
                  </a:solidFill>
                </a:rPr>
                <a:t>USMLE Step 3</a:t>
              </a:r>
            </a:p>
          </p:txBody>
        </p:sp>
        <p:sp>
          <p:nvSpPr>
            <p:cNvPr id="37" name="TextBox 36"/>
            <p:cNvSpPr txBox="1"/>
            <p:nvPr/>
          </p:nvSpPr>
          <p:spPr>
            <a:xfrm>
              <a:off x="7502177" y="6386788"/>
              <a:ext cx="1015791" cy="1554272"/>
            </a:xfrm>
            <a:prstGeom prst="rect">
              <a:avLst/>
            </a:prstGeom>
            <a:noFill/>
          </p:spPr>
          <p:txBody>
            <a:bodyPr wrap="none" rtlCol="0">
              <a:spAutoFit/>
            </a:bodyPr>
            <a:lstStyle/>
            <a:p>
              <a:pPr>
                <a:spcAft>
                  <a:spcPts val="600"/>
                </a:spcAft>
              </a:pPr>
              <a:r>
                <a:rPr lang="en-US" sz="1500" dirty="0" smtClean="0">
                  <a:solidFill>
                    <a:srgbClr val="C00000"/>
                  </a:solidFill>
                </a:rPr>
                <a:t>mm/</a:t>
              </a:r>
              <a:r>
                <a:rPr lang="en-US" sz="1500" dirty="0" err="1" smtClean="0">
                  <a:solidFill>
                    <a:srgbClr val="C00000"/>
                  </a:solidFill>
                </a:rPr>
                <a:t>dd</a:t>
              </a:r>
              <a:r>
                <a:rPr lang="en-US" sz="1500" dirty="0" smtClean="0">
                  <a:solidFill>
                    <a:srgbClr val="C00000"/>
                  </a:solidFill>
                </a:rPr>
                <a:t>/</a:t>
              </a:r>
              <a:r>
                <a:rPr lang="en-US" sz="1500" dirty="0" err="1" smtClean="0">
                  <a:solidFill>
                    <a:srgbClr val="C00000"/>
                  </a:solidFill>
                </a:rPr>
                <a:t>yy</a:t>
              </a:r>
              <a:endParaRPr lang="en-US" sz="1500" dirty="0" smtClean="0">
                <a:solidFill>
                  <a:srgbClr val="C00000"/>
                </a:solidFill>
              </a:endParaRPr>
            </a:p>
            <a:p>
              <a:pPr>
                <a:spcAft>
                  <a:spcPts val="600"/>
                </a:spcAft>
              </a:pPr>
              <a:r>
                <a:rPr lang="en-US" sz="1500" dirty="0">
                  <a:solidFill>
                    <a:srgbClr val="C00000"/>
                  </a:solidFill>
                </a:rPr>
                <a:t>mm/</a:t>
              </a:r>
              <a:r>
                <a:rPr lang="en-US" sz="1500" dirty="0" err="1">
                  <a:solidFill>
                    <a:srgbClr val="C00000"/>
                  </a:solidFill>
                </a:rPr>
                <a:t>dd</a:t>
              </a:r>
              <a:r>
                <a:rPr lang="en-US" sz="1500" dirty="0">
                  <a:solidFill>
                    <a:srgbClr val="C00000"/>
                  </a:solidFill>
                </a:rPr>
                <a:t>/</a:t>
              </a:r>
              <a:r>
                <a:rPr lang="en-US" sz="1500" dirty="0" err="1">
                  <a:solidFill>
                    <a:srgbClr val="C00000"/>
                  </a:solidFill>
                </a:rPr>
                <a:t>yy</a:t>
              </a:r>
              <a:endParaRPr lang="en-US" sz="1500" dirty="0">
                <a:solidFill>
                  <a:srgbClr val="C00000"/>
                </a:solidFill>
              </a:endParaRPr>
            </a:p>
            <a:p>
              <a:pPr>
                <a:spcAft>
                  <a:spcPts val="600"/>
                </a:spcAft>
              </a:pPr>
              <a:r>
                <a:rPr lang="en-US" sz="1500" dirty="0">
                  <a:solidFill>
                    <a:srgbClr val="C00000"/>
                  </a:solidFill>
                </a:rPr>
                <a:t>mm/</a:t>
              </a:r>
              <a:r>
                <a:rPr lang="en-US" sz="1500" dirty="0" err="1">
                  <a:solidFill>
                    <a:srgbClr val="C00000"/>
                  </a:solidFill>
                </a:rPr>
                <a:t>dd</a:t>
              </a:r>
              <a:r>
                <a:rPr lang="en-US" sz="1500" dirty="0">
                  <a:solidFill>
                    <a:srgbClr val="C00000"/>
                  </a:solidFill>
                </a:rPr>
                <a:t>/</a:t>
              </a:r>
              <a:r>
                <a:rPr lang="en-US" sz="1500" dirty="0" err="1">
                  <a:solidFill>
                    <a:srgbClr val="C00000"/>
                  </a:solidFill>
                </a:rPr>
                <a:t>yy</a:t>
              </a:r>
              <a:endParaRPr lang="en-US" sz="1500" dirty="0">
                <a:solidFill>
                  <a:srgbClr val="C00000"/>
                </a:solidFill>
              </a:endParaRPr>
            </a:p>
            <a:p>
              <a:pPr>
                <a:spcAft>
                  <a:spcPts val="600"/>
                </a:spcAft>
              </a:pPr>
              <a:r>
                <a:rPr lang="en-US" sz="1500" dirty="0">
                  <a:solidFill>
                    <a:srgbClr val="C00000"/>
                  </a:solidFill>
                </a:rPr>
                <a:t>mm/</a:t>
              </a:r>
              <a:r>
                <a:rPr lang="en-US" sz="1500" dirty="0" err="1">
                  <a:solidFill>
                    <a:srgbClr val="C00000"/>
                  </a:solidFill>
                </a:rPr>
                <a:t>dd</a:t>
              </a:r>
              <a:r>
                <a:rPr lang="en-US" sz="1500" dirty="0">
                  <a:solidFill>
                    <a:srgbClr val="C00000"/>
                  </a:solidFill>
                </a:rPr>
                <a:t>/</a:t>
              </a:r>
              <a:r>
                <a:rPr lang="en-US" sz="1500" dirty="0" err="1">
                  <a:solidFill>
                    <a:srgbClr val="C00000"/>
                  </a:solidFill>
                </a:rPr>
                <a:t>yy</a:t>
              </a:r>
              <a:endParaRPr lang="en-US" sz="1500" dirty="0">
                <a:solidFill>
                  <a:srgbClr val="C00000"/>
                </a:solidFill>
              </a:endParaRPr>
            </a:p>
            <a:p>
              <a:pPr>
                <a:spcAft>
                  <a:spcPts val="600"/>
                </a:spcAft>
              </a:pPr>
              <a:endParaRPr lang="en-US" sz="1500" dirty="0">
                <a:solidFill>
                  <a:srgbClr val="C00000"/>
                </a:solidFill>
              </a:endParaRPr>
            </a:p>
          </p:txBody>
        </p:sp>
      </p:grpSp>
      <p:sp>
        <p:nvSpPr>
          <p:cNvPr id="42" name="TextBox 41"/>
          <p:cNvSpPr txBox="1"/>
          <p:nvPr/>
        </p:nvSpPr>
        <p:spPr>
          <a:xfrm>
            <a:off x="6209189" y="8046283"/>
            <a:ext cx="5692519" cy="1015663"/>
          </a:xfrm>
          <a:prstGeom prst="rect">
            <a:avLst/>
          </a:prstGeom>
          <a:solidFill>
            <a:schemeClr val="bg1"/>
          </a:solidFill>
          <a:ln>
            <a:solidFill>
              <a:srgbClr val="FFC000"/>
            </a:solidFill>
          </a:ln>
        </p:spPr>
        <p:txBody>
          <a:bodyPr wrap="none" rtlCol="0">
            <a:spAutoFit/>
          </a:bodyPr>
          <a:lstStyle/>
          <a:p>
            <a:pPr algn="ctr"/>
            <a:r>
              <a:rPr lang="en-US" sz="1500" b="1" dirty="0" smtClean="0">
                <a:solidFill>
                  <a:srgbClr val="1971C0"/>
                </a:solidFill>
                <a:latin typeface="Cambria" charset="0"/>
                <a:ea typeface="Cambria" charset="0"/>
                <a:cs typeface="Cambria" charset="0"/>
              </a:rPr>
              <a:t>Address:</a:t>
            </a:r>
            <a:r>
              <a:rPr lang="en-US" sz="1500" dirty="0" smtClean="0">
                <a:solidFill>
                  <a:srgbClr val="1971C0"/>
                </a:solidFill>
                <a:latin typeface="Cambria" charset="0"/>
                <a:ea typeface="Cambria" charset="0"/>
                <a:cs typeface="Cambria" charset="0"/>
              </a:rPr>
              <a:t> 2005 Evergreen, Suite 1200, Sacramento, CA 95815-3831</a:t>
            </a:r>
          </a:p>
          <a:p>
            <a:pPr algn="ctr"/>
            <a:r>
              <a:rPr lang="en-US" sz="1500" b="1" dirty="0" smtClean="0">
                <a:solidFill>
                  <a:srgbClr val="1971C0"/>
                </a:solidFill>
                <a:latin typeface="Cambria" charset="0"/>
                <a:ea typeface="Cambria" charset="0"/>
                <a:cs typeface="Cambria" charset="0"/>
              </a:rPr>
              <a:t>Phone:</a:t>
            </a:r>
            <a:r>
              <a:rPr lang="en-US" sz="1500" dirty="0" smtClean="0">
                <a:solidFill>
                  <a:srgbClr val="1971C0"/>
                </a:solidFill>
                <a:latin typeface="Cambria" charset="0"/>
                <a:ea typeface="Cambria" charset="0"/>
                <a:cs typeface="Cambria" charset="0"/>
              </a:rPr>
              <a:t> (916) 263-2382 or (800) 633-2322</a:t>
            </a:r>
          </a:p>
          <a:p>
            <a:pPr algn="ctr"/>
            <a:r>
              <a:rPr lang="en-US" sz="1500" b="1" dirty="0" smtClean="0">
                <a:solidFill>
                  <a:srgbClr val="1971C0"/>
                </a:solidFill>
                <a:latin typeface="Cambria" charset="0"/>
                <a:ea typeface="Cambria" charset="0"/>
                <a:cs typeface="Cambria" charset="0"/>
              </a:rPr>
              <a:t>Fax:</a:t>
            </a:r>
            <a:r>
              <a:rPr lang="en-US" sz="1500" dirty="0" smtClean="0">
                <a:solidFill>
                  <a:srgbClr val="1971C0"/>
                </a:solidFill>
                <a:latin typeface="Cambria" charset="0"/>
                <a:ea typeface="Cambria" charset="0"/>
                <a:cs typeface="Cambria" charset="0"/>
              </a:rPr>
              <a:t> (916) 263-2487</a:t>
            </a:r>
          </a:p>
          <a:p>
            <a:pPr algn="ctr"/>
            <a:r>
              <a:rPr lang="en-US" sz="1500" b="1" dirty="0" smtClean="0">
                <a:solidFill>
                  <a:srgbClr val="1971C0"/>
                </a:solidFill>
                <a:latin typeface="Cambria" charset="0"/>
                <a:ea typeface="Cambria" charset="0"/>
                <a:cs typeface="Cambria" charset="0"/>
              </a:rPr>
              <a:t>Website:</a:t>
            </a:r>
            <a:r>
              <a:rPr lang="en-US" sz="1500" dirty="0" smtClean="0">
                <a:solidFill>
                  <a:srgbClr val="1971C0"/>
                </a:solidFill>
                <a:latin typeface="Cambria" charset="0"/>
                <a:ea typeface="Cambria" charset="0"/>
                <a:cs typeface="Cambria" charset="0"/>
              </a:rPr>
              <a:t> </a:t>
            </a:r>
            <a:r>
              <a:rPr lang="en-US" sz="1500" dirty="0" err="1" smtClean="0">
                <a:solidFill>
                  <a:srgbClr val="1971C0"/>
                </a:solidFill>
                <a:latin typeface="Cambria" charset="0"/>
                <a:ea typeface="Cambria" charset="0"/>
                <a:cs typeface="Cambria" charset="0"/>
              </a:rPr>
              <a:t>www.mbc.ca.gov</a:t>
            </a:r>
            <a:endParaRPr lang="en-US" sz="1500" dirty="0" smtClean="0">
              <a:solidFill>
                <a:srgbClr val="1971C0"/>
              </a:solidFill>
              <a:latin typeface="Cambria" charset="0"/>
              <a:ea typeface="Cambria" charset="0"/>
              <a:cs typeface="Cambria" charset="0"/>
            </a:endParaRPr>
          </a:p>
        </p:txBody>
      </p:sp>
      <p:sp>
        <p:nvSpPr>
          <p:cNvPr id="24" name="Rectangle 23"/>
          <p:cNvSpPr/>
          <p:nvPr/>
        </p:nvSpPr>
        <p:spPr>
          <a:xfrm>
            <a:off x="236810" y="7917691"/>
            <a:ext cx="5692519" cy="1200329"/>
          </a:xfrm>
          <a:prstGeom prst="rect">
            <a:avLst/>
          </a:prstGeom>
          <a:noFill/>
          <a:ln>
            <a:noFill/>
          </a:ln>
        </p:spPr>
        <p:txBody>
          <a:bodyPr wrap="square">
            <a:spAutoFit/>
          </a:bodyPr>
          <a:lstStyle/>
          <a:p>
            <a:pPr algn="ctr"/>
            <a:r>
              <a:rPr lang="en-US" i="1" dirty="0" smtClean="0">
                <a:solidFill>
                  <a:srgbClr val="C00000"/>
                </a:solidFill>
                <a:latin typeface="Cambria" charset="0"/>
                <a:ea typeface="Cambria" charset="0"/>
                <a:cs typeface="Cambria" charset="0"/>
              </a:rPr>
              <a:t>Complete </a:t>
            </a:r>
            <a:r>
              <a:rPr lang="en-US" i="1" dirty="0">
                <a:solidFill>
                  <a:srgbClr val="C00000"/>
                </a:solidFill>
                <a:latin typeface="Cambria" charset="0"/>
                <a:ea typeface="Cambria" charset="0"/>
                <a:cs typeface="Cambria" charset="0"/>
              </a:rPr>
              <a:t>all fields, answer all questions and have the application </a:t>
            </a:r>
            <a:r>
              <a:rPr lang="en-US" i="1" dirty="0" smtClean="0">
                <a:solidFill>
                  <a:srgbClr val="C00000"/>
                </a:solidFill>
                <a:latin typeface="Cambria" charset="0"/>
                <a:ea typeface="Cambria" charset="0"/>
                <a:cs typeface="Cambria" charset="0"/>
              </a:rPr>
              <a:t>notarized</a:t>
            </a:r>
          </a:p>
          <a:p>
            <a:pPr algn="ctr"/>
            <a:endParaRPr lang="en-US" i="1" dirty="0" smtClean="0">
              <a:solidFill>
                <a:srgbClr val="C00000"/>
              </a:solidFill>
              <a:latin typeface="Cambria" charset="0"/>
              <a:ea typeface="Cambria" charset="0"/>
              <a:cs typeface="Cambria" charset="0"/>
            </a:endParaRPr>
          </a:p>
          <a:p>
            <a:pPr algn="ctr"/>
            <a:r>
              <a:rPr lang="en-US" b="1" dirty="0" smtClean="0">
                <a:solidFill>
                  <a:srgbClr val="C00000"/>
                </a:solidFill>
                <a:latin typeface="Cambria" charset="0"/>
                <a:ea typeface="Cambria" charset="0"/>
                <a:cs typeface="Cambria" charset="0"/>
              </a:rPr>
              <a:t>All </a:t>
            </a:r>
            <a:r>
              <a:rPr lang="en-US" b="1" dirty="0">
                <a:solidFill>
                  <a:srgbClr val="C00000"/>
                </a:solidFill>
                <a:latin typeface="Cambria" charset="0"/>
                <a:ea typeface="Cambria" charset="0"/>
                <a:cs typeface="Cambria" charset="0"/>
              </a:rPr>
              <a:t>six </a:t>
            </a:r>
            <a:r>
              <a:rPr lang="en-US" b="1" dirty="0" smtClean="0">
                <a:solidFill>
                  <a:srgbClr val="C00000"/>
                </a:solidFill>
                <a:latin typeface="Cambria" charset="0"/>
                <a:ea typeface="Cambria" charset="0"/>
                <a:cs typeface="Cambria" charset="0"/>
              </a:rPr>
              <a:t>forms </a:t>
            </a:r>
            <a:r>
              <a:rPr lang="en-US" b="1" dirty="0">
                <a:solidFill>
                  <a:srgbClr val="C00000"/>
                </a:solidFill>
                <a:latin typeface="Cambria" charset="0"/>
                <a:ea typeface="Cambria" charset="0"/>
                <a:cs typeface="Cambria" charset="0"/>
              </a:rPr>
              <a:t>must be submitted </a:t>
            </a:r>
            <a:r>
              <a:rPr lang="en-US" b="1" dirty="0" smtClean="0">
                <a:solidFill>
                  <a:srgbClr val="C00000"/>
                </a:solidFill>
                <a:latin typeface="Cambria" charset="0"/>
                <a:ea typeface="Cambria" charset="0"/>
                <a:cs typeface="Cambria" charset="0"/>
              </a:rPr>
              <a:t>together</a:t>
            </a:r>
            <a:endParaRPr lang="en-US" b="1" dirty="0">
              <a:solidFill>
                <a:srgbClr val="C00000"/>
              </a:solidFill>
              <a:latin typeface="Cambria" charset="0"/>
              <a:ea typeface="Cambria" charset="0"/>
              <a:cs typeface="Cambria" charset="0"/>
            </a:endParaRPr>
          </a:p>
        </p:txBody>
      </p:sp>
      <p:sp>
        <p:nvSpPr>
          <p:cNvPr id="25" name="Title 1"/>
          <p:cNvSpPr txBox="1">
            <a:spLocks/>
          </p:cNvSpPr>
          <p:nvPr/>
        </p:nvSpPr>
        <p:spPr>
          <a:xfrm>
            <a:off x="-17482" y="405320"/>
            <a:ext cx="12192000" cy="1261872"/>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5000" i="1" dirty="0">
                <a:ln w="0"/>
                <a:solidFill>
                  <a:srgbClr val="0070C0"/>
                </a:solidFill>
                <a:effectLst>
                  <a:outerShdw blurRad="38100" dist="19050" dir="2700000" algn="tl" rotWithShape="0">
                    <a:schemeClr val="dk1">
                      <a:alpha val="40000"/>
                    </a:schemeClr>
                  </a:outerShdw>
                </a:effectLst>
                <a:latin typeface="Cambria" charset="0"/>
                <a:ea typeface="Cambria" charset="0"/>
                <a:cs typeface="Cambria" charset="0"/>
              </a:rPr>
              <a:t>Physician’s and Surgeon’s License</a:t>
            </a:r>
          </a:p>
          <a:p>
            <a:pPr algn="ctr"/>
            <a:r>
              <a:rPr lang="en-US" sz="5000" i="1" dirty="0" smtClean="0">
                <a:solidFill>
                  <a:srgbClr val="F9C032"/>
                </a:solidFill>
                <a:latin typeface="Cambria" charset="0"/>
                <a:ea typeface="Cambria" charset="0"/>
                <a:cs typeface="Cambria" charset="0"/>
              </a:rPr>
              <a:t>Application: Forms </a:t>
            </a:r>
            <a:r>
              <a:rPr lang="en-US" sz="5000" i="1" dirty="0">
                <a:solidFill>
                  <a:srgbClr val="F9C032"/>
                </a:solidFill>
                <a:latin typeface="Cambria" charset="0"/>
                <a:ea typeface="Cambria" charset="0"/>
                <a:cs typeface="Cambria" charset="0"/>
              </a:rPr>
              <a:t>L1A-L1F</a:t>
            </a:r>
          </a:p>
        </p:txBody>
      </p:sp>
    </p:spTree>
    <p:extLst>
      <p:ext uri="{BB962C8B-B14F-4D97-AF65-F5344CB8AC3E}">
        <p14:creationId xmlns:p14="http://schemas.microsoft.com/office/powerpoint/2010/main" val="27228678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txBox="1">
            <a:spLocks/>
          </p:cNvSpPr>
          <p:nvPr/>
        </p:nvSpPr>
        <p:spPr>
          <a:xfrm>
            <a:off x="0" y="-2710557"/>
            <a:ext cx="12192000" cy="2165580"/>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7111" i="1" dirty="0">
                <a:ln w="0"/>
                <a:solidFill>
                  <a:srgbClr val="0070C0"/>
                </a:solidFill>
                <a:effectLst>
                  <a:outerShdw blurRad="38100" dist="19050" dir="2700000" algn="tl" rotWithShape="0">
                    <a:schemeClr val="dk1">
                      <a:alpha val="40000"/>
                    </a:schemeClr>
                  </a:outerShdw>
                </a:effectLst>
                <a:latin typeface="Cambria" charset="0"/>
                <a:ea typeface="Cambria" charset="0"/>
                <a:cs typeface="Cambria" charset="0"/>
              </a:rPr>
              <a:t>PTAL</a:t>
            </a:r>
          </a:p>
        </p:txBody>
      </p:sp>
      <p:sp>
        <p:nvSpPr>
          <p:cNvPr id="6" name="TextBox 5"/>
          <p:cNvSpPr txBox="1"/>
          <p:nvPr/>
        </p:nvSpPr>
        <p:spPr>
          <a:xfrm>
            <a:off x="-6506388" y="504599"/>
            <a:ext cx="414337" cy="369332"/>
          </a:xfrm>
          <a:prstGeom prst="rect">
            <a:avLst/>
          </a:prstGeom>
          <a:noFill/>
        </p:spPr>
        <p:txBody>
          <a:bodyPr wrap="square" rtlCol="0">
            <a:spAutoFit/>
          </a:bodyPr>
          <a:lstStyle/>
          <a:p>
            <a:r>
              <a:rPr lang="en-US" dirty="0" smtClean="0">
                <a:solidFill>
                  <a:srgbClr val="C00000"/>
                </a:solidFill>
              </a:rPr>
              <a:t>✓</a:t>
            </a:r>
            <a:endParaRPr lang="en-US" dirty="0">
              <a:solidFill>
                <a:srgbClr val="C00000"/>
              </a:solidFill>
            </a:endParaRPr>
          </a:p>
        </p:txBody>
      </p:sp>
      <p:cxnSp>
        <p:nvCxnSpPr>
          <p:cNvPr id="30" name="Straight Connector 29"/>
          <p:cNvCxnSpPr/>
          <p:nvPr/>
        </p:nvCxnSpPr>
        <p:spPr>
          <a:xfrm>
            <a:off x="-6196076" y="845355"/>
            <a:ext cx="3247260"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sp>
        <p:nvSpPr>
          <p:cNvPr id="32" name="Rectangle 31"/>
          <p:cNvSpPr/>
          <p:nvPr/>
        </p:nvSpPr>
        <p:spPr>
          <a:xfrm>
            <a:off x="312036" y="4224405"/>
            <a:ext cx="11846636" cy="1938992"/>
          </a:xfrm>
          <a:prstGeom prst="rect">
            <a:avLst/>
          </a:prstGeom>
          <a:noFill/>
          <a:ln>
            <a:noFill/>
          </a:ln>
          <a:scene3d>
            <a:camera prst="orthographicFront">
              <a:rot lat="0" lon="0" rev="1200000"/>
            </a:camera>
            <a:lightRig rig="threePt" dir="t"/>
          </a:scene3d>
        </p:spPr>
        <p:txBody>
          <a:bodyPr wrap="square" lIns="91440" tIns="45720" rIns="91440" bIns="45720">
            <a:spAutoFit/>
          </a:bodyPr>
          <a:lstStyle/>
          <a:p>
            <a:pPr algn="ctr"/>
            <a:r>
              <a:rPr lang="en-US" sz="12000" dirty="0">
                <a:ln w="0"/>
                <a:gradFill>
                  <a:gsLst>
                    <a:gs pos="0">
                      <a:srgbClr val="53575C">
                        <a:alpha val="0"/>
                      </a:srgbClr>
                    </a:gs>
                    <a:gs pos="66000">
                      <a:srgbClr val="C5C7CA"/>
                    </a:gs>
                  </a:gsLst>
                  <a:lin ang="5400000"/>
                </a:gradFill>
              </a:rPr>
              <a:t>SAMPLE L1B</a:t>
            </a:r>
          </a:p>
        </p:txBody>
      </p:sp>
      <p:grpSp>
        <p:nvGrpSpPr>
          <p:cNvPr id="2" name="Group 1"/>
          <p:cNvGrpSpPr/>
          <p:nvPr/>
        </p:nvGrpSpPr>
        <p:grpSpPr>
          <a:xfrm>
            <a:off x="2056968" y="2080838"/>
            <a:ext cx="8356772" cy="5423206"/>
            <a:chOff x="2230266" y="2517854"/>
            <a:chExt cx="8356772" cy="5423206"/>
          </a:xfrm>
        </p:grpSpPr>
        <p:pic>
          <p:nvPicPr>
            <p:cNvPr id="24" name="Picture 23"/>
            <p:cNvPicPr>
              <a:picLocks noChangeAspect="1"/>
            </p:cNvPicPr>
            <p:nvPr/>
          </p:nvPicPr>
          <p:blipFill>
            <a:blip r:embed="rId3"/>
            <a:stretch>
              <a:fillRect/>
            </a:stretch>
          </p:blipFill>
          <p:spPr>
            <a:xfrm>
              <a:off x="2230266" y="2517854"/>
              <a:ext cx="8356772" cy="5423206"/>
            </a:xfrm>
            <a:prstGeom prst="rect">
              <a:avLst/>
            </a:prstGeom>
          </p:spPr>
        </p:pic>
        <p:sp>
          <p:nvSpPr>
            <p:cNvPr id="25" name="Rectangle 24"/>
            <p:cNvSpPr/>
            <p:nvPr/>
          </p:nvSpPr>
          <p:spPr>
            <a:xfrm>
              <a:off x="2230266" y="2519187"/>
              <a:ext cx="8356772" cy="5421873"/>
            </a:xfrm>
            <a:prstGeom prst="rect">
              <a:avLst/>
            </a:prstGeom>
            <a:noFill/>
            <a:ln w="28575">
              <a:solidFill>
                <a:srgbClr val="1971C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62560" tIns="81280" rIns="162560" bIns="81280" numCol="1" spcCol="0" rtlCol="0" fromWordArt="0" anchor="ctr" anchorCtr="0" forceAA="0" compatLnSpc="1">
              <a:prstTxWarp prst="textNoShape">
                <a:avLst/>
              </a:prstTxWarp>
              <a:noAutofit/>
            </a:bodyPr>
            <a:lstStyle/>
            <a:p>
              <a:pPr algn="ctr"/>
              <a:endParaRPr lang="en-US" sz="3200"/>
            </a:p>
          </p:txBody>
        </p:sp>
        <p:sp>
          <p:nvSpPr>
            <p:cNvPr id="26" name="Rectangle 25"/>
            <p:cNvSpPr/>
            <p:nvPr/>
          </p:nvSpPr>
          <p:spPr>
            <a:xfrm>
              <a:off x="2244553" y="3979949"/>
              <a:ext cx="7585247" cy="1077826"/>
            </a:xfrm>
            <a:prstGeom prst="rect">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a:off x="2244553" y="6629399"/>
              <a:ext cx="7585247" cy="883159"/>
            </a:xfrm>
            <a:prstGeom prst="rect">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5" name="TextBox 34"/>
          <p:cNvSpPr txBox="1"/>
          <p:nvPr/>
        </p:nvSpPr>
        <p:spPr>
          <a:xfrm>
            <a:off x="6209189" y="8046283"/>
            <a:ext cx="5692519" cy="1015663"/>
          </a:xfrm>
          <a:prstGeom prst="rect">
            <a:avLst/>
          </a:prstGeom>
          <a:solidFill>
            <a:schemeClr val="bg1"/>
          </a:solidFill>
          <a:ln>
            <a:solidFill>
              <a:srgbClr val="FFC000"/>
            </a:solidFill>
          </a:ln>
        </p:spPr>
        <p:txBody>
          <a:bodyPr wrap="none" rtlCol="0">
            <a:spAutoFit/>
          </a:bodyPr>
          <a:lstStyle/>
          <a:p>
            <a:pPr algn="ctr"/>
            <a:r>
              <a:rPr lang="en-US" sz="1500" b="1" dirty="0" smtClean="0">
                <a:solidFill>
                  <a:srgbClr val="1971C0"/>
                </a:solidFill>
                <a:latin typeface="Cambria" charset="0"/>
                <a:ea typeface="Cambria" charset="0"/>
                <a:cs typeface="Cambria" charset="0"/>
              </a:rPr>
              <a:t>Address:</a:t>
            </a:r>
            <a:r>
              <a:rPr lang="en-US" sz="1500" dirty="0" smtClean="0">
                <a:solidFill>
                  <a:srgbClr val="1971C0"/>
                </a:solidFill>
                <a:latin typeface="Cambria" charset="0"/>
                <a:ea typeface="Cambria" charset="0"/>
                <a:cs typeface="Cambria" charset="0"/>
              </a:rPr>
              <a:t> 2005 Evergreen, Suite 1200, Sacramento, CA 95815-3831</a:t>
            </a:r>
          </a:p>
          <a:p>
            <a:pPr algn="ctr"/>
            <a:r>
              <a:rPr lang="en-US" sz="1500" b="1" dirty="0" smtClean="0">
                <a:solidFill>
                  <a:srgbClr val="1971C0"/>
                </a:solidFill>
                <a:latin typeface="Cambria" charset="0"/>
                <a:ea typeface="Cambria" charset="0"/>
                <a:cs typeface="Cambria" charset="0"/>
              </a:rPr>
              <a:t>Phone:</a:t>
            </a:r>
            <a:r>
              <a:rPr lang="en-US" sz="1500" dirty="0" smtClean="0">
                <a:solidFill>
                  <a:srgbClr val="1971C0"/>
                </a:solidFill>
                <a:latin typeface="Cambria" charset="0"/>
                <a:ea typeface="Cambria" charset="0"/>
                <a:cs typeface="Cambria" charset="0"/>
              </a:rPr>
              <a:t> (916) 263-2382 or (800) 633-2322</a:t>
            </a:r>
          </a:p>
          <a:p>
            <a:pPr algn="ctr"/>
            <a:r>
              <a:rPr lang="en-US" sz="1500" b="1" dirty="0" smtClean="0">
                <a:solidFill>
                  <a:srgbClr val="1971C0"/>
                </a:solidFill>
                <a:latin typeface="Cambria" charset="0"/>
                <a:ea typeface="Cambria" charset="0"/>
                <a:cs typeface="Cambria" charset="0"/>
              </a:rPr>
              <a:t>Fax:</a:t>
            </a:r>
            <a:r>
              <a:rPr lang="en-US" sz="1500" dirty="0" smtClean="0">
                <a:solidFill>
                  <a:srgbClr val="1971C0"/>
                </a:solidFill>
                <a:latin typeface="Cambria" charset="0"/>
                <a:ea typeface="Cambria" charset="0"/>
                <a:cs typeface="Cambria" charset="0"/>
              </a:rPr>
              <a:t> (916) 263-2487</a:t>
            </a:r>
          </a:p>
          <a:p>
            <a:pPr algn="ctr"/>
            <a:r>
              <a:rPr lang="en-US" sz="1500" b="1" dirty="0" smtClean="0">
                <a:solidFill>
                  <a:srgbClr val="1971C0"/>
                </a:solidFill>
                <a:latin typeface="Cambria" charset="0"/>
                <a:ea typeface="Cambria" charset="0"/>
                <a:cs typeface="Cambria" charset="0"/>
              </a:rPr>
              <a:t>Website:</a:t>
            </a:r>
            <a:r>
              <a:rPr lang="en-US" sz="1500" dirty="0" smtClean="0">
                <a:solidFill>
                  <a:srgbClr val="1971C0"/>
                </a:solidFill>
                <a:latin typeface="Cambria" charset="0"/>
                <a:ea typeface="Cambria" charset="0"/>
                <a:cs typeface="Cambria" charset="0"/>
              </a:rPr>
              <a:t> </a:t>
            </a:r>
            <a:r>
              <a:rPr lang="en-US" sz="1500" dirty="0" err="1" smtClean="0">
                <a:solidFill>
                  <a:srgbClr val="1971C0"/>
                </a:solidFill>
                <a:latin typeface="Cambria" charset="0"/>
                <a:ea typeface="Cambria" charset="0"/>
                <a:cs typeface="Cambria" charset="0"/>
              </a:rPr>
              <a:t>www.mbc.ca.gov</a:t>
            </a:r>
            <a:endParaRPr lang="en-US" sz="1500" dirty="0" smtClean="0">
              <a:solidFill>
                <a:srgbClr val="1971C0"/>
              </a:solidFill>
              <a:latin typeface="Cambria" charset="0"/>
              <a:ea typeface="Cambria" charset="0"/>
              <a:cs typeface="Cambria" charset="0"/>
            </a:endParaRPr>
          </a:p>
        </p:txBody>
      </p:sp>
      <p:sp>
        <p:nvSpPr>
          <p:cNvPr id="13" name="Rectangle 12"/>
          <p:cNvSpPr/>
          <p:nvPr/>
        </p:nvSpPr>
        <p:spPr>
          <a:xfrm>
            <a:off x="236810" y="7917691"/>
            <a:ext cx="5692519" cy="1200329"/>
          </a:xfrm>
          <a:prstGeom prst="rect">
            <a:avLst/>
          </a:prstGeom>
          <a:noFill/>
          <a:ln>
            <a:noFill/>
          </a:ln>
        </p:spPr>
        <p:txBody>
          <a:bodyPr wrap="square">
            <a:spAutoFit/>
          </a:bodyPr>
          <a:lstStyle/>
          <a:p>
            <a:pPr algn="ctr"/>
            <a:r>
              <a:rPr lang="en-US" i="1" dirty="0" smtClean="0">
                <a:solidFill>
                  <a:srgbClr val="C00000"/>
                </a:solidFill>
                <a:latin typeface="Cambria" charset="0"/>
                <a:ea typeface="Cambria" charset="0"/>
                <a:cs typeface="Cambria" charset="0"/>
              </a:rPr>
              <a:t>Complete </a:t>
            </a:r>
            <a:r>
              <a:rPr lang="en-US" i="1" dirty="0">
                <a:solidFill>
                  <a:srgbClr val="C00000"/>
                </a:solidFill>
                <a:latin typeface="Cambria" charset="0"/>
                <a:ea typeface="Cambria" charset="0"/>
                <a:cs typeface="Cambria" charset="0"/>
              </a:rPr>
              <a:t>all fields, answer all questions and have the application </a:t>
            </a:r>
            <a:r>
              <a:rPr lang="en-US" i="1" dirty="0" smtClean="0">
                <a:solidFill>
                  <a:srgbClr val="C00000"/>
                </a:solidFill>
                <a:latin typeface="Cambria" charset="0"/>
                <a:ea typeface="Cambria" charset="0"/>
                <a:cs typeface="Cambria" charset="0"/>
              </a:rPr>
              <a:t>notarized</a:t>
            </a:r>
          </a:p>
          <a:p>
            <a:pPr algn="ctr"/>
            <a:endParaRPr lang="en-US" i="1" dirty="0" smtClean="0">
              <a:solidFill>
                <a:srgbClr val="C00000"/>
              </a:solidFill>
              <a:latin typeface="Cambria" charset="0"/>
              <a:ea typeface="Cambria" charset="0"/>
              <a:cs typeface="Cambria" charset="0"/>
            </a:endParaRPr>
          </a:p>
          <a:p>
            <a:pPr algn="ctr"/>
            <a:r>
              <a:rPr lang="en-US" b="1" dirty="0" smtClean="0">
                <a:solidFill>
                  <a:srgbClr val="C00000"/>
                </a:solidFill>
                <a:latin typeface="Cambria" charset="0"/>
                <a:ea typeface="Cambria" charset="0"/>
                <a:cs typeface="Cambria" charset="0"/>
              </a:rPr>
              <a:t>All </a:t>
            </a:r>
            <a:r>
              <a:rPr lang="en-US" b="1" dirty="0">
                <a:solidFill>
                  <a:srgbClr val="C00000"/>
                </a:solidFill>
                <a:latin typeface="Cambria" charset="0"/>
                <a:ea typeface="Cambria" charset="0"/>
                <a:cs typeface="Cambria" charset="0"/>
              </a:rPr>
              <a:t>six </a:t>
            </a:r>
            <a:r>
              <a:rPr lang="en-US" b="1" dirty="0" smtClean="0">
                <a:solidFill>
                  <a:srgbClr val="C00000"/>
                </a:solidFill>
                <a:latin typeface="Cambria" charset="0"/>
                <a:ea typeface="Cambria" charset="0"/>
                <a:cs typeface="Cambria" charset="0"/>
              </a:rPr>
              <a:t>forms </a:t>
            </a:r>
            <a:r>
              <a:rPr lang="en-US" b="1" dirty="0">
                <a:solidFill>
                  <a:srgbClr val="C00000"/>
                </a:solidFill>
                <a:latin typeface="Cambria" charset="0"/>
                <a:ea typeface="Cambria" charset="0"/>
                <a:cs typeface="Cambria" charset="0"/>
              </a:rPr>
              <a:t>must be submitted </a:t>
            </a:r>
            <a:r>
              <a:rPr lang="en-US" b="1" dirty="0" smtClean="0">
                <a:solidFill>
                  <a:srgbClr val="C00000"/>
                </a:solidFill>
                <a:latin typeface="Cambria" charset="0"/>
                <a:ea typeface="Cambria" charset="0"/>
                <a:cs typeface="Cambria" charset="0"/>
              </a:rPr>
              <a:t>together</a:t>
            </a:r>
            <a:endParaRPr lang="en-US" b="1" dirty="0">
              <a:solidFill>
                <a:srgbClr val="C00000"/>
              </a:solidFill>
              <a:latin typeface="Cambria" charset="0"/>
              <a:ea typeface="Cambria" charset="0"/>
              <a:cs typeface="Cambria" charset="0"/>
            </a:endParaRPr>
          </a:p>
        </p:txBody>
      </p:sp>
      <p:sp>
        <p:nvSpPr>
          <p:cNvPr id="14" name="Title 1"/>
          <p:cNvSpPr txBox="1">
            <a:spLocks/>
          </p:cNvSpPr>
          <p:nvPr/>
        </p:nvSpPr>
        <p:spPr>
          <a:xfrm>
            <a:off x="-17482" y="405320"/>
            <a:ext cx="12192000" cy="1261872"/>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5000" i="1" dirty="0">
                <a:ln w="0"/>
                <a:solidFill>
                  <a:srgbClr val="0070C0"/>
                </a:solidFill>
                <a:effectLst>
                  <a:outerShdw blurRad="38100" dist="19050" dir="2700000" algn="tl" rotWithShape="0">
                    <a:schemeClr val="dk1">
                      <a:alpha val="40000"/>
                    </a:schemeClr>
                  </a:outerShdw>
                </a:effectLst>
                <a:latin typeface="Cambria" charset="0"/>
                <a:ea typeface="Cambria" charset="0"/>
                <a:cs typeface="Cambria" charset="0"/>
              </a:rPr>
              <a:t>Physician’s and Surgeon’s License</a:t>
            </a:r>
          </a:p>
          <a:p>
            <a:pPr algn="ctr"/>
            <a:r>
              <a:rPr lang="en-US" sz="5000" i="1" dirty="0" smtClean="0">
                <a:solidFill>
                  <a:srgbClr val="F9C032"/>
                </a:solidFill>
                <a:latin typeface="Cambria" charset="0"/>
                <a:ea typeface="Cambria" charset="0"/>
                <a:cs typeface="Cambria" charset="0"/>
              </a:rPr>
              <a:t>Application: Forms </a:t>
            </a:r>
            <a:r>
              <a:rPr lang="en-US" sz="5000" i="1" dirty="0">
                <a:solidFill>
                  <a:srgbClr val="F9C032"/>
                </a:solidFill>
                <a:latin typeface="Cambria" charset="0"/>
                <a:ea typeface="Cambria" charset="0"/>
                <a:cs typeface="Cambria" charset="0"/>
              </a:rPr>
              <a:t>L1A-L1F</a:t>
            </a:r>
          </a:p>
        </p:txBody>
      </p:sp>
    </p:spTree>
    <p:extLst>
      <p:ext uri="{BB962C8B-B14F-4D97-AF65-F5344CB8AC3E}">
        <p14:creationId xmlns:p14="http://schemas.microsoft.com/office/powerpoint/2010/main" val="52785053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txBox="1">
            <a:spLocks/>
          </p:cNvSpPr>
          <p:nvPr/>
        </p:nvSpPr>
        <p:spPr>
          <a:xfrm>
            <a:off x="0" y="-2710557"/>
            <a:ext cx="12192000" cy="2165580"/>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7111" i="1" dirty="0">
                <a:ln w="0"/>
                <a:solidFill>
                  <a:srgbClr val="0070C0"/>
                </a:solidFill>
                <a:effectLst>
                  <a:outerShdw blurRad="38100" dist="19050" dir="2700000" algn="tl" rotWithShape="0">
                    <a:schemeClr val="dk1">
                      <a:alpha val="40000"/>
                    </a:schemeClr>
                  </a:outerShdw>
                </a:effectLst>
                <a:latin typeface="Cambria" charset="0"/>
                <a:ea typeface="Cambria" charset="0"/>
                <a:cs typeface="Cambria" charset="0"/>
              </a:rPr>
              <a:t>PTAL</a:t>
            </a:r>
          </a:p>
        </p:txBody>
      </p:sp>
      <p:sp>
        <p:nvSpPr>
          <p:cNvPr id="6" name="TextBox 5"/>
          <p:cNvSpPr txBox="1"/>
          <p:nvPr/>
        </p:nvSpPr>
        <p:spPr>
          <a:xfrm>
            <a:off x="-6506388" y="504599"/>
            <a:ext cx="414337" cy="369332"/>
          </a:xfrm>
          <a:prstGeom prst="rect">
            <a:avLst/>
          </a:prstGeom>
          <a:noFill/>
        </p:spPr>
        <p:txBody>
          <a:bodyPr wrap="square" rtlCol="0">
            <a:spAutoFit/>
          </a:bodyPr>
          <a:lstStyle/>
          <a:p>
            <a:r>
              <a:rPr lang="en-US" dirty="0" smtClean="0">
                <a:solidFill>
                  <a:srgbClr val="C00000"/>
                </a:solidFill>
              </a:rPr>
              <a:t>✓</a:t>
            </a:r>
            <a:endParaRPr lang="en-US" dirty="0">
              <a:solidFill>
                <a:srgbClr val="C00000"/>
              </a:solidFill>
            </a:endParaRPr>
          </a:p>
        </p:txBody>
      </p:sp>
      <p:cxnSp>
        <p:nvCxnSpPr>
          <p:cNvPr id="30" name="Straight Connector 29"/>
          <p:cNvCxnSpPr/>
          <p:nvPr/>
        </p:nvCxnSpPr>
        <p:spPr>
          <a:xfrm>
            <a:off x="-6196076" y="845355"/>
            <a:ext cx="3247260"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grpSp>
        <p:nvGrpSpPr>
          <p:cNvPr id="3" name="Group 2"/>
          <p:cNvGrpSpPr/>
          <p:nvPr/>
        </p:nvGrpSpPr>
        <p:grpSpPr>
          <a:xfrm>
            <a:off x="2236910" y="2145801"/>
            <a:ext cx="7486630" cy="5421873"/>
            <a:chOff x="2379576" y="2558482"/>
            <a:chExt cx="7486630" cy="5421873"/>
          </a:xfrm>
        </p:grpSpPr>
        <p:pic>
          <p:nvPicPr>
            <p:cNvPr id="2" name="Picture 1"/>
            <p:cNvPicPr>
              <a:picLocks noChangeAspect="1"/>
            </p:cNvPicPr>
            <p:nvPr/>
          </p:nvPicPr>
          <p:blipFill>
            <a:blip r:embed="rId3"/>
            <a:stretch>
              <a:fillRect/>
            </a:stretch>
          </p:blipFill>
          <p:spPr>
            <a:xfrm>
              <a:off x="2379576" y="2572455"/>
              <a:ext cx="7486630" cy="5393929"/>
            </a:xfrm>
            <a:prstGeom prst="rect">
              <a:avLst/>
            </a:prstGeom>
          </p:spPr>
        </p:pic>
        <p:sp>
          <p:nvSpPr>
            <p:cNvPr id="12" name="Rectangle 11"/>
            <p:cNvSpPr/>
            <p:nvPr/>
          </p:nvSpPr>
          <p:spPr>
            <a:xfrm>
              <a:off x="2379576" y="2558482"/>
              <a:ext cx="7486630" cy="5421873"/>
            </a:xfrm>
            <a:prstGeom prst="rect">
              <a:avLst/>
            </a:prstGeom>
            <a:noFill/>
            <a:ln w="28575">
              <a:solidFill>
                <a:srgbClr val="1971C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62560" tIns="81280" rIns="162560" bIns="81280" numCol="1" spcCol="0" rtlCol="0" fromWordArt="0" anchor="ctr" anchorCtr="0" forceAA="0" compatLnSpc="1">
              <a:prstTxWarp prst="textNoShape">
                <a:avLst/>
              </a:prstTxWarp>
              <a:noAutofit/>
            </a:bodyPr>
            <a:lstStyle/>
            <a:p>
              <a:pPr algn="ctr"/>
              <a:endParaRPr lang="en-US" sz="3200"/>
            </a:p>
          </p:txBody>
        </p:sp>
        <p:sp>
          <p:nvSpPr>
            <p:cNvPr id="13" name="Rectangle 12"/>
            <p:cNvSpPr/>
            <p:nvPr/>
          </p:nvSpPr>
          <p:spPr>
            <a:xfrm>
              <a:off x="2404956" y="2588912"/>
              <a:ext cx="4024420" cy="349302"/>
            </a:xfrm>
            <a:prstGeom prst="rect">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6440468" y="2588911"/>
              <a:ext cx="2746395" cy="349303"/>
            </a:xfrm>
            <a:prstGeom prst="rect">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p:cNvSpPr txBox="1"/>
            <p:nvPr/>
          </p:nvSpPr>
          <p:spPr>
            <a:xfrm>
              <a:off x="8017662" y="3329509"/>
              <a:ext cx="414337" cy="369332"/>
            </a:xfrm>
            <a:prstGeom prst="rect">
              <a:avLst/>
            </a:prstGeom>
            <a:noFill/>
          </p:spPr>
          <p:txBody>
            <a:bodyPr wrap="square" rtlCol="0">
              <a:spAutoFit/>
            </a:bodyPr>
            <a:lstStyle/>
            <a:p>
              <a:r>
                <a:rPr lang="en-US" dirty="0" smtClean="0">
                  <a:solidFill>
                    <a:srgbClr val="C00000"/>
                  </a:solidFill>
                </a:rPr>
                <a:t>✓</a:t>
              </a:r>
              <a:endParaRPr lang="en-US" dirty="0">
                <a:solidFill>
                  <a:srgbClr val="C00000"/>
                </a:solidFill>
              </a:endParaRPr>
            </a:p>
          </p:txBody>
        </p:sp>
      </p:grpSp>
      <p:sp>
        <p:nvSpPr>
          <p:cNvPr id="19" name="TextBox 18"/>
          <p:cNvSpPr txBox="1"/>
          <p:nvPr/>
        </p:nvSpPr>
        <p:spPr>
          <a:xfrm>
            <a:off x="6209189" y="8046283"/>
            <a:ext cx="5692519" cy="1015663"/>
          </a:xfrm>
          <a:prstGeom prst="rect">
            <a:avLst/>
          </a:prstGeom>
          <a:solidFill>
            <a:schemeClr val="bg1"/>
          </a:solidFill>
          <a:ln>
            <a:solidFill>
              <a:srgbClr val="FFC000"/>
            </a:solidFill>
          </a:ln>
        </p:spPr>
        <p:txBody>
          <a:bodyPr wrap="none" rtlCol="0">
            <a:spAutoFit/>
          </a:bodyPr>
          <a:lstStyle/>
          <a:p>
            <a:pPr algn="ctr"/>
            <a:r>
              <a:rPr lang="en-US" sz="1500" b="1" dirty="0" smtClean="0">
                <a:solidFill>
                  <a:srgbClr val="1971C0"/>
                </a:solidFill>
                <a:latin typeface="Cambria" charset="0"/>
                <a:ea typeface="Cambria" charset="0"/>
                <a:cs typeface="Cambria" charset="0"/>
              </a:rPr>
              <a:t>Address:</a:t>
            </a:r>
            <a:r>
              <a:rPr lang="en-US" sz="1500" dirty="0" smtClean="0">
                <a:solidFill>
                  <a:srgbClr val="1971C0"/>
                </a:solidFill>
                <a:latin typeface="Cambria" charset="0"/>
                <a:ea typeface="Cambria" charset="0"/>
                <a:cs typeface="Cambria" charset="0"/>
              </a:rPr>
              <a:t> 2005 Evergreen, Suite 1200, Sacramento, CA 95815-3831</a:t>
            </a:r>
          </a:p>
          <a:p>
            <a:pPr algn="ctr"/>
            <a:r>
              <a:rPr lang="en-US" sz="1500" b="1" dirty="0" smtClean="0">
                <a:solidFill>
                  <a:srgbClr val="1971C0"/>
                </a:solidFill>
                <a:latin typeface="Cambria" charset="0"/>
                <a:ea typeface="Cambria" charset="0"/>
                <a:cs typeface="Cambria" charset="0"/>
              </a:rPr>
              <a:t>Phone:</a:t>
            </a:r>
            <a:r>
              <a:rPr lang="en-US" sz="1500" dirty="0" smtClean="0">
                <a:solidFill>
                  <a:srgbClr val="1971C0"/>
                </a:solidFill>
                <a:latin typeface="Cambria" charset="0"/>
                <a:ea typeface="Cambria" charset="0"/>
                <a:cs typeface="Cambria" charset="0"/>
              </a:rPr>
              <a:t> (916) 263-2382 or (800) 633-2322</a:t>
            </a:r>
          </a:p>
          <a:p>
            <a:pPr algn="ctr"/>
            <a:r>
              <a:rPr lang="en-US" sz="1500" b="1" dirty="0" smtClean="0">
                <a:solidFill>
                  <a:srgbClr val="1971C0"/>
                </a:solidFill>
                <a:latin typeface="Cambria" charset="0"/>
                <a:ea typeface="Cambria" charset="0"/>
                <a:cs typeface="Cambria" charset="0"/>
              </a:rPr>
              <a:t>Fax:</a:t>
            </a:r>
            <a:r>
              <a:rPr lang="en-US" sz="1500" dirty="0" smtClean="0">
                <a:solidFill>
                  <a:srgbClr val="1971C0"/>
                </a:solidFill>
                <a:latin typeface="Cambria" charset="0"/>
                <a:ea typeface="Cambria" charset="0"/>
                <a:cs typeface="Cambria" charset="0"/>
              </a:rPr>
              <a:t> (916) 263-2487</a:t>
            </a:r>
          </a:p>
          <a:p>
            <a:pPr algn="ctr"/>
            <a:r>
              <a:rPr lang="en-US" sz="1500" b="1" dirty="0" smtClean="0">
                <a:solidFill>
                  <a:srgbClr val="1971C0"/>
                </a:solidFill>
                <a:latin typeface="Cambria" charset="0"/>
                <a:ea typeface="Cambria" charset="0"/>
                <a:cs typeface="Cambria" charset="0"/>
              </a:rPr>
              <a:t>Website:</a:t>
            </a:r>
            <a:r>
              <a:rPr lang="en-US" sz="1500" dirty="0" smtClean="0">
                <a:solidFill>
                  <a:srgbClr val="1971C0"/>
                </a:solidFill>
                <a:latin typeface="Cambria" charset="0"/>
                <a:ea typeface="Cambria" charset="0"/>
                <a:cs typeface="Cambria" charset="0"/>
              </a:rPr>
              <a:t> </a:t>
            </a:r>
            <a:r>
              <a:rPr lang="en-US" sz="1500" dirty="0" err="1" smtClean="0">
                <a:solidFill>
                  <a:srgbClr val="1971C0"/>
                </a:solidFill>
                <a:latin typeface="Cambria" charset="0"/>
                <a:ea typeface="Cambria" charset="0"/>
                <a:cs typeface="Cambria" charset="0"/>
              </a:rPr>
              <a:t>www.mbc.ca.gov</a:t>
            </a:r>
            <a:endParaRPr lang="en-US" sz="1500" dirty="0" smtClean="0">
              <a:solidFill>
                <a:srgbClr val="1971C0"/>
              </a:solidFill>
              <a:latin typeface="Cambria" charset="0"/>
              <a:ea typeface="Cambria" charset="0"/>
              <a:cs typeface="Cambria" charset="0"/>
            </a:endParaRPr>
          </a:p>
        </p:txBody>
      </p:sp>
      <p:sp>
        <p:nvSpPr>
          <p:cNvPr id="17" name="Rectangle 16"/>
          <p:cNvSpPr/>
          <p:nvPr/>
        </p:nvSpPr>
        <p:spPr>
          <a:xfrm>
            <a:off x="236810" y="7917691"/>
            <a:ext cx="5692519" cy="1200329"/>
          </a:xfrm>
          <a:prstGeom prst="rect">
            <a:avLst/>
          </a:prstGeom>
          <a:noFill/>
          <a:ln>
            <a:noFill/>
          </a:ln>
        </p:spPr>
        <p:txBody>
          <a:bodyPr wrap="square">
            <a:spAutoFit/>
          </a:bodyPr>
          <a:lstStyle/>
          <a:p>
            <a:pPr algn="ctr"/>
            <a:r>
              <a:rPr lang="en-US" i="1" dirty="0" smtClean="0">
                <a:solidFill>
                  <a:srgbClr val="C00000"/>
                </a:solidFill>
                <a:latin typeface="Cambria" charset="0"/>
                <a:ea typeface="Cambria" charset="0"/>
                <a:cs typeface="Cambria" charset="0"/>
              </a:rPr>
              <a:t>Complete </a:t>
            </a:r>
            <a:r>
              <a:rPr lang="en-US" i="1" dirty="0">
                <a:solidFill>
                  <a:srgbClr val="C00000"/>
                </a:solidFill>
                <a:latin typeface="Cambria" charset="0"/>
                <a:ea typeface="Cambria" charset="0"/>
                <a:cs typeface="Cambria" charset="0"/>
              </a:rPr>
              <a:t>all fields, answer all questions and have the application </a:t>
            </a:r>
            <a:r>
              <a:rPr lang="en-US" i="1" dirty="0" smtClean="0">
                <a:solidFill>
                  <a:srgbClr val="C00000"/>
                </a:solidFill>
                <a:latin typeface="Cambria" charset="0"/>
                <a:ea typeface="Cambria" charset="0"/>
                <a:cs typeface="Cambria" charset="0"/>
              </a:rPr>
              <a:t>notarized</a:t>
            </a:r>
          </a:p>
          <a:p>
            <a:pPr algn="ctr"/>
            <a:endParaRPr lang="en-US" i="1" dirty="0" smtClean="0">
              <a:solidFill>
                <a:srgbClr val="C00000"/>
              </a:solidFill>
              <a:latin typeface="Cambria" charset="0"/>
              <a:ea typeface="Cambria" charset="0"/>
              <a:cs typeface="Cambria" charset="0"/>
            </a:endParaRPr>
          </a:p>
          <a:p>
            <a:pPr algn="ctr"/>
            <a:r>
              <a:rPr lang="en-US" b="1" dirty="0" smtClean="0">
                <a:solidFill>
                  <a:srgbClr val="C00000"/>
                </a:solidFill>
                <a:latin typeface="Cambria" charset="0"/>
                <a:ea typeface="Cambria" charset="0"/>
                <a:cs typeface="Cambria" charset="0"/>
              </a:rPr>
              <a:t>All </a:t>
            </a:r>
            <a:r>
              <a:rPr lang="en-US" b="1" dirty="0">
                <a:solidFill>
                  <a:srgbClr val="C00000"/>
                </a:solidFill>
                <a:latin typeface="Cambria" charset="0"/>
                <a:ea typeface="Cambria" charset="0"/>
                <a:cs typeface="Cambria" charset="0"/>
              </a:rPr>
              <a:t>six </a:t>
            </a:r>
            <a:r>
              <a:rPr lang="en-US" b="1" dirty="0" smtClean="0">
                <a:solidFill>
                  <a:srgbClr val="C00000"/>
                </a:solidFill>
                <a:latin typeface="Cambria" charset="0"/>
                <a:ea typeface="Cambria" charset="0"/>
                <a:cs typeface="Cambria" charset="0"/>
              </a:rPr>
              <a:t>forms </a:t>
            </a:r>
            <a:r>
              <a:rPr lang="en-US" b="1" dirty="0">
                <a:solidFill>
                  <a:srgbClr val="C00000"/>
                </a:solidFill>
                <a:latin typeface="Cambria" charset="0"/>
                <a:ea typeface="Cambria" charset="0"/>
                <a:cs typeface="Cambria" charset="0"/>
              </a:rPr>
              <a:t>must be submitted </a:t>
            </a:r>
            <a:r>
              <a:rPr lang="en-US" b="1" dirty="0" smtClean="0">
                <a:solidFill>
                  <a:srgbClr val="C00000"/>
                </a:solidFill>
                <a:latin typeface="Cambria" charset="0"/>
                <a:ea typeface="Cambria" charset="0"/>
                <a:cs typeface="Cambria" charset="0"/>
              </a:rPr>
              <a:t>together</a:t>
            </a:r>
            <a:endParaRPr lang="en-US" b="1" dirty="0">
              <a:solidFill>
                <a:srgbClr val="C00000"/>
              </a:solidFill>
              <a:latin typeface="Cambria" charset="0"/>
              <a:ea typeface="Cambria" charset="0"/>
              <a:cs typeface="Cambria" charset="0"/>
            </a:endParaRPr>
          </a:p>
        </p:txBody>
      </p:sp>
      <p:sp>
        <p:nvSpPr>
          <p:cNvPr id="18" name="Title 1"/>
          <p:cNvSpPr txBox="1">
            <a:spLocks/>
          </p:cNvSpPr>
          <p:nvPr/>
        </p:nvSpPr>
        <p:spPr>
          <a:xfrm>
            <a:off x="-17482" y="405320"/>
            <a:ext cx="12192000" cy="1261872"/>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5000" i="1" dirty="0">
                <a:ln w="0"/>
                <a:solidFill>
                  <a:srgbClr val="0070C0"/>
                </a:solidFill>
                <a:effectLst>
                  <a:outerShdw blurRad="38100" dist="19050" dir="2700000" algn="tl" rotWithShape="0">
                    <a:schemeClr val="dk1">
                      <a:alpha val="40000"/>
                    </a:schemeClr>
                  </a:outerShdw>
                </a:effectLst>
                <a:latin typeface="Cambria" charset="0"/>
                <a:ea typeface="Cambria" charset="0"/>
                <a:cs typeface="Cambria" charset="0"/>
              </a:rPr>
              <a:t>Physician’s and Surgeon’s License</a:t>
            </a:r>
          </a:p>
          <a:p>
            <a:pPr algn="ctr"/>
            <a:r>
              <a:rPr lang="en-US" sz="5000" i="1" dirty="0" smtClean="0">
                <a:solidFill>
                  <a:srgbClr val="F9C032"/>
                </a:solidFill>
                <a:latin typeface="Cambria" charset="0"/>
                <a:ea typeface="Cambria" charset="0"/>
                <a:cs typeface="Cambria" charset="0"/>
              </a:rPr>
              <a:t>Application: Forms </a:t>
            </a:r>
            <a:r>
              <a:rPr lang="en-US" sz="5000" i="1" dirty="0">
                <a:solidFill>
                  <a:srgbClr val="F9C032"/>
                </a:solidFill>
                <a:latin typeface="Cambria" charset="0"/>
                <a:ea typeface="Cambria" charset="0"/>
                <a:cs typeface="Cambria" charset="0"/>
              </a:rPr>
              <a:t>L1A-L1F</a:t>
            </a:r>
          </a:p>
        </p:txBody>
      </p:sp>
      <p:cxnSp>
        <p:nvCxnSpPr>
          <p:cNvPr id="20" name="Straight Connector 19"/>
          <p:cNvCxnSpPr/>
          <p:nvPr/>
        </p:nvCxnSpPr>
        <p:spPr>
          <a:xfrm flipV="1">
            <a:off x="2301869" y="3422773"/>
            <a:ext cx="6675120"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flipV="1">
            <a:off x="2301869" y="3560885"/>
            <a:ext cx="5852160"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sp>
        <p:nvSpPr>
          <p:cNvPr id="22" name="Rectangle 21"/>
          <p:cNvSpPr/>
          <p:nvPr/>
        </p:nvSpPr>
        <p:spPr>
          <a:xfrm>
            <a:off x="2262289" y="3726732"/>
            <a:ext cx="6781907" cy="593282"/>
          </a:xfrm>
          <a:prstGeom prst="rect">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3" name="Straight Connector 22"/>
          <p:cNvCxnSpPr/>
          <p:nvPr/>
        </p:nvCxnSpPr>
        <p:spPr>
          <a:xfrm flipV="1">
            <a:off x="2368541" y="5270629"/>
            <a:ext cx="6583680"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flipV="1">
            <a:off x="2797176" y="5399217"/>
            <a:ext cx="5852160"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sp>
        <p:nvSpPr>
          <p:cNvPr id="25" name="Rectangle 24"/>
          <p:cNvSpPr/>
          <p:nvPr/>
        </p:nvSpPr>
        <p:spPr>
          <a:xfrm>
            <a:off x="55072" y="3811724"/>
            <a:ext cx="11846636" cy="1938992"/>
          </a:xfrm>
          <a:prstGeom prst="rect">
            <a:avLst/>
          </a:prstGeom>
          <a:noFill/>
          <a:ln>
            <a:noFill/>
          </a:ln>
          <a:scene3d>
            <a:camera prst="orthographicFront">
              <a:rot lat="0" lon="0" rev="1200000"/>
            </a:camera>
            <a:lightRig rig="threePt" dir="t"/>
          </a:scene3d>
        </p:spPr>
        <p:txBody>
          <a:bodyPr wrap="square" lIns="91440" tIns="45720" rIns="91440" bIns="45720">
            <a:spAutoFit/>
          </a:bodyPr>
          <a:lstStyle/>
          <a:p>
            <a:pPr algn="ctr"/>
            <a:r>
              <a:rPr lang="en-US" sz="12000" dirty="0">
                <a:ln w="0"/>
                <a:gradFill>
                  <a:gsLst>
                    <a:gs pos="0">
                      <a:srgbClr val="53575C">
                        <a:alpha val="0"/>
                      </a:srgbClr>
                    </a:gs>
                    <a:gs pos="66000">
                      <a:srgbClr val="C5C7CA"/>
                    </a:gs>
                  </a:gsLst>
                  <a:lin ang="5400000"/>
                </a:gradFill>
              </a:rPr>
              <a:t>SAMPLE L1C</a:t>
            </a:r>
          </a:p>
        </p:txBody>
      </p:sp>
    </p:spTree>
    <p:extLst>
      <p:ext uri="{BB962C8B-B14F-4D97-AF65-F5344CB8AC3E}">
        <p14:creationId xmlns:p14="http://schemas.microsoft.com/office/powerpoint/2010/main" val="198102468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txBox="1">
            <a:spLocks/>
          </p:cNvSpPr>
          <p:nvPr/>
        </p:nvSpPr>
        <p:spPr>
          <a:xfrm>
            <a:off x="0" y="-2710557"/>
            <a:ext cx="12192000" cy="2165580"/>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7111" i="1" dirty="0">
                <a:ln w="0"/>
                <a:solidFill>
                  <a:srgbClr val="0070C0"/>
                </a:solidFill>
                <a:effectLst>
                  <a:outerShdw blurRad="38100" dist="19050" dir="2700000" algn="tl" rotWithShape="0">
                    <a:schemeClr val="dk1">
                      <a:alpha val="40000"/>
                    </a:schemeClr>
                  </a:outerShdw>
                </a:effectLst>
                <a:latin typeface="Cambria" charset="0"/>
                <a:ea typeface="Cambria" charset="0"/>
                <a:cs typeface="Cambria" charset="0"/>
              </a:rPr>
              <a:t>PTAL</a:t>
            </a:r>
          </a:p>
        </p:txBody>
      </p:sp>
      <p:sp>
        <p:nvSpPr>
          <p:cNvPr id="6" name="TextBox 5"/>
          <p:cNvSpPr txBox="1"/>
          <p:nvPr/>
        </p:nvSpPr>
        <p:spPr>
          <a:xfrm>
            <a:off x="-6506388" y="504599"/>
            <a:ext cx="414337" cy="369332"/>
          </a:xfrm>
          <a:prstGeom prst="rect">
            <a:avLst/>
          </a:prstGeom>
          <a:noFill/>
        </p:spPr>
        <p:txBody>
          <a:bodyPr wrap="square" rtlCol="0">
            <a:spAutoFit/>
          </a:bodyPr>
          <a:lstStyle/>
          <a:p>
            <a:r>
              <a:rPr lang="en-US" dirty="0" smtClean="0">
                <a:solidFill>
                  <a:srgbClr val="C00000"/>
                </a:solidFill>
              </a:rPr>
              <a:t>✓</a:t>
            </a:r>
            <a:endParaRPr lang="en-US" dirty="0">
              <a:solidFill>
                <a:srgbClr val="C00000"/>
              </a:solidFill>
            </a:endParaRPr>
          </a:p>
        </p:txBody>
      </p:sp>
      <p:cxnSp>
        <p:nvCxnSpPr>
          <p:cNvPr id="30" name="Straight Connector 29"/>
          <p:cNvCxnSpPr/>
          <p:nvPr/>
        </p:nvCxnSpPr>
        <p:spPr>
          <a:xfrm>
            <a:off x="-6196076" y="845355"/>
            <a:ext cx="3247260"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grpSp>
        <p:nvGrpSpPr>
          <p:cNvPr id="2" name="Group 1"/>
          <p:cNvGrpSpPr/>
          <p:nvPr/>
        </p:nvGrpSpPr>
        <p:grpSpPr>
          <a:xfrm>
            <a:off x="787056" y="2617489"/>
            <a:ext cx="10668000" cy="4521201"/>
            <a:chOff x="761999" y="2938214"/>
            <a:chExt cx="10668000" cy="4521201"/>
          </a:xfrm>
        </p:grpSpPr>
        <p:sp>
          <p:nvSpPr>
            <p:cNvPr id="15" name="TextBox 14"/>
            <p:cNvSpPr txBox="1"/>
            <p:nvPr/>
          </p:nvSpPr>
          <p:spPr>
            <a:xfrm>
              <a:off x="8546306" y="3329509"/>
              <a:ext cx="414337" cy="369332"/>
            </a:xfrm>
            <a:prstGeom prst="rect">
              <a:avLst/>
            </a:prstGeom>
            <a:noFill/>
          </p:spPr>
          <p:txBody>
            <a:bodyPr wrap="square" rtlCol="0">
              <a:spAutoFit/>
            </a:bodyPr>
            <a:lstStyle/>
            <a:p>
              <a:r>
                <a:rPr lang="en-US" dirty="0" smtClean="0">
                  <a:solidFill>
                    <a:srgbClr val="C00000"/>
                  </a:solidFill>
                </a:rPr>
                <a:t>✓</a:t>
              </a:r>
              <a:endParaRPr lang="en-US" dirty="0">
                <a:solidFill>
                  <a:srgbClr val="C00000"/>
                </a:solidFill>
              </a:endParaRPr>
            </a:p>
          </p:txBody>
        </p:sp>
        <p:pic>
          <p:nvPicPr>
            <p:cNvPr id="3" name="Picture 2"/>
            <p:cNvPicPr>
              <a:picLocks noChangeAspect="1"/>
            </p:cNvPicPr>
            <p:nvPr/>
          </p:nvPicPr>
          <p:blipFill>
            <a:blip r:embed="rId3"/>
            <a:stretch>
              <a:fillRect/>
            </a:stretch>
          </p:blipFill>
          <p:spPr>
            <a:xfrm>
              <a:off x="761999" y="2938214"/>
              <a:ext cx="10668000" cy="4521200"/>
            </a:xfrm>
            <a:prstGeom prst="rect">
              <a:avLst/>
            </a:prstGeom>
          </p:spPr>
        </p:pic>
        <p:sp>
          <p:nvSpPr>
            <p:cNvPr id="16" name="Rectangle 15"/>
            <p:cNvSpPr/>
            <p:nvPr/>
          </p:nvSpPr>
          <p:spPr>
            <a:xfrm>
              <a:off x="761999" y="2938215"/>
              <a:ext cx="10667999" cy="4521200"/>
            </a:xfrm>
            <a:prstGeom prst="rect">
              <a:avLst/>
            </a:prstGeom>
            <a:noFill/>
            <a:ln w="28575">
              <a:solidFill>
                <a:srgbClr val="1971C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62560" tIns="81280" rIns="162560" bIns="81280" numCol="1" spcCol="0" rtlCol="0" fromWordArt="0" anchor="ctr" anchorCtr="0" forceAA="0" compatLnSpc="1">
              <a:prstTxWarp prst="textNoShape">
                <a:avLst/>
              </a:prstTxWarp>
              <a:noAutofit/>
            </a:bodyPr>
            <a:lstStyle/>
            <a:p>
              <a:pPr algn="ctr"/>
              <a:endParaRPr lang="en-US" sz="3200"/>
            </a:p>
          </p:txBody>
        </p:sp>
      </p:grpSp>
      <p:sp>
        <p:nvSpPr>
          <p:cNvPr id="20" name="Rectangle 19"/>
          <p:cNvSpPr/>
          <p:nvPr/>
        </p:nvSpPr>
        <p:spPr>
          <a:xfrm>
            <a:off x="55072" y="3908593"/>
            <a:ext cx="11846636" cy="1938992"/>
          </a:xfrm>
          <a:prstGeom prst="rect">
            <a:avLst/>
          </a:prstGeom>
          <a:noFill/>
          <a:ln>
            <a:noFill/>
          </a:ln>
          <a:scene3d>
            <a:camera prst="orthographicFront">
              <a:rot lat="0" lon="0" rev="1200000"/>
            </a:camera>
            <a:lightRig rig="threePt" dir="t"/>
          </a:scene3d>
        </p:spPr>
        <p:txBody>
          <a:bodyPr wrap="square" lIns="91440" tIns="45720" rIns="91440" bIns="45720">
            <a:spAutoFit/>
          </a:bodyPr>
          <a:lstStyle/>
          <a:p>
            <a:pPr algn="ctr"/>
            <a:r>
              <a:rPr lang="en-US" sz="12000" dirty="0">
                <a:ln w="0"/>
                <a:gradFill>
                  <a:gsLst>
                    <a:gs pos="0">
                      <a:srgbClr val="53575C">
                        <a:alpha val="0"/>
                      </a:srgbClr>
                    </a:gs>
                    <a:gs pos="66000">
                      <a:srgbClr val="C5C7CA"/>
                    </a:gs>
                  </a:gsLst>
                  <a:lin ang="5400000"/>
                </a:gradFill>
              </a:rPr>
              <a:t>SAMPLE</a:t>
            </a:r>
            <a:r>
              <a:rPr lang="en-US" sz="12000" b="0" cap="none" spc="0" dirty="0" smtClean="0">
                <a:ln w="0"/>
                <a:gradFill>
                  <a:gsLst>
                    <a:gs pos="0">
                      <a:srgbClr val="53575C"/>
                    </a:gs>
                    <a:gs pos="66000">
                      <a:srgbClr val="C5C7CA"/>
                    </a:gs>
                  </a:gsLst>
                  <a:lin ang="5400000"/>
                </a:gradFill>
                <a:effectLst/>
              </a:rPr>
              <a:t> </a:t>
            </a:r>
            <a:r>
              <a:rPr lang="en-US" sz="12000" dirty="0">
                <a:ln w="0"/>
                <a:gradFill>
                  <a:gsLst>
                    <a:gs pos="0">
                      <a:srgbClr val="53575C">
                        <a:alpha val="0"/>
                      </a:srgbClr>
                    </a:gs>
                    <a:gs pos="66000">
                      <a:srgbClr val="C5C7CA"/>
                    </a:gs>
                  </a:gsLst>
                  <a:lin ang="5400000"/>
                </a:gradFill>
              </a:rPr>
              <a:t>L1C</a:t>
            </a:r>
          </a:p>
        </p:txBody>
      </p:sp>
      <p:sp>
        <p:nvSpPr>
          <p:cNvPr id="21" name="TextBox 20"/>
          <p:cNvSpPr txBox="1"/>
          <p:nvPr/>
        </p:nvSpPr>
        <p:spPr>
          <a:xfrm>
            <a:off x="6209189" y="8046283"/>
            <a:ext cx="5692519" cy="1015663"/>
          </a:xfrm>
          <a:prstGeom prst="rect">
            <a:avLst/>
          </a:prstGeom>
          <a:solidFill>
            <a:schemeClr val="bg1"/>
          </a:solidFill>
          <a:ln>
            <a:solidFill>
              <a:srgbClr val="FFC000"/>
            </a:solidFill>
          </a:ln>
        </p:spPr>
        <p:txBody>
          <a:bodyPr wrap="none" rtlCol="0">
            <a:spAutoFit/>
          </a:bodyPr>
          <a:lstStyle/>
          <a:p>
            <a:pPr algn="ctr"/>
            <a:r>
              <a:rPr lang="en-US" sz="1500" b="1" dirty="0" smtClean="0">
                <a:solidFill>
                  <a:srgbClr val="1971C0"/>
                </a:solidFill>
                <a:latin typeface="Cambria" charset="0"/>
                <a:ea typeface="Cambria" charset="0"/>
                <a:cs typeface="Cambria" charset="0"/>
              </a:rPr>
              <a:t>Address:</a:t>
            </a:r>
            <a:r>
              <a:rPr lang="en-US" sz="1500" dirty="0" smtClean="0">
                <a:solidFill>
                  <a:srgbClr val="1971C0"/>
                </a:solidFill>
                <a:latin typeface="Cambria" charset="0"/>
                <a:ea typeface="Cambria" charset="0"/>
                <a:cs typeface="Cambria" charset="0"/>
              </a:rPr>
              <a:t> 2005 Evergreen, Suite 1200, Sacramento, CA 95815-3831</a:t>
            </a:r>
          </a:p>
          <a:p>
            <a:pPr algn="ctr"/>
            <a:r>
              <a:rPr lang="en-US" sz="1500" b="1" dirty="0" smtClean="0">
                <a:solidFill>
                  <a:srgbClr val="1971C0"/>
                </a:solidFill>
                <a:latin typeface="Cambria" charset="0"/>
                <a:ea typeface="Cambria" charset="0"/>
                <a:cs typeface="Cambria" charset="0"/>
              </a:rPr>
              <a:t>Phone:</a:t>
            </a:r>
            <a:r>
              <a:rPr lang="en-US" sz="1500" dirty="0" smtClean="0">
                <a:solidFill>
                  <a:srgbClr val="1971C0"/>
                </a:solidFill>
                <a:latin typeface="Cambria" charset="0"/>
                <a:ea typeface="Cambria" charset="0"/>
                <a:cs typeface="Cambria" charset="0"/>
              </a:rPr>
              <a:t> (916) 263-2382 or (800) 633-2322</a:t>
            </a:r>
          </a:p>
          <a:p>
            <a:pPr algn="ctr"/>
            <a:r>
              <a:rPr lang="en-US" sz="1500" b="1" dirty="0" smtClean="0">
                <a:solidFill>
                  <a:srgbClr val="1971C0"/>
                </a:solidFill>
                <a:latin typeface="Cambria" charset="0"/>
                <a:ea typeface="Cambria" charset="0"/>
                <a:cs typeface="Cambria" charset="0"/>
              </a:rPr>
              <a:t>Fax:</a:t>
            </a:r>
            <a:r>
              <a:rPr lang="en-US" sz="1500" dirty="0" smtClean="0">
                <a:solidFill>
                  <a:srgbClr val="1971C0"/>
                </a:solidFill>
                <a:latin typeface="Cambria" charset="0"/>
                <a:ea typeface="Cambria" charset="0"/>
                <a:cs typeface="Cambria" charset="0"/>
              </a:rPr>
              <a:t> (916) 263-2487</a:t>
            </a:r>
          </a:p>
          <a:p>
            <a:pPr algn="ctr"/>
            <a:r>
              <a:rPr lang="en-US" sz="1500" b="1" dirty="0" smtClean="0">
                <a:solidFill>
                  <a:srgbClr val="1971C0"/>
                </a:solidFill>
                <a:latin typeface="Cambria" charset="0"/>
                <a:ea typeface="Cambria" charset="0"/>
                <a:cs typeface="Cambria" charset="0"/>
              </a:rPr>
              <a:t>Website:</a:t>
            </a:r>
            <a:r>
              <a:rPr lang="en-US" sz="1500" dirty="0" smtClean="0">
                <a:solidFill>
                  <a:srgbClr val="1971C0"/>
                </a:solidFill>
                <a:latin typeface="Cambria" charset="0"/>
                <a:ea typeface="Cambria" charset="0"/>
                <a:cs typeface="Cambria" charset="0"/>
              </a:rPr>
              <a:t> </a:t>
            </a:r>
            <a:r>
              <a:rPr lang="en-US" sz="1500" dirty="0" err="1" smtClean="0">
                <a:solidFill>
                  <a:srgbClr val="1971C0"/>
                </a:solidFill>
                <a:latin typeface="Cambria" charset="0"/>
                <a:ea typeface="Cambria" charset="0"/>
                <a:cs typeface="Cambria" charset="0"/>
              </a:rPr>
              <a:t>www.mbc.ca.gov</a:t>
            </a:r>
            <a:endParaRPr lang="en-US" sz="1500" dirty="0" smtClean="0">
              <a:solidFill>
                <a:srgbClr val="1971C0"/>
              </a:solidFill>
              <a:latin typeface="Cambria" charset="0"/>
              <a:ea typeface="Cambria" charset="0"/>
              <a:cs typeface="Cambria" charset="0"/>
            </a:endParaRPr>
          </a:p>
        </p:txBody>
      </p:sp>
      <p:sp>
        <p:nvSpPr>
          <p:cNvPr id="13" name="Rectangle 12"/>
          <p:cNvSpPr/>
          <p:nvPr/>
        </p:nvSpPr>
        <p:spPr>
          <a:xfrm>
            <a:off x="236810" y="7917691"/>
            <a:ext cx="5692519" cy="1200329"/>
          </a:xfrm>
          <a:prstGeom prst="rect">
            <a:avLst/>
          </a:prstGeom>
          <a:noFill/>
          <a:ln>
            <a:noFill/>
          </a:ln>
        </p:spPr>
        <p:txBody>
          <a:bodyPr wrap="square">
            <a:spAutoFit/>
          </a:bodyPr>
          <a:lstStyle/>
          <a:p>
            <a:pPr algn="ctr"/>
            <a:r>
              <a:rPr lang="en-US" i="1" dirty="0" smtClean="0">
                <a:solidFill>
                  <a:srgbClr val="C00000"/>
                </a:solidFill>
                <a:latin typeface="Cambria" charset="0"/>
                <a:ea typeface="Cambria" charset="0"/>
                <a:cs typeface="Cambria" charset="0"/>
              </a:rPr>
              <a:t>Complete </a:t>
            </a:r>
            <a:r>
              <a:rPr lang="en-US" i="1" dirty="0">
                <a:solidFill>
                  <a:srgbClr val="C00000"/>
                </a:solidFill>
                <a:latin typeface="Cambria" charset="0"/>
                <a:ea typeface="Cambria" charset="0"/>
                <a:cs typeface="Cambria" charset="0"/>
              </a:rPr>
              <a:t>all fields, answer all questions and have the application </a:t>
            </a:r>
            <a:r>
              <a:rPr lang="en-US" i="1" dirty="0" smtClean="0">
                <a:solidFill>
                  <a:srgbClr val="C00000"/>
                </a:solidFill>
                <a:latin typeface="Cambria" charset="0"/>
                <a:ea typeface="Cambria" charset="0"/>
                <a:cs typeface="Cambria" charset="0"/>
              </a:rPr>
              <a:t>notarized</a:t>
            </a:r>
          </a:p>
          <a:p>
            <a:pPr algn="ctr"/>
            <a:endParaRPr lang="en-US" i="1" dirty="0" smtClean="0">
              <a:solidFill>
                <a:srgbClr val="C00000"/>
              </a:solidFill>
              <a:latin typeface="Cambria" charset="0"/>
              <a:ea typeface="Cambria" charset="0"/>
              <a:cs typeface="Cambria" charset="0"/>
            </a:endParaRPr>
          </a:p>
          <a:p>
            <a:pPr algn="ctr"/>
            <a:r>
              <a:rPr lang="en-US" b="1" dirty="0" smtClean="0">
                <a:solidFill>
                  <a:srgbClr val="C00000"/>
                </a:solidFill>
                <a:latin typeface="Cambria" charset="0"/>
                <a:ea typeface="Cambria" charset="0"/>
                <a:cs typeface="Cambria" charset="0"/>
              </a:rPr>
              <a:t>All </a:t>
            </a:r>
            <a:r>
              <a:rPr lang="en-US" b="1" dirty="0">
                <a:solidFill>
                  <a:srgbClr val="C00000"/>
                </a:solidFill>
                <a:latin typeface="Cambria" charset="0"/>
                <a:ea typeface="Cambria" charset="0"/>
                <a:cs typeface="Cambria" charset="0"/>
              </a:rPr>
              <a:t>six </a:t>
            </a:r>
            <a:r>
              <a:rPr lang="en-US" b="1" dirty="0" smtClean="0">
                <a:solidFill>
                  <a:srgbClr val="C00000"/>
                </a:solidFill>
                <a:latin typeface="Cambria" charset="0"/>
                <a:ea typeface="Cambria" charset="0"/>
                <a:cs typeface="Cambria" charset="0"/>
              </a:rPr>
              <a:t>forms </a:t>
            </a:r>
            <a:r>
              <a:rPr lang="en-US" b="1" dirty="0">
                <a:solidFill>
                  <a:srgbClr val="C00000"/>
                </a:solidFill>
                <a:latin typeface="Cambria" charset="0"/>
                <a:ea typeface="Cambria" charset="0"/>
                <a:cs typeface="Cambria" charset="0"/>
              </a:rPr>
              <a:t>must be submitted </a:t>
            </a:r>
            <a:r>
              <a:rPr lang="en-US" b="1" dirty="0" smtClean="0">
                <a:solidFill>
                  <a:srgbClr val="C00000"/>
                </a:solidFill>
                <a:latin typeface="Cambria" charset="0"/>
                <a:ea typeface="Cambria" charset="0"/>
                <a:cs typeface="Cambria" charset="0"/>
              </a:rPr>
              <a:t>together</a:t>
            </a:r>
            <a:endParaRPr lang="en-US" b="1" dirty="0">
              <a:solidFill>
                <a:srgbClr val="C00000"/>
              </a:solidFill>
              <a:latin typeface="Cambria" charset="0"/>
              <a:ea typeface="Cambria" charset="0"/>
              <a:cs typeface="Cambria" charset="0"/>
            </a:endParaRPr>
          </a:p>
        </p:txBody>
      </p:sp>
      <p:sp>
        <p:nvSpPr>
          <p:cNvPr id="14" name="Title 1"/>
          <p:cNvSpPr txBox="1">
            <a:spLocks/>
          </p:cNvSpPr>
          <p:nvPr/>
        </p:nvSpPr>
        <p:spPr>
          <a:xfrm>
            <a:off x="-17482" y="405320"/>
            <a:ext cx="12192000" cy="1261872"/>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5000" i="1" dirty="0">
                <a:ln w="0"/>
                <a:solidFill>
                  <a:srgbClr val="0070C0"/>
                </a:solidFill>
                <a:effectLst>
                  <a:outerShdw blurRad="38100" dist="19050" dir="2700000" algn="tl" rotWithShape="0">
                    <a:schemeClr val="dk1">
                      <a:alpha val="40000"/>
                    </a:schemeClr>
                  </a:outerShdw>
                </a:effectLst>
                <a:latin typeface="Cambria" charset="0"/>
                <a:ea typeface="Cambria" charset="0"/>
                <a:cs typeface="Cambria" charset="0"/>
              </a:rPr>
              <a:t>Physician’s and Surgeon’s License</a:t>
            </a:r>
          </a:p>
          <a:p>
            <a:pPr algn="ctr"/>
            <a:r>
              <a:rPr lang="en-US" sz="5000" i="1" dirty="0" smtClean="0">
                <a:solidFill>
                  <a:srgbClr val="F9C032"/>
                </a:solidFill>
                <a:latin typeface="Cambria" charset="0"/>
                <a:ea typeface="Cambria" charset="0"/>
                <a:cs typeface="Cambria" charset="0"/>
              </a:rPr>
              <a:t>Application: Forms </a:t>
            </a:r>
            <a:r>
              <a:rPr lang="en-US" sz="5000" i="1" dirty="0">
                <a:solidFill>
                  <a:srgbClr val="F9C032"/>
                </a:solidFill>
                <a:latin typeface="Cambria" charset="0"/>
                <a:ea typeface="Cambria" charset="0"/>
                <a:cs typeface="Cambria" charset="0"/>
              </a:rPr>
              <a:t>L1A-L1F</a:t>
            </a:r>
          </a:p>
        </p:txBody>
      </p:sp>
      <p:sp>
        <p:nvSpPr>
          <p:cNvPr id="17" name="Rectangle 16"/>
          <p:cNvSpPr/>
          <p:nvPr/>
        </p:nvSpPr>
        <p:spPr>
          <a:xfrm>
            <a:off x="8764244" y="2946712"/>
            <a:ext cx="1722782" cy="553726"/>
          </a:xfrm>
          <a:prstGeom prst="rect">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34987456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txBox="1">
            <a:spLocks/>
          </p:cNvSpPr>
          <p:nvPr/>
        </p:nvSpPr>
        <p:spPr>
          <a:xfrm>
            <a:off x="0" y="-2710557"/>
            <a:ext cx="12192000" cy="2165580"/>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7111" i="1" dirty="0">
                <a:ln w="0"/>
                <a:solidFill>
                  <a:srgbClr val="0070C0"/>
                </a:solidFill>
                <a:effectLst>
                  <a:outerShdw blurRad="38100" dist="19050" dir="2700000" algn="tl" rotWithShape="0">
                    <a:schemeClr val="dk1">
                      <a:alpha val="40000"/>
                    </a:schemeClr>
                  </a:outerShdw>
                </a:effectLst>
                <a:latin typeface="Cambria" charset="0"/>
                <a:ea typeface="Cambria" charset="0"/>
                <a:cs typeface="Cambria" charset="0"/>
              </a:rPr>
              <a:t>PTAL</a:t>
            </a:r>
          </a:p>
        </p:txBody>
      </p:sp>
      <p:sp>
        <p:nvSpPr>
          <p:cNvPr id="6" name="TextBox 5"/>
          <p:cNvSpPr txBox="1"/>
          <p:nvPr/>
        </p:nvSpPr>
        <p:spPr>
          <a:xfrm>
            <a:off x="-6506388" y="504599"/>
            <a:ext cx="414337" cy="369332"/>
          </a:xfrm>
          <a:prstGeom prst="rect">
            <a:avLst/>
          </a:prstGeom>
          <a:noFill/>
        </p:spPr>
        <p:txBody>
          <a:bodyPr wrap="square" rtlCol="0">
            <a:spAutoFit/>
          </a:bodyPr>
          <a:lstStyle/>
          <a:p>
            <a:r>
              <a:rPr lang="en-US" dirty="0" smtClean="0">
                <a:solidFill>
                  <a:srgbClr val="C00000"/>
                </a:solidFill>
              </a:rPr>
              <a:t>✓</a:t>
            </a:r>
            <a:endParaRPr lang="en-US" dirty="0">
              <a:solidFill>
                <a:srgbClr val="C00000"/>
              </a:solidFill>
            </a:endParaRPr>
          </a:p>
        </p:txBody>
      </p:sp>
      <p:cxnSp>
        <p:nvCxnSpPr>
          <p:cNvPr id="30" name="Straight Connector 29"/>
          <p:cNvCxnSpPr/>
          <p:nvPr/>
        </p:nvCxnSpPr>
        <p:spPr>
          <a:xfrm>
            <a:off x="-6196076" y="845355"/>
            <a:ext cx="3247260"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sp>
        <p:nvSpPr>
          <p:cNvPr id="40" name="TextBox 39"/>
          <p:cNvSpPr txBox="1"/>
          <p:nvPr/>
        </p:nvSpPr>
        <p:spPr>
          <a:xfrm>
            <a:off x="6209189" y="8046283"/>
            <a:ext cx="5692519" cy="1015663"/>
          </a:xfrm>
          <a:prstGeom prst="rect">
            <a:avLst/>
          </a:prstGeom>
          <a:solidFill>
            <a:schemeClr val="bg1"/>
          </a:solidFill>
          <a:ln>
            <a:solidFill>
              <a:srgbClr val="FFC000"/>
            </a:solidFill>
          </a:ln>
        </p:spPr>
        <p:txBody>
          <a:bodyPr wrap="none" rtlCol="0">
            <a:spAutoFit/>
          </a:bodyPr>
          <a:lstStyle/>
          <a:p>
            <a:pPr algn="ctr"/>
            <a:r>
              <a:rPr lang="en-US" sz="1500" b="1" dirty="0" smtClean="0">
                <a:solidFill>
                  <a:srgbClr val="1971C0"/>
                </a:solidFill>
                <a:latin typeface="Cambria" charset="0"/>
                <a:ea typeface="Cambria" charset="0"/>
                <a:cs typeface="Cambria" charset="0"/>
              </a:rPr>
              <a:t>Address:</a:t>
            </a:r>
            <a:r>
              <a:rPr lang="en-US" sz="1500" dirty="0" smtClean="0">
                <a:solidFill>
                  <a:srgbClr val="1971C0"/>
                </a:solidFill>
                <a:latin typeface="Cambria" charset="0"/>
                <a:ea typeface="Cambria" charset="0"/>
                <a:cs typeface="Cambria" charset="0"/>
              </a:rPr>
              <a:t> 2005 Evergreen, Suite 1200, Sacramento, CA 95815-3831</a:t>
            </a:r>
          </a:p>
          <a:p>
            <a:pPr algn="ctr"/>
            <a:r>
              <a:rPr lang="en-US" sz="1500" b="1" dirty="0" smtClean="0">
                <a:solidFill>
                  <a:srgbClr val="1971C0"/>
                </a:solidFill>
                <a:latin typeface="Cambria" charset="0"/>
                <a:ea typeface="Cambria" charset="0"/>
                <a:cs typeface="Cambria" charset="0"/>
              </a:rPr>
              <a:t>Phone:</a:t>
            </a:r>
            <a:r>
              <a:rPr lang="en-US" sz="1500" dirty="0" smtClean="0">
                <a:solidFill>
                  <a:srgbClr val="1971C0"/>
                </a:solidFill>
                <a:latin typeface="Cambria" charset="0"/>
                <a:ea typeface="Cambria" charset="0"/>
                <a:cs typeface="Cambria" charset="0"/>
              </a:rPr>
              <a:t> (916) 263-2382 or (800) 633-2322</a:t>
            </a:r>
          </a:p>
          <a:p>
            <a:pPr algn="ctr"/>
            <a:r>
              <a:rPr lang="en-US" sz="1500" b="1" dirty="0" smtClean="0">
                <a:solidFill>
                  <a:srgbClr val="1971C0"/>
                </a:solidFill>
                <a:latin typeface="Cambria" charset="0"/>
                <a:ea typeface="Cambria" charset="0"/>
                <a:cs typeface="Cambria" charset="0"/>
              </a:rPr>
              <a:t>Fax:</a:t>
            </a:r>
            <a:r>
              <a:rPr lang="en-US" sz="1500" dirty="0" smtClean="0">
                <a:solidFill>
                  <a:srgbClr val="1971C0"/>
                </a:solidFill>
                <a:latin typeface="Cambria" charset="0"/>
                <a:ea typeface="Cambria" charset="0"/>
                <a:cs typeface="Cambria" charset="0"/>
              </a:rPr>
              <a:t> (916) 263-2487</a:t>
            </a:r>
          </a:p>
          <a:p>
            <a:pPr algn="ctr"/>
            <a:r>
              <a:rPr lang="en-US" sz="1500" b="1" dirty="0" smtClean="0">
                <a:solidFill>
                  <a:srgbClr val="1971C0"/>
                </a:solidFill>
                <a:latin typeface="Cambria" charset="0"/>
                <a:ea typeface="Cambria" charset="0"/>
                <a:cs typeface="Cambria" charset="0"/>
              </a:rPr>
              <a:t>Website:</a:t>
            </a:r>
            <a:r>
              <a:rPr lang="en-US" sz="1500" dirty="0" smtClean="0">
                <a:solidFill>
                  <a:srgbClr val="1971C0"/>
                </a:solidFill>
                <a:latin typeface="Cambria" charset="0"/>
                <a:ea typeface="Cambria" charset="0"/>
                <a:cs typeface="Cambria" charset="0"/>
              </a:rPr>
              <a:t> </a:t>
            </a:r>
            <a:r>
              <a:rPr lang="en-US" sz="1500" dirty="0" err="1" smtClean="0">
                <a:solidFill>
                  <a:srgbClr val="1971C0"/>
                </a:solidFill>
                <a:latin typeface="Cambria" charset="0"/>
                <a:ea typeface="Cambria" charset="0"/>
                <a:cs typeface="Cambria" charset="0"/>
              </a:rPr>
              <a:t>www.mbc.ca.gov</a:t>
            </a:r>
            <a:endParaRPr lang="en-US" sz="1500" dirty="0" smtClean="0">
              <a:solidFill>
                <a:srgbClr val="1971C0"/>
              </a:solidFill>
              <a:latin typeface="Cambria" charset="0"/>
              <a:ea typeface="Cambria" charset="0"/>
              <a:cs typeface="Cambria" charset="0"/>
            </a:endParaRPr>
          </a:p>
        </p:txBody>
      </p:sp>
      <p:sp>
        <p:nvSpPr>
          <p:cNvPr id="22" name="Rectangle 21"/>
          <p:cNvSpPr/>
          <p:nvPr/>
        </p:nvSpPr>
        <p:spPr>
          <a:xfrm>
            <a:off x="236810" y="7917691"/>
            <a:ext cx="5692519" cy="1200329"/>
          </a:xfrm>
          <a:prstGeom prst="rect">
            <a:avLst/>
          </a:prstGeom>
          <a:noFill/>
          <a:ln>
            <a:noFill/>
          </a:ln>
        </p:spPr>
        <p:txBody>
          <a:bodyPr wrap="square">
            <a:spAutoFit/>
          </a:bodyPr>
          <a:lstStyle/>
          <a:p>
            <a:pPr algn="ctr"/>
            <a:r>
              <a:rPr lang="en-US" i="1" dirty="0" smtClean="0">
                <a:solidFill>
                  <a:srgbClr val="C00000"/>
                </a:solidFill>
                <a:latin typeface="Cambria" charset="0"/>
                <a:ea typeface="Cambria" charset="0"/>
                <a:cs typeface="Cambria" charset="0"/>
              </a:rPr>
              <a:t>Complete </a:t>
            </a:r>
            <a:r>
              <a:rPr lang="en-US" i="1" dirty="0">
                <a:solidFill>
                  <a:srgbClr val="C00000"/>
                </a:solidFill>
                <a:latin typeface="Cambria" charset="0"/>
                <a:ea typeface="Cambria" charset="0"/>
                <a:cs typeface="Cambria" charset="0"/>
              </a:rPr>
              <a:t>all fields, answer all questions and have the application </a:t>
            </a:r>
            <a:r>
              <a:rPr lang="en-US" i="1" dirty="0" smtClean="0">
                <a:solidFill>
                  <a:srgbClr val="C00000"/>
                </a:solidFill>
                <a:latin typeface="Cambria" charset="0"/>
                <a:ea typeface="Cambria" charset="0"/>
                <a:cs typeface="Cambria" charset="0"/>
              </a:rPr>
              <a:t>notarized</a:t>
            </a:r>
          </a:p>
          <a:p>
            <a:pPr algn="ctr"/>
            <a:endParaRPr lang="en-US" i="1" dirty="0" smtClean="0">
              <a:solidFill>
                <a:srgbClr val="C00000"/>
              </a:solidFill>
              <a:latin typeface="Cambria" charset="0"/>
              <a:ea typeface="Cambria" charset="0"/>
              <a:cs typeface="Cambria" charset="0"/>
            </a:endParaRPr>
          </a:p>
          <a:p>
            <a:pPr algn="ctr"/>
            <a:r>
              <a:rPr lang="en-US" b="1" dirty="0" smtClean="0">
                <a:solidFill>
                  <a:srgbClr val="C00000"/>
                </a:solidFill>
                <a:latin typeface="Cambria" charset="0"/>
                <a:ea typeface="Cambria" charset="0"/>
                <a:cs typeface="Cambria" charset="0"/>
              </a:rPr>
              <a:t>All </a:t>
            </a:r>
            <a:r>
              <a:rPr lang="en-US" b="1" dirty="0">
                <a:solidFill>
                  <a:srgbClr val="C00000"/>
                </a:solidFill>
                <a:latin typeface="Cambria" charset="0"/>
                <a:ea typeface="Cambria" charset="0"/>
                <a:cs typeface="Cambria" charset="0"/>
              </a:rPr>
              <a:t>six </a:t>
            </a:r>
            <a:r>
              <a:rPr lang="en-US" b="1" dirty="0" smtClean="0">
                <a:solidFill>
                  <a:srgbClr val="C00000"/>
                </a:solidFill>
                <a:latin typeface="Cambria" charset="0"/>
                <a:ea typeface="Cambria" charset="0"/>
                <a:cs typeface="Cambria" charset="0"/>
              </a:rPr>
              <a:t>forms </a:t>
            </a:r>
            <a:r>
              <a:rPr lang="en-US" b="1" dirty="0">
                <a:solidFill>
                  <a:srgbClr val="C00000"/>
                </a:solidFill>
                <a:latin typeface="Cambria" charset="0"/>
                <a:ea typeface="Cambria" charset="0"/>
                <a:cs typeface="Cambria" charset="0"/>
              </a:rPr>
              <a:t>must be submitted </a:t>
            </a:r>
            <a:r>
              <a:rPr lang="en-US" b="1" dirty="0" smtClean="0">
                <a:solidFill>
                  <a:srgbClr val="C00000"/>
                </a:solidFill>
                <a:latin typeface="Cambria" charset="0"/>
                <a:ea typeface="Cambria" charset="0"/>
                <a:cs typeface="Cambria" charset="0"/>
              </a:rPr>
              <a:t>together</a:t>
            </a:r>
            <a:endParaRPr lang="en-US" b="1" dirty="0">
              <a:solidFill>
                <a:srgbClr val="C00000"/>
              </a:solidFill>
              <a:latin typeface="Cambria" charset="0"/>
              <a:ea typeface="Cambria" charset="0"/>
              <a:cs typeface="Cambria" charset="0"/>
            </a:endParaRPr>
          </a:p>
        </p:txBody>
      </p:sp>
      <p:grpSp>
        <p:nvGrpSpPr>
          <p:cNvPr id="2" name="Group 1"/>
          <p:cNvGrpSpPr/>
          <p:nvPr/>
        </p:nvGrpSpPr>
        <p:grpSpPr>
          <a:xfrm>
            <a:off x="2310523" y="1914525"/>
            <a:ext cx="7535989" cy="5886685"/>
            <a:chOff x="2708149" y="2703338"/>
            <a:chExt cx="6896101" cy="5040722"/>
          </a:xfrm>
        </p:grpSpPr>
        <p:pic>
          <p:nvPicPr>
            <p:cNvPr id="12" name="Picture 11"/>
            <p:cNvPicPr>
              <a:picLocks noChangeAspect="1"/>
            </p:cNvPicPr>
            <p:nvPr/>
          </p:nvPicPr>
          <p:blipFill>
            <a:blip r:embed="rId3"/>
            <a:stretch>
              <a:fillRect/>
            </a:stretch>
          </p:blipFill>
          <p:spPr>
            <a:xfrm>
              <a:off x="2708149" y="2703339"/>
              <a:ext cx="6896100" cy="5040721"/>
            </a:xfrm>
            <a:prstGeom prst="rect">
              <a:avLst/>
            </a:prstGeom>
          </p:spPr>
        </p:pic>
        <p:sp>
          <p:nvSpPr>
            <p:cNvPr id="13" name="Rectangle 12"/>
            <p:cNvSpPr/>
            <p:nvPr/>
          </p:nvSpPr>
          <p:spPr>
            <a:xfrm>
              <a:off x="2708150" y="2703338"/>
              <a:ext cx="6896100" cy="5040721"/>
            </a:xfrm>
            <a:prstGeom prst="rect">
              <a:avLst/>
            </a:prstGeom>
            <a:noFill/>
            <a:ln w="28575">
              <a:solidFill>
                <a:srgbClr val="1971C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62560" tIns="81280" rIns="162560" bIns="81280" numCol="1" spcCol="0" rtlCol="0" fromWordArt="0" anchor="ctr" anchorCtr="0" forceAA="0" compatLnSpc="1">
              <a:prstTxWarp prst="textNoShape">
                <a:avLst/>
              </a:prstTxWarp>
              <a:noAutofit/>
            </a:bodyPr>
            <a:lstStyle/>
            <a:p>
              <a:pPr algn="ctr"/>
              <a:endParaRPr lang="en-US" sz="3200"/>
            </a:p>
          </p:txBody>
        </p:sp>
        <p:sp>
          <p:nvSpPr>
            <p:cNvPr id="26" name="Rectangle 25"/>
            <p:cNvSpPr/>
            <p:nvPr/>
          </p:nvSpPr>
          <p:spPr>
            <a:xfrm>
              <a:off x="2722436" y="2734124"/>
              <a:ext cx="3778372" cy="365760"/>
            </a:xfrm>
            <a:prstGeom prst="rect">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a:off x="6515094" y="2734122"/>
              <a:ext cx="2457451" cy="365760"/>
            </a:xfrm>
            <a:prstGeom prst="rect">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a:off x="7853356" y="3912055"/>
              <a:ext cx="1119189" cy="417057"/>
            </a:xfrm>
            <a:prstGeom prst="rect">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p:cNvSpPr/>
            <p:nvPr/>
          </p:nvSpPr>
          <p:spPr>
            <a:xfrm>
              <a:off x="7855734" y="4990625"/>
              <a:ext cx="1119189" cy="2743200"/>
            </a:xfrm>
            <a:prstGeom prst="rect">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3" name="Straight Connector 32"/>
            <p:cNvCxnSpPr/>
            <p:nvPr/>
          </p:nvCxnSpPr>
          <p:spPr>
            <a:xfrm>
              <a:off x="7853356" y="5310188"/>
              <a:ext cx="1119189"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a:off x="7853356" y="5862638"/>
              <a:ext cx="1119189"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a:off x="7853356" y="6305550"/>
              <a:ext cx="1119189"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a:off x="7853356" y="6648450"/>
              <a:ext cx="1119189"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a:off x="7853356" y="6977063"/>
              <a:ext cx="1119189"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a:off x="7853356" y="7419976"/>
              <a:ext cx="1119189"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sp>
          <p:nvSpPr>
            <p:cNvPr id="23" name="Rectangle 22"/>
            <p:cNvSpPr/>
            <p:nvPr/>
          </p:nvSpPr>
          <p:spPr>
            <a:xfrm>
              <a:off x="7867644" y="3296826"/>
              <a:ext cx="1097280" cy="427310"/>
            </a:xfrm>
            <a:prstGeom prst="rect">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4" name="Title 1"/>
          <p:cNvSpPr txBox="1">
            <a:spLocks/>
          </p:cNvSpPr>
          <p:nvPr/>
        </p:nvSpPr>
        <p:spPr>
          <a:xfrm>
            <a:off x="-17482" y="405320"/>
            <a:ext cx="12192000" cy="1261872"/>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5000" i="1" dirty="0">
                <a:ln w="0"/>
                <a:solidFill>
                  <a:srgbClr val="0070C0"/>
                </a:solidFill>
                <a:effectLst>
                  <a:outerShdw blurRad="38100" dist="19050" dir="2700000" algn="tl" rotWithShape="0">
                    <a:schemeClr val="dk1">
                      <a:alpha val="40000"/>
                    </a:schemeClr>
                  </a:outerShdw>
                </a:effectLst>
                <a:latin typeface="Cambria" charset="0"/>
                <a:ea typeface="Cambria" charset="0"/>
                <a:cs typeface="Cambria" charset="0"/>
              </a:rPr>
              <a:t>Physician’s and Surgeon’s License</a:t>
            </a:r>
          </a:p>
          <a:p>
            <a:pPr algn="ctr"/>
            <a:r>
              <a:rPr lang="en-US" sz="5000" i="1" dirty="0" smtClean="0">
                <a:solidFill>
                  <a:srgbClr val="F9C032"/>
                </a:solidFill>
                <a:latin typeface="Cambria" charset="0"/>
                <a:ea typeface="Cambria" charset="0"/>
                <a:cs typeface="Cambria" charset="0"/>
              </a:rPr>
              <a:t>Application: Forms </a:t>
            </a:r>
            <a:r>
              <a:rPr lang="en-US" sz="5000" i="1" dirty="0">
                <a:solidFill>
                  <a:srgbClr val="F9C032"/>
                </a:solidFill>
                <a:latin typeface="Cambria" charset="0"/>
                <a:ea typeface="Cambria" charset="0"/>
                <a:cs typeface="Cambria" charset="0"/>
              </a:rPr>
              <a:t>L1A-L1F</a:t>
            </a:r>
          </a:p>
        </p:txBody>
      </p:sp>
      <p:sp>
        <p:nvSpPr>
          <p:cNvPr id="25" name="Rectangle 24"/>
          <p:cNvSpPr/>
          <p:nvPr/>
        </p:nvSpPr>
        <p:spPr>
          <a:xfrm>
            <a:off x="197738" y="4224405"/>
            <a:ext cx="11846636" cy="1938992"/>
          </a:xfrm>
          <a:prstGeom prst="rect">
            <a:avLst/>
          </a:prstGeom>
          <a:noFill/>
          <a:ln>
            <a:noFill/>
          </a:ln>
          <a:scene3d>
            <a:camera prst="orthographicFront">
              <a:rot lat="0" lon="0" rev="1200000"/>
            </a:camera>
            <a:lightRig rig="threePt" dir="t"/>
          </a:scene3d>
        </p:spPr>
        <p:txBody>
          <a:bodyPr wrap="square" lIns="91440" tIns="45720" rIns="91440" bIns="45720">
            <a:spAutoFit/>
          </a:bodyPr>
          <a:lstStyle/>
          <a:p>
            <a:pPr algn="ctr"/>
            <a:r>
              <a:rPr lang="en-US" sz="12000" dirty="0">
                <a:ln w="0"/>
                <a:gradFill>
                  <a:gsLst>
                    <a:gs pos="0">
                      <a:srgbClr val="53575C">
                        <a:alpha val="0"/>
                      </a:srgbClr>
                    </a:gs>
                    <a:gs pos="66000">
                      <a:srgbClr val="C5C7CA"/>
                    </a:gs>
                  </a:gsLst>
                  <a:lin ang="5400000"/>
                </a:gradFill>
              </a:rPr>
              <a:t>SAMPLE</a:t>
            </a:r>
            <a:r>
              <a:rPr lang="en-US" sz="12000" b="0" cap="none" spc="0" dirty="0" smtClean="0">
                <a:ln w="0"/>
                <a:gradFill>
                  <a:gsLst>
                    <a:gs pos="0">
                      <a:srgbClr val="53575C"/>
                    </a:gs>
                    <a:gs pos="66000">
                      <a:srgbClr val="C5C7CA"/>
                    </a:gs>
                  </a:gsLst>
                  <a:lin ang="5400000"/>
                </a:gradFill>
                <a:effectLst/>
              </a:rPr>
              <a:t> </a:t>
            </a:r>
            <a:r>
              <a:rPr lang="en-US" sz="12000" dirty="0">
                <a:ln w="0"/>
                <a:gradFill>
                  <a:gsLst>
                    <a:gs pos="0">
                      <a:srgbClr val="53575C">
                        <a:alpha val="0"/>
                      </a:srgbClr>
                    </a:gs>
                    <a:gs pos="66000">
                      <a:srgbClr val="C5C7CA"/>
                    </a:gs>
                  </a:gsLst>
                  <a:lin ang="5400000"/>
                </a:gradFill>
              </a:rPr>
              <a:t>L1D</a:t>
            </a:r>
          </a:p>
        </p:txBody>
      </p:sp>
    </p:spTree>
    <p:extLst>
      <p:ext uri="{BB962C8B-B14F-4D97-AF65-F5344CB8AC3E}">
        <p14:creationId xmlns:p14="http://schemas.microsoft.com/office/powerpoint/2010/main" val="115700683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6506388" y="504599"/>
            <a:ext cx="414337" cy="369332"/>
          </a:xfrm>
          <a:prstGeom prst="rect">
            <a:avLst/>
          </a:prstGeom>
          <a:noFill/>
        </p:spPr>
        <p:txBody>
          <a:bodyPr wrap="square" rtlCol="0">
            <a:spAutoFit/>
          </a:bodyPr>
          <a:lstStyle/>
          <a:p>
            <a:r>
              <a:rPr lang="en-US" dirty="0" smtClean="0">
                <a:solidFill>
                  <a:srgbClr val="C00000"/>
                </a:solidFill>
              </a:rPr>
              <a:t>✓</a:t>
            </a:r>
            <a:endParaRPr lang="en-US" dirty="0">
              <a:solidFill>
                <a:srgbClr val="C00000"/>
              </a:solidFill>
            </a:endParaRPr>
          </a:p>
        </p:txBody>
      </p:sp>
      <p:cxnSp>
        <p:nvCxnSpPr>
          <p:cNvPr id="30" name="Straight Connector 29"/>
          <p:cNvCxnSpPr/>
          <p:nvPr/>
        </p:nvCxnSpPr>
        <p:spPr>
          <a:xfrm>
            <a:off x="-6196076" y="845355"/>
            <a:ext cx="3247260"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sp>
        <p:nvSpPr>
          <p:cNvPr id="14" name="TextBox 13"/>
          <p:cNvSpPr txBox="1"/>
          <p:nvPr/>
        </p:nvSpPr>
        <p:spPr>
          <a:xfrm>
            <a:off x="4274341" y="-1951333"/>
            <a:ext cx="414337" cy="369332"/>
          </a:xfrm>
          <a:prstGeom prst="rect">
            <a:avLst/>
          </a:prstGeom>
          <a:noFill/>
        </p:spPr>
        <p:txBody>
          <a:bodyPr wrap="square" rtlCol="0">
            <a:spAutoFit/>
          </a:bodyPr>
          <a:lstStyle/>
          <a:p>
            <a:r>
              <a:rPr lang="en-US" dirty="0" smtClean="0">
                <a:solidFill>
                  <a:srgbClr val="C00000"/>
                </a:solidFill>
              </a:rPr>
              <a:t>✓</a:t>
            </a:r>
            <a:endParaRPr lang="en-US" dirty="0">
              <a:solidFill>
                <a:srgbClr val="C00000"/>
              </a:solidFill>
            </a:endParaRPr>
          </a:p>
        </p:txBody>
      </p:sp>
      <p:sp>
        <p:nvSpPr>
          <p:cNvPr id="26" name="Rectangle 25"/>
          <p:cNvSpPr/>
          <p:nvPr/>
        </p:nvSpPr>
        <p:spPr>
          <a:xfrm>
            <a:off x="-1349497" y="-2489575"/>
            <a:ext cx="3778372" cy="365760"/>
          </a:xfrm>
          <a:prstGeom prst="rect">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a:off x="2443161" y="-2489577"/>
            <a:ext cx="2457451" cy="365760"/>
          </a:xfrm>
          <a:prstGeom prst="rect">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 name="Group 1"/>
          <p:cNvGrpSpPr/>
          <p:nvPr/>
        </p:nvGrpSpPr>
        <p:grpSpPr>
          <a:xfrm>
            <a:off x="1456187" y="2206411"/>
            <a:ext cx="9329738" cy="5174879"/>
            <a:chOff x="1557337" y="2599963"/>
            <a:chExt cx="9329738" cy="5174879"/>
          </a:xfrm>
        </p:grpSpPr>
        <p:pic>
          <p:nvPicPr>
            <p:cNvPr id="31" name="Picture 30"/>
            <p:cNvPicPr>
              <a:picLocks noChangeAspect="1"/>
            </p:cNvPicPr>
            <p:nvPr/>
          </p:nvPicPr>
          <p:blipFill>
            <a:blip r:embed="rId3"/>
            <a:stretch>
              <a:fillRect/>
            </a:stretch>
          </p:blipFill>
          <p:spPr>
            <a:xfrm>
              <a:off x="1557338" y="2617489"/>
              <a:ext cx="9329737" cy="5157353"/>
            </a:xfrm>
            <a:prstGeom prst="rect">
              <a:avLst/>
            </a:prstGeom>
          </p:spPr>
        </p:pic>
        <p:sp>
          <p:nvSpPr>
            <p:cNvPr id="32" name="Rectangle 31"/>
            <p:cNvSpPr/>
            <p:nvPr/>
          </p:nvSpPr>
          <p:spPr>
            <a:xfrm>
              <a:off x="1557337" y="2599963"/>
              <a:ext cx="9329737" cy="5174879"/>
            </a:xfrm>
            <a:prstGeom prst="rect">
              <a:avLst/>
            </a:prstGeom>
            <a:noFill/>
            <a:ln w="28575">
              <a:solidFill>
                <a:srgbClr val="1971C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62560" tIns="81280" rIns="162560" bIns="81280" numCol="1" spcCol="0" rtlCol="0" fromWordArt="0" anchor="ctr" anchorCtr="0" forceAA="0" compatLnSpc="1">
              <a:prstTxWarp prst="textNoShape">
                <a:avLst/>
              </a:prstTxWarp>
              <a:noAutofit/>
            </a:bodyPr>
            <a:lstStyle/>
            <a:p>
              <a:pPr algn="ctr"/>
              <a:endParaRPr lang="en-US" sz="3200"/>
            </a:p>
          </p:txBody>
        </p:sp>
        <p:cxnSp>
          <p:nvCxnSpPr>
            <p:cNvPr id="41" name="Straight Connector 40"/>
            <p:cNvCxnSpPr/>
            <p:nvPr/>
          </p:nvCxnSpPr>
          <p:spPr>
            <a:xfrm flipV="1">
              <a:off x="2217695" y="7486651"/>
              <a:ext cx="7132320"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flipV="1">
              <a:off x="8482015" y="6657975"/>
              <a:ext cx="1547810"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flipV="1">
              <a:off x="8496303" y="6081712"/>
              <a:ext cx="1547810"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a:xfrm flipV="1">
              <a:off x="8505828" y="5638800"/>
              <a:ext cx="1547810"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flipV="1">
              <a:off x="8505828" y="5067300"/>
              <a:ext cx="1547810"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p:nvCxnSpPr>
          <p:spPr>
            <a:xfrm flipV="1">
              <a:off x="8505828" y="4352925"/>
              <a:ext cx="1547810"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47" name="Straight Connector 46"/>
            <p:cNvCxnSpPr/>
            <p:nvPr/>
          </p:nvCxnSpPr>
          <p:spPr>
            <a:xfrm flipV="1">
              <a:off x="8505828" y="3624263"/>
              <a:ext cx="1547810"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nvCxnSpPr>
          <p:spPr>
            <a:xfrm flipV="1">
              <a:off x="8505828" y="3067050"/>
              <a:ext cx="1547810"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sp>
          <p:nvSpPr>
            <p:cNvPr id="49" name="Rectangle 48"/>
            <p:cNvSpPr/>
            <p:nvPr/>
          </p:nvSpPr>
          <p:spPr>
            <a:xfrm>
              <a:off x="8505827" y="2628131"/>
              <a:ext cx="1538286" cy="4604656"/>
            </a:xfrm>
            <a:prstGeom prst="rect">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1" name="TextBox 50"/>
          <p:cNvSpPr txBox="1"/>
          <p:nvPr/>
        </p:nvSpPr>
        <p:spPr>
          <a:xfrm>
            <a:off x="6209189" y="8046283"/>
            <a:ext cx="5692519" cy="1015663"/>
          </a:xfrm>
          <a:prstGeom prst="rect">
            <a:avLst/>
          </a:prstGeom>
          <a:solidFill>
            <a:schemeClr val="bg1"/>
          </a:solidFill>
          <a:ln>
            <a:solidFill>
              <a:srgbClr val="FFC000"/>
            </a:solidFill>
          </a:ln>
        </p:spPr>
        <p:txBody>
          <a:bodyPr wrap="none" rtlCol="0">
            <a:spAutoFit/>
          </a:bodyPr>
          <a:lstStyle/>
          <a:p>
            <a:pPr algn="ctr"/>
            <a:r>
              <a:rPr lang="en-US" sz="1500" b="1" dirty="0" smtClean="0">
                <a:solidFill>
                  <a:srgbClr val="1971C0"/>
                </a:solidFill>
                <a:latin typeface="Cambria" charset="0"/>
                <a:ea typeface="Cambria" charset="0"/>
                <a:cs typeface="Cambria" charset="0"/>
              </a:rPr>
              <a:t>Address:</a:t>
            </a:r>
            <a:r>
              <a:rPr lang="en-US" sz="1500" dirty="0" smtClean="0">
                <a:solidFill>
                  <a:srgbClr val="1971C0"/>
                </a:solidFill>
                <a:latin typeface="Cambria" charset="0"/>
                <a:ea typeface="Cambria" charset="0"/>
                <a:cs typeface="Cambria" charset="0"/>
              </a:rPr>
              <a:t> 2005 Evergreen, Suite 1200, Sacramento, CA 95815-3831</a:t>
            </a:r>
          </a:p>
          <a:p>
            <a:pPr algn="ctr"/>
            <a:r>
              <a:rPr lang="en-US" sz="1500" b="1" dirty="0" smtClean="0">
                <a:solidFill>
                  <a:srgbClr val="1971C0"/>
                </a:solidFill>
                <a:latin typeface="Cambria" charset="0"/>
                <a:ea typeface="Cambria" charset="0"/>
                <a:cs typeface="Cambria" charset="0"/>
              </a:rPr>
              <a:t>Phone:</a:t>
            </a:r>
            <a:r>
              <a:rPr lang="en-US" sz="1500" dirty="0" smtClean="0">
                <a:solidFill>
                  <a:srgbClr val="1971C0"/>
                </a:solidFill>
                <a:latin typeface="Cambria" charset="0"/>
                <a:ea typeface="Cambria" charset="0"/>
                <a:cs typeface="Cambria" charset="0"/>
              </a:rPr>
              <a:t> (916) 263-2382 or (800) 633-2322</a:t>
            </a:r>
          </a:p>
          <a:p>
            <a:pPr algn="ctr"/>
            <a:r>
              <a:rPr lang="en-US" sz="1500" b="1" dirty="0" smtClean="0">
                <a:solidFill>
                  <a:srgbClr val="1971C0"/>
                </a:solidFill>
                <a:latin typeface="Cambria" charset="0"/>
                <a:ea typeface="Cambria" charset="0"/>
                <a:cs typeface="Cambria" charset="0"/>
              </a:rPr>
              <a:t>Fax:</a:t>
            </a:r>
            <a:r>
              <a:rPr lang="en-US" sz="1500" dirty="0" smtClean="0">
                <a:solidFill>
                  <a:srgbClr val="1971C0"/>
                </a:solidFill>
                <a:latin typeface="Cambria" charset="0"/>
                <a:ea typeface="Cambria" charset="0"/>
                <a:cs typeface="Cambria" charset="0"/>
              </a:rPr>
              <a:t> (916) 263-2487</a:t>
            </a:r>
          </a:p>
          <a:p>
            <a:pPr algn="ctr"/>
            <a:r>
              <a:rPr lang="en-US" sz="1500" b="1" dirty="0" smtClean="0">
                <a:solidFill>
                  <a:srgbClr val="1971C0"/>
                </a:solidFill>
                <a:latin typeface="Cambria" charset="0"/>
                <a:ea typeface="Cambria" charset="0"/>
                <a:cs typeface="Cambria" charset="0"/>
              </a:rPr>
              <a:t>Website:</a:t>
            </a:r>
            <a:r>
              <a:rPr lang="en-US" sz="1500" dirty="0" smtClean="0">
                <a:solidFill>
                  <a:srgbClr val="1971C0"/>
                </a:solidFill>
                <a:latin typeface="Cambria" charset="0"/>
                <a:ea typeface="Cambria" charset="0"/>
                <a:cs typeface="Cambria" charset="0"/>
              </a:rPr>
              <a:t> </a:t>
            </a:r>
            <a:r>
              <a:rPr lang="en-US" sz="1500" dirty="0" err="1" smtClean="0">
                <a:solidFill>
                  <a:srgbClr val="1971C0"/>
                </a:solidFill>
                <a:latin typeface="Cambria" charset="0"/>
                <a:ea typeface="Cambria" charset="0"/>
                <a:cs typeface="Cambria" charset="0"/>
              </a:rPr>
              <a:t>www.mbc.ca.gov</a:t>
            </a:r>
            <a:endParaRPr lang="en-US" sz="1500" dirty="0" smtClean="0">
              <a:solidFill>
                <a:srgbClr val="1971C0"/>
              </a:solidFill>
              <a:latin typeface="Cambria" charset="0"/>
              <a:ea typeface="Cambria" charset="0"/>
              <a:cs typeface="Cambria" charset="0"/>
            </a:endParaRPr>
          </a:p>
        </p:txBody>
      </p:sp>
      <p:sp>
        <p:nvSpPr>
          <p:cNvPr id="22" name="Rectangle 21"/>
          <p:cNvSpPr/>
          <p:nvPr/>
        </p:nvSpPr>
        <p:spPr>
          <a:xfrm>
            <a:off x="236810" y="7917691"/>
            <a:ext cx="5692519" cy="1200329"/>
          </a:xfrm>
          <a:prstGeom prst="rect">
            <a:avLst/>
          </a:prstGeom>
          <a:noFill/>
          <a:ln>
            <a:noFill/>
          </a:ln>
        </p:spPr>
        <p:txBody>
          <a:bodyPr wrap="square">
            <a:spAutoFit/>
          </a:bodyPr>
          <a:lstStyle/>
          <a:p>
            <a:pPr algn="ctr"/>
            <a:r>
              <a:rPr lang="en-US" i="1" dirty="0" smtClean="0">
                <a:solidFill>
                  <a:srgbClr val="C00000"/>
                </a:solidFill>
                <a:latin typeface="Cambria" charset="0"/>
                <a:ea typeface="Cambria" charset="0"/>
                <a:cs typeface="Cambria" charset="0"/>
              </a:rPr>
              <a:t>Complete </a:t>
            </a:r>
            <a:r>
              <a:rPr lang="en-US" i="1" dirty="0">
                <a:solidFill>
                  <a:srgbClr val="C00000"/>
                </a:solidFill>
                <a:latin typeface="Cambria" charset="0"/>
                <a:ea typeface="Cambria" charset="0"/>
                <a:cs typeface="Cambria" charset="0"/>
              </a:rPr>
              <a:t>all fields, answer all questions and have the application </a:t>
            </a:r>
            <a:r>
              <a:rPr lang="en-US" i="1" dirty="0" smtClean="0">
                <a:solidFill>
                  <a:srgbClr val="C00000"/>
                </a:solidFill>
                <a:latin typeface="Cambria" charset="0"/>
                <a:ea typeface="Cambria" charset="0"/>
                <a:cs typeface="Cambria" charset="0"/>
              </a:rPr>
              <a:t>notarized</a:t>
            </a:r>
          </a:p>
          <a:p>
            <a:pPr algn="ctr"/>
            <a:endParaRPr lang="en-US" i="1" dirty="0" smtClean="0">
              <a:solidFill>
                <a:srgbClr val="C00000"/>
              </a:solidFill>
              <a:latin typeface="Cambria" charset="0"/>
              <a:ea typeface="Cambria" charset="0"/>
              <a:cs typeface="Cambria" charset="0"/>
            </a:endParaRPr>
          </a:p>
          <a:p>
            <a:pPr algn="ctr"/>
            <a:r>
              <a:rPr lang="en-US" b="1" dirty="0" smtClean="0">
                <a:solidFill>
                  <a:srgbClr val="C00000"/>
                </a:solidFill>
                <a:latin typeface="Cambria" charset="0"/>
                <a:ea typeface="Cambria" charset="0"/>
                <a:cs typeface="Cambria" charset="0"/>
              </a:rPr>
              <a:t>All </a:t>
            </a:r>
            <a:r>
              <a:rPr lang="en-US" b="1" dirty="0">
                <a:solidFill>
                  <a:srgbClr val="C00000"/>
                </a:solidFill>
                <a:latin typeface="Cambria" charset="0"/>
                <a:ea typeface="Cambria" charset="0"/>
                <a:cs typeface="Cambria" charset="0"/>
              </a:rPr>
              <a:t>six </a:t>
            </a:r>
            <a:r>
              <a:rPr lang="en-US" b="1" dirty="0" smtClean="0">
                <a:solidFill>
                  <a:srgbClr val="C00000"/>
                </a:solidFill>
                <a:latin typeface="Cambria" charset="0"/>
                <a:ea typeface="Cambria" charset="0"/>
                <a:cs typeface="Cambria" charset="0"/>
              </a:rPr>
              <a:t>forms </a:t>
            </a:r>
            <a:r>
              <a:rPr lang="en-US" b="1" dirty="0">
                <a:solidFill>
                  <a:srgbClr val="C00000"/>
                </a:solidFill>
                <a:latin typeface="Cambria" charset="0"/>
                <a:ea typeface="Cambria" charset="0"/>
                <a:cs typeface="Cambria" charset="0"/>
              </a:rPr>
              <a:t>must be submitted </a:t>
            </a:r>
            <a:r>
              <a:rPr lang="en-US" b="1" dirty="0" smtClean="0">
                <a:solidFill>
                  <a:srgbClr val="C00000"/>
                </a:solidFill>
                <a:latin typeface="Cambria" charset="0"/>
                <a:ea typeface="Cambria" charset="0"/>
                <a:cs typeface="Cambria" charset="0"/>
              </a:rPr>
              <a:t>together</a:t>
            </a:r>
            <a:endParaRPr lang="en-US" b="1" dirty="0">
              <a:solidFill>
                <a:srgbClr val="C00000"/>
              </a:solidFill>
              <a:latin typeface="Cambria" charset="0"/>
              <a:ea typeface="Cambria" charset="0"/>
              <a:cs typeface="Cambria" charset="0"/>
            </a:endParaRPr>
          </a:p>
        </p:txBody>
      </p:sp>
      <p:sp>
        <p:nvSpPr>
          <p:cNvPr id="23" name="Title 1"/>
          <p:cNvSpPr txBox="1">
            <a:spLocks/>
          </p:cNvSpPr>
          <p:nvPr/>
        </p:nvSpPr>
        <p:spPr>
          <a:xfrm>
            <a:off x="-17482" y="405320"/>
            <a:ext cx="12192000" cy="1261872"/>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5000" i="1" dirty="0">
                <a:ln w="0"/>
                <a:solidFill>
                  <a:srgbClr val="0070C0"/>
                </a:solidFill>
                <a:effectLst>
                  <a:outerShdw blurRad="38100" dist="19050" dir="2700000" algn="tl" rotWithShape="0">
                    <a:schemeClr val="dk1">
                      <a:alpha val="40000"/>
                    </a:schemeClr>
                  </a:outerShdw>
                </a:effectLst>
                <a:latin typeface="Cambria" charset="0"/>
                <a:ea typeface="Cambria" charset="0"/>
                <a:cs typeface="Cambria" charset="0"/>
              </a:rPr>
              <a:t>Physician’s and Surgeon’s License</a:t>
            </a:r>
          </a:p>
          <a:p>
            <a:pPr algn="ctr"/>
            <a:r>
              <a:rPr lang="en-US" sz="5000" i="1" dirty="0" smtClean="0">
                <a:solidFill>
                  <a:srgbClr val="F9C032"/>
                </a:solidFill>
                <a:latin typeface="Cambria" charset="0"/>
                <a:ea typeface="Cambria" charset="0"/>
                <a:cs typeface="Cambria" charset="0"/>
              </a:rPr>
              <a:t>Application: Forms </a:t>
            </a:r>
            <a:r>
              <a:rPr lang="en-US" sz="5000" i="1" dirty="0">
                <a:solidFill>
                  <a:srgbClr val="F9C032"/>
                </a:solidFill>
                <a:latin typeface="Cambria" charset="0"/>
                <a:ea typeface="Cambria" charset="0"/>
                <a:cs typeface="Cambria" charset="0"/>
              </a:rPr>
              <a:t>L1A-L1F</a:t>
            </a:r>
          </a:p>
        </p:txBody>
      </p:sp>
      <p:sp>
        <p:nvSpPr>
          <p:cNvPr id="24" name="Rectangle 23"/>
          <p:cNvSpPr/>
          <p:nvPr/>
        </p:nvSpPr>
        <p:spPr>
          <a:xfrm>
            <a:off x="55072" y="3833117"/>
            <a:ext cx="11846636" cy="1938992"/>
          </a:xfrm>
          <a:prstGeom prst="rect">
            <a:avLst/>
          </a:prstGeom>
          <a:noFill/>
          <a:ln>
            <a:noFill/>
          </a:ln>
          <a:scene3d>
            <a:camera prst="orthographicFront">
              <a:rot lat="0" lon="0" rev="1200000"/>
            </a:camera>
            <a:lightRig rig="threePt" dir="t"/>
          </a:scene3d>
        </p:spPr>
        <p:txBody>
          <a:bodyPr wrap="square" lIns="91440" tIns="45720" rIns="91440" bIns="45720">
            <a:spAutoFit/>
          </a:bodyPr>
          <a:lstStyle/>
          <a:p>
            <a:pPr algn="ctr"/>
            <a:r>
              <a:rPr lang="en-US" sz="12000" dirty="0">
                <a:ln w="0"/>
                <a:gradFill>
                  <a:gsLst>
                    <a:gs pos="0">
                      <a:srgbClr val="53575C">
                        <a:alpha val="0"/>
                      </a:srgbClr>
                    </a:gs>
                    <a:gs pos="66000">
                      <a:srgbClr val="C5C7CA"/>
                    </a:gs>
                  </a:gsLst>
                  <a:lin ang="5400000"/>
                </a:gradFill>
              </a:rPr>
              <a:t>SAMPLE</a:t>
            </a:r>
            <a:r>
              <a:rPr lang="en-US" sz="12000" b="0" cap="none" spc="0" dirty="0" smtClean="0">
                <a:ln w="0"/>
                <a:gradFill>
                  <a:gsLst>
                    <a:gs pos="0">
                      <a:srgbClr val="53575C"/>
                    </a:gs>
                    <a:gs pos="66000">
                      <a:srgbClr val="C5C7CA"/>
                    </a:gs>
                  </a:gsLst>
                  <a:lin ang="5400000"/>
                </a:gradFill>
                <a:effectLst/>
              </a:rPr>
              <a:t> </a:t>
            </a:r>
            <a:r>
              <a:rPr lang="en-US" sz="12000" dirty="0">
                <a:ln w="0"/>
                <a:gradFill>
                  <a:gsLst>
                    <a:gs pos="0">
                      <a:srgbClr val="53575C">
                        <a:alpha val="0"/>
                      </a:srgbClr>
                    </a:gs>
                    <a:gs pos="66000">
                      <a:srgbClr val="C5C7CA"/>
                    </a:gs>
                  </a:gsLst>
                  <a:lin ang="5400000"/>
                </a:gradFill>
              </a:rPr>
              <a:t>L1D</a:t>
            </a:r>
          </a:p>
        </p:txBody>
      </p:sp>
    </p:spTree>
    <p:extLst>
      <p:ext uri="{BB962C8B-B14F-4D97-AF65-F5344CB8AC3E}">
        <p14:creationId xmlns:p14="http://schemas.microsoft.com/office/powerpoint/2010/main" val="88309868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txBox="1">
            <a:spLocks/>
          </p:cNvSpPr>
          <p:nvPr/>
        </p:nvSpPr>
        <p:spPr>
          <a:xfrm>
            <a:off x="0" y="-2710557"/>
            <a:ext cx="12192000" cy="2165580"/>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7111" i="1" dirty="0">
                <a:ln w="0"/>
                <a:solidFill>
                  <a:srgbClr val="0070C0"/>
                </a:solidFill>
                <a:effectLst>
                  <a:outerShdw blurRad="38100" dist="19050" dir="2700000" algn="tl" rotWithShape="0">
                    <a:schemeClr val="dk1">
                      <a:alpha val="40000"/>
                    </a:schemeClr>
                  </a:outerShdw>
                </a:effectLst>
                <a:latin typeface="Cambria" charset="0"/>
                <a:ea typeface="Cambria" charset="0"/>
                <a:cs typeface="Cambria" charset="0"/>
              </a:rPr>
              <a:t>PTAL</a:t>
            </a:r>
          </a:p>
        </p:txBody>
      </p:sp>
      <p:sp>
        <p:nvSpPr>
          <p:cNvPr id="6" name="TextBox 5"/>
          <p:cNvSpPr txBox="1"/>
          <p:nvPr/>
        </p:nvSpPr>
        <p:spPr>
          <a:xfrm>
            <a:off x="-6506388" y="504599"/>
            <a:ext cx="414337" cy="369332"/>
          </a:xfrm>
          <a:prstGeom prst="rect">
            <a:avLst/>
          </a:prstGeom>
          <a:noFill/>
        </p:spPr>
        <p:txBody>
          <a:bodyPr wrap="square" rtlCol="0">
            <a:spAutoFit/>
          </a:bodyPr>
          <a:lstStyle/>
          <a:p>
            <a:r>
              <a:rPr lang="en-US" dirty="0" smtClean="0">
                <a:solidFill>
                  <a:srgbClr val="C00000"/>
                </a:solidFill>
              </a:rPr>
              <a:t>✓</a:t>
            </a:r>
            <a:endParaRPr lang="en-US" dirty="0">
              <a:solidFill>
                <a:srgbClr val="C00000"/>
              </a:solidFill>
            </a:endParaRPr>
          </a:p>
        </p:txBody>
      </p:sp>
      <p:cxnSp>
        <p:nvCxnSpPr>
          <p:cNvPr id="30" name="Straight Connector 29"/>
          <p:cNvCxnSpPr/>
          <p:nvPr/>
        </p:nvCxnSpPr>
        <p:spPr>
          <a:xfrm>
            <a:off x="-6196076" y="845355"/>
            <a:ext cx="3247260"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sp>
        <p:nvSpPr>
          <p:cNvPr id="14" name="TextBox 13"/>
          <p:cNvSpPr txBox="1"/>
          <p:nvPr/>
        </p:nvSpPr>
        <p:spPr>
          <a:xfrm>
            <a:off x="4274341" y="-1951333"/>
            <a:ext cx="414337" cy="369332"/>
          </a:xfrm>
          <a:prstGeom prst="rect">
            <a:avLst/>
          </a:prstGeom>
          <a:noFill/>
        </p:spPr>
        <p:txBody>
          <a:bodyPr wrap="square" rtlCol="0">
            <a:spAutoFit/>
          </a:bodyPr>
          <a:lstStyle/>
          <a:p>
            <a:r>
              <a:rPr lang="en-US" dirty="0" smtClean="0">
                <a:solidFill>
                  <a:srgbClr val="C00000"/>
                </a:solidFill>
              </a:rPr>
              <a:t>✓</a:t>
            </a:r>
            <a:endParaRPr lang="en-US" dirty="0">
              <a:solidFill>
                <a:srgbClr val="C00000"/>
              </a:solidFill>
            </a:endParaRPr>
          </a:p>
        </p:txBody>
      </p:sp>
      <p:sp>
        <p:nvSpPr>
          <p:cNvPr id="26" name="Rectangle 25"/>
          <p:cNvSpPr/>
          <p:nvPr/>
        </p:nvSpPr>
        <p:spPr>
          <a:xfrm>
            <a:off x="-1349497" y="-2489575"/>
            <a:ext cx="3778372" cy="365760"/>
          </a:xfrm>
          <a:prstGeom prst="rect">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a:off x="2443161" y="-2489577"/>
            <a:ext cx="2457451" cy="365760"/>
          </a:xfrm>
          <a:prstGeom prst="rect">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 name="Group 1"/>
          <p:cNvGrpSpPr/>
          <p:nvPr/>
        </p:nvGrpSpPr>
        <p:grpSpPr>
          <a:xfrm>
            <a:off x="2233612" y="2211926"/>
            <a:ext cx="7724775" cy="5286737"/>
            <a:chOff x="2322469" y="2599963"/>
            <a:chExt cx="7724775" cy="5286737"/>
          </a:xfrm>
        </p:grpSpPr>
        <p:pic>
          <p:nvPicPr>
            <p:cNvPr id="23" name="Picture 22"/>
            <p:cNvPicPr>
              <a:picLocks noChangeAspect="1"/>
            </p:cNvPicPr>
            <p:nvPr/>
          </p:nvPicPr>
          <p:blipFill>
            <a:blip r:embed="rId3"/>
            <a:stretch>
              <a:fillRect/>
            </a:stretch>
          </p:blipFill>
          <p:spPr>
            <a:xfrm>
              <a:off x="2322469" y="2599963"/>
              <a:ext cx="7724775" cy="5286737"/>
            </a:xfrm>
            <a:prstGeom prst="rect">
              <a:avLst/>
            </a:prstGeom>
          </p:spPr>
        </p:pic>
        <p:sp>
          <p:nvSpPr>
            <p:cNvPr id="24" name="Rectangle 23"/>
            <p:cNvSpPr/>
            <p:nvPr/>
          </p:nvSpPr>
          <p:spPr>
            <a:xfrm>
              <a:off x="2322469" y="2599963"/>
              <a:ext cx="7724775" cy="5286737"/>
            </a:xfrm>
            <a:prstGeom prst="rect">
              <a:avLst/>
            </a:prstGeom>
            <a:noFill/>
            <a:ln w="28575">
              <a:solidFill>
                <a:srgbClr val="1971C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62560" tIns="81280" rIns="162560" bIns="81280" numCol="1" spcCol="0" rtlCol="0" fromWordArt="0" anchor="ctr" anchorCtr="0" forceAA="0" compatLnSpc="1">
              <a:prstTxWarp prst="textNoShape">
                <a:avLst/>
              </a:prstTxWarp>
              <a:noAutofit/>
            </a:bodyPr>
            <a:lstStyle/>
            <a:p>
              <a:pPr algn="ctr"/>
              <a:endParaRPr lang="en-US" sz="3200"/>
            </a:p>
          </p:txBody>
        </p:sp>
        <p:sp>
          <p:nvSpPr>
            <p:cNvPr id="45" name="Rectangle 44"/>
            <p:cNvSpPr/>
            <p:nvPr/>
          </p:nvSpPr>
          <p:spPr>
            <a:xfrm>
              <a:off x="2348598" y="2631779"/>
              <a:ext cx="4266515" cy="365760"/>
            </a:xfrm>
            <a:prstGeom prst="rect">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p:cNvSpPr/>
            <p:nvPr/>
          </p:nvSpPr>
          <p:spPr>
            <a:xfrm>
              <a:off x="6615114" y="2628942"/>
              <a:ext cx="2700720" cy="365760"/>
            </a:xfrm>
            <a:prstGeom prst="rect">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8067677" y="4738730"/>
              <a:ext cx="1248157" cy="3136392"/>
            </a:xfrm>
            <a:prstGeom prst="rect">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9" name="Straight Connector 48"/>
            <p:cNvCxnSpPr/>
            <p:nvPr/>
          </p:nvCxnSpPr>
          <p:spPr>
            <a:xfrm>
              <a:off x="8067677" y="6292639"/>
              <a:ext cx="1248157"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a:off x="8067677" y="7130839"/>
              <a:ext cx="1248157"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p:nvCxnSpPr>
          <p:spPr>
            <a:xfrm>
              <a:off x="8067676" y="7516602"/>
              <a:ext cx="1248157"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grpSp>
      <p:sp>
        <p:nvSpPr>
          <p:cNvPr id="53" name="TextBox 52"/>
          <p:cNvSpPr txBox="1"/>
          <p:nvPr/>
        </p:nvSpPr>
        <p:spPr>
          <a:xfrm>
            <a:off x="6209189" y="8046283"/>
            <a:ext cx="5692519" cy="1015663"/>
          </a:xfrm>
          <a:prstGeom prst="rect">
            <a:avLst/>
          </a:prstGeom>
          <a:solidFill>
            <a:schemeClr val="bg1"/>
          </a:solidFill>
          <a:ln>
            <a:solidFill>
              <a:srgbClr val="FFC000"/>
            </a:solidFill>
          </a:ln>
        </p:spPr>
        <p:txBody>
          <a:bodyPr wrap="none" rtlCol="0">
            <a:spAutoFit/>
          </a:bodyPr>
          <a:lstStyle/>
          <a:p>
            <a:pPr algn="ctr"/>
            <a:r>
              <a:rPr lang="en-US" sz="1500" b="1" dirty="0" smtClean="0">
                <a:solidFill>
                  <a:srgbClr val="1971C0"/>
                </a:solidFill>
                <a:latin typeface="Cambria" charset="0"/>
                <a:ea typeface="Cambria" charset="0"/>
                <a:cs typeface="Cambria" charset="0"/>
              </a:rPr>
              <a:t>Address:</a:t>
            </a:r>
            <a:r>
              <a:rPr lang="en-US" sz="1500" dirty="0" smtClean="0">
                <a:solidFill>
                  <a:srgbClr val="1971C0"/>
                </a:solidFill>
                <a:latin typeface="Cambria" charset="0"/>
                <a:ea typeface="Cambria" charset="0"/>
                <a:cs typeface="Cambria" charset="0"/>
              </a:rPr>
              <a:t> 2005 Evergreen, Suite 1200, Sacramento, CA 95815-3831</a:t>
            </a:r>
          </a:p>
          <a:p>
            <a:pPr algn="ctr"/>
            <a:r>
              <a:rPr lang="en-US" sz="1500" b="1" dirty="0" smtClean="0">
                <a:solidFill>
                  <a:srgbClr val="1971C0"/>
                </a:solidFill>
                <a:latin typeface="Cambria" charset="0"/>
                <a:ea typeface="Cambria" charset="0"/>
                <a:cs typeface="Cambria" charset="0"/>
              </a:rPr>
              <a:t>Phone:</a:t>
            </a:r>
            <a:r>
              <a:rPr lang="en-US" sz="1500" dirty="0" smtClean="0">
                <a:solidFill>
                  <a:srgbClr val="1971C0"/>
                </a:solidFill>
                <a:latin typeface="Cambria" charset="0"/>
                <a:ea typeface="Cambria" charset="0"/>
                <a:cs typeface="Cambria" charset="0"/>
              </a:rPr>
              <a:t> (916) 263-2382 or (800) 633-2322</a:t>
            </a:r>
          </a:p>
          <a:p>
            <a:pPr algn="ctr"/>
            <a:r>
              <a:rPr lang="en-US" sz="1500" b="1" dirty="0" smtClean="0">
                <a:solidFill>
                  <a:srgbClr val="1971C0"/>
                </a:solidFill>
                <a:latin typeface="Cambria" charset="0"/>
                <a:ea typeface="Cambria" charset="0"/>
                <a:cs typeface="Cambria" charset="0"/>
              </a:rPr>
              <a:t>Fax:</a:t>
            </a:r>
            <a:r>
              <a:rPr lang="en-US" sz="1500" dirty="0" smtClean="0">
                <a:solidFill>
                  <a:srgbClr val="1971C0"/>
                </a:solidFill>
                <a:latin typeface="Cambria" charset="0"/>
                <a:ea typeface="Cambria" charset="0"/>
                <a:cs typeface="Cambria" charset="0"/>
              </a:rPr>
              <a:t> (916) 263-2487</a:t>
            </a:r>
          </a:p>
          <a:p>
            <a:pPr algn="ctr"/>
            <a:r>
              <a:rPr lang="en-US" sz="1500" b="1" dirty="0" smtClean="0">
                <a:solidFill>
                  <a:srgbClr val="1971C0"/>
                </a:solidFill>
                <a:latin typeface="Cambria" charset="0"/>
                <a:ea typeface="Cambria" charset="0"/>
                <a:cs typeface="Cambria" charset="0"/>
              </a:rPr>
              <a:t>Website:</a:t>
            </a:r>
            <a:r>
              <a:rPr lang="en-US" sz="1500" dirty="0" smtClean="0">
                <a:solidFill>
                  <a:srgbClr val="1971C0"/>
                </a:solidFill>
                <a:latin typeface="Cambria" charset="0"/>
                <a:ea typeface="Cambria" charset="0"/>
                <a:cs typeface="Cambria" charset="0"/>
              </a:rPr>
              <a:t> </a:t>
            </a:r>
            <a:r>
              <a:rPr lang="en-US" sz="1500" dirty="0" err="1" smtClean="0">
                <a:solidFill>
                  <a:srgbClr val="1971C0"/>
                </a:solidFill>
                <a:latin typeface="Cambria" charset="0"/>
                <a:ea typeface="Cambria" charset="0"/>
                <a:cs typeface="Cambria" charset="0"/>
              </a:rPr>
              <a:t>www.mbc.ca.gov</a:t>
            </a:r>
            <a:endParaRPr lang="en-US" sz="1500" dirty="0" smtClean="0">
              <a:solidFill>
                <a:srgbClr val="1971C0"/>
              </a:solidFill>
              <a:latin typeface="Cambria" charset="0"/>
              <a:ea typeface="Cambria" charset="0"/>
              <a:cs typeface="Cambria" charset="0"/>
            </a:endParaRPr>
          </a:p>
        </p:txBody>
      </p:sp>
      <p:sp>
        <p:nvSpPr>
          <p:cNvPr id="20" name="Rectangle 19"/>
          <p:cNvSpPr/>
          <p:nvPr/>
        </p:nvSpPr>
        <p:spPr>
          <a:xfrm>
            <a:off x="236810" y="7917691"/>
            <a:ext cx="5692519" cy="1200329"/>
          </a:xfrm>
          <a:prstGeom prst="rect">
            <a:avLst/>
          </a:prstGeom>
          <a:noFill/>
          <a:ln>
            <a:noFill/>
          </a:ln>
        </p:spPr>
        <p:txBody>
          <a:bodyPr wrap="square">
            <a:spAutoFit/>
          </a:bodyPr>
          <a:lstStyle/>
          <a:p>
            <a:pPr algn="ctr"/>
            <a:r>
              <a:rPr lang="en-US" i="1" dirty="0" smtClean="0">
                <a:solidFill>
                  <a:srgbClr val="C00000"/>
                </a:solidFill>
                <a:latin typeface="Cambria" charset="0"/>
                <a:ea typeface="Cambria" charset="0"/>
                <a:cs typeface="Cambria" charset="0"/>
              </a:rPr>
              <a:t>Complete </a:t>
            </a:r>
            <a:r>
              <a:rPr lang="en-US" i="1" dirty="0">
                <a:solidFill>
                  <a:srgbClr val="C00000"/>
                </a:solidFill>
                <a:latin typeface="Cambria" charset="0"/>
                <a:ea typeface="Cambria" charset="0"/>
                <a:cs typeface="Cambria" charset="0"/>
              </a:rPr>
              <a:t>all fields, answer all questions and have the application </a:t>
            </a:r>
            <a:r>
              <a:rPr lang="en-US" i="1" dirty="0" smtClean="0">
                <a:solidFill>
                  <a:srgbClr val="C00000"/>
                </a:solidFill>
                <a:latin typeface="Cambria" charset="0"/>
                <a:ea typeface="Cambria" charset="0"/>
                <a:cs typeface="Cambria" charset="0"/>
              </a:rPr>
              <a:t>notarized</a:t>
            </a:r>
          </a:p>
          <a:p>
            <a:pPr algn="ctr"/>
            <a:endParaRPr lang="en-US" i="1" dirty="0" smtClean="0">
              <a:solidFill>
                <a:srgbClr val="C00000"/>
              </a:solidFill>
              <a:latin typeface="Cambria" charset="0"/>
              <a:ea typeface="Cambria" charset="0"/>
              <a:cs typeface="Cambria" charset="0"/>
            </a:endParaRPr>
          </a:p>
          <a:p>
            <a:pPr algn="ctr"/>
            <a:r>
              <a:rPr lang="en-US" b="1" dirty="0" smtClean="0">
                <a:solidFill>
                  <a:srgbClr val="C00000"/>
                </a:solidFill>
                <a:latin typeface="Cambria" charset="0"/>
                <a:ea typeface="Cambria" charset="0"/>
                <a:cs typeface="Cambria" charset="0"/>
              </a:rPr>
              <a:t>All </a:t>
            </a:r>
            <a:r>
              <a:rPr lang="en-US" b="1" dirty="0">
                <a:solidFill>
                  <a:srgbClr val="C00000"/>
                </a:solidFill>
                <a:latin typeface="Cambria" charset="0"/>
                <a:ea typeface="Cambria" charset="0"/>
                <a:cs typeface="Cambria" charset="0"/>
              </a:rPr>
              <a:t>six </a:t>
            </a:r>
            <a:r>
              <a:rPr lang="en-US" b="1" dirty="0" smtClean="0">
                <a:solidFill>
                  <a:srgbClr val="C00000"/>
                </a:solidFill>
                <a:latin typeface="Cambria" charset="0"/>
                <a:ea typeface="Cambria" charset="0"/>
                <a:cs typeface="Cambria" charset="0"/>
              </a:rPr>
              <a:t>forms </a:t>
            </a:r>
            <a:r>
              <a:rPr lang="en-US" b="1" dirty="0">
                <a:solidFill>
                  <a:srgbClr val="C00000"/>
                </a:solidFill>
                <a:latin typeface="Cambria" charset="0"/>
                <a:ea typeface="Cambria" charset="0"/>
                <a:cs typeface="Cambria" charset="0"/>
              </a:rPr>
              <a:t>must be submitted </a:t>
            </a:r>
            <a:r>
              <a:rPr lang="en-US" b="1" dirty="0" smtClean="0">
                <a:solidFill>
                  <a:srgbClr val="C00000"/>
                </a:solidFill>
                <a:latin typeface="Cambria" charset="0"/>
                <a:ea typeface="Cambria" charset="0"/>
                <a:cs typeface="Cambria" charset="0"/>
              </a:rPr>
              <a:t>together</a:t>
            </a:r>
            <a:endParaRPr lang="en-US" b="1" dirty="0">
              <a:solidFill>
                <a:srgbClr val="C00000"/>
              </a:solidFill>
              <a:latin typeface="Cambria" charset="0"/>
              <a:ea typeface="Cambria" charset="0"/>
              <a:cs typeface="Cambria" charset="0"/>
            </a:endParaRPr>
          </a:p>
        </p:txBody>
      </p:sp>
      <p:sp>
        <p:nvSpPr>
          <p:cNvPr id="21" name="Title 1"/>
          <p:cNvSpPr txBox="1">
            <a:spLocks/>
          </p:cNvSpPr>
          <p:nvPr/>
        </p:nvSpPr>
        <p:spPr>
          <a:xfrm>
            <a:off x="-17482" y="405320"/>
            <a:ext cx="12192000" cy="1261872"/>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5000" i="1" dirty="0">
                <a:ln w="0"/>
                <a:solidFill>
                  <a:srgbClr val="0070C0"/>
                </a:solidFill>
                <a:effectLst>
                  <a:outerShdw blurRad="38100" dist="19050" dir="2700000" algn="tl" rotWithShape="0">
                    <a:schemeClr val="dk1">
                      <a:alpha val="40000"/>
                    </a:schemeClr>
                  </a:outerShdw>
                </a:effectLst>
                <a:latin typeface="Cambria" charset="0"/>
                <a:ea typeface="Cambria" charset="0"/>
                <a:cs typeface="Cambria" charset="0"/>
              </a:rPr>
              <a:t>Physician’s and Surgeon’s License</a:t>
            </a:r>
          </a:p>
          <a:p>
            <a:pPr algn="ctr"/>
            <a:r>
              <a:rPr lang="en-US" sz="5000" i="1" dirty="0" smtClean="0">
                <a:solidFill>
                  <a:srgbClr val="F9C032"/>
                </a:solidFill>
                <a:latin typeface="Cambria" charset="0"/>
                <a:ea typeface="Cambria" charset="0"/>
                <a:cs typeface="Cambria" charset="0"/>
              </a:rPr>
              <a:t>Application: Forms </a:t>
            </a:r>
            <a:r>
              <a:rPr lang="en-US" sz="5000" i="1" dirty="0">
                <a:solidFill>
                  <a:srgbClr val="F9C032"/>
                </a:solidFill>
                <a:latin typeface="Cambria" charset="0"/>
                <a:ea typeface="Cambria" charset="0"/>
                <a:cs typeface="Cambria" charset="0"/>
              </a:rPr>
              <a:t>L1A-L1F</a:t>
            </a:r>
          </a:p>
        </p:txBody>
      </p:sp>
      <p:sp>
        <p:nvSpPr>
          <p:cNvPr id="22" name="Rectangle 21"/>
          <p:cNvSpPr/>
          <p:nvPr/>
        </p:nvSpPr>
        <p:spPr>
          <a:xfrm>
            <a:off x="197738" y="4224405"/>
            <a:ext cx="11846636" cy="1938992"/>
          </a:xfrm>
          <a:prstGeom prst="rect">
            <a:avLst/>
          </a:prstGeom>
          <a:noFill/>
          <a:ln>
            <a:noFill/>
          </a:ln>
          <a:scene3d>
            <a:camera prst="orthographicFront">
              <a:rot lat="0" lon="0" rev="1200000"/>
            </a:camera>
            <a:lightRig rig="threePt" dir="t"/>
          </a:scene3d>
        </p:spPr>
        <p:txBody>
          <a:bodyPr wrap="square" lIns="91440" tIns="45720" rIns="91440" bIns="45720">
            <a:spAutoFit/>
          </a:bodyPr>
          <a:lstStyle/>
          <a:p>
            <a:pPr algn="ctr"/>
            <a:r>
              <a:rPr lang="en-US" sz="12000" b="0" cap="none" spc="0" dirty="0" smtClean="0">
                <a:ln w="0"/>
                <a:gradFill>
                  <a:gsLst>
                    <a:gs pos="0">
                      <a:srgbClr val="53575C">
                        <a:alpha val="0"/>
                      </a:srgbClr>
                    </a:gs>
                    <a:gs pos="66000">
                      <a:srgbClr val="C5C7CA"/>
                    </a:gs>
                  </a:gsLst>
                  <a:lin ang="5400000"/>
                </a:gradFill>
                <a:effectLst/>
              </a:rPr>
              <a:t>SAMPLE L1E</a:t>
            </a:r>
            <a:endParaRPr lang="en-US" sz="12000" b="0" cap="none" spc="0" dirty="0">
              <a:ln w="0"/>
              <a:gradFill>
                <a:gsLst>
                  <a:gs pos="0">
                    <a:srgbClr val="53575C">
                      <a:alpha val="0"/>
                    </a:srgbClr>
                  </a:gs>
                  <a:gs pos="66000">
                    <a:srgbClr val="C5C7CA"/>
                  </a:gs>
                </a:gsLst>
                <a:lin ang="5400000"/>
              </a:gradFill>
              <a:effectLst/>
            </a:endParaRPr>
          </a:p>
        </p:txBody>
      </p:sp>
    </p:spTree>
    <p:extLst>
      <p:ext uri="{BB962C8B-B14F-4D97-AF65-F5344CB8AC3E}">
        <p14:creationId xmlns:p14="http://schemas.microsoft.com/office/powerpoint/2010/main" val="98121892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6506388" y="504599"/>
            <a:ext cx="414337" cy="369332"/>
          </a:xfrm>
          <a:prstGeom prst="rect">
            <a:avLst/>
          </a:prstGeom>
          <a:noFill/>
        </p:spPr>
        <p:txBody>
          <a:bodyPr wrap="square" rtlCol="0">
            <a:spAutoFit/>
          </a:bodyPr>
          <a:lstStyle/>
          <a:p>
            <a:r>
              <a:rPr lang="en-US" dirty="0" smtClean="0">
                <a:solidFill>
                  <a:srgbClr val="C00000"/>
                </a:solidFill>
              </a:rPr>
              <a:t>✓</a:t>
            </a:r>
            <a:endParaRPr lang="en-US" dirty="0">
              <a:solidFill>
                <a:srgbClr val="C00000"/>
              </a:solidFill>
            </a:endParaRPr>
          </a:p>
        </p:txBody>
      </p:sp>
      <p:cxnSp>
        <p:nvCxnSpPr>
          <p:cNvPr id="30" name="Straight Connector 29"/>
          <p:cNvCxnSpPr/>
          <p:nvPr/>
        </p:nvCxnSpPr>
        <p:spPr>
          <a:xfrm>
            <a:off x="-6196076" y="845355"/>
            <a:ext cx="3247260"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sp>
        <p:nvSpPr>
          <p:cNvPr id="14" name="TextBox 13"/>
          <p:cNvSpPr txBox="1"/>
          <p:nvPr/>
        </p:nvSpPr>
        <p:spPr>
          <a:xfrm>
            <a:off x="4274341" y="-1951333"/>
            <a:ext cx="414337" cy="369332"/>
          </a:xfrm>
          <a:prstGeom prst="rect">
            <a:avLst/>
          </a:prstGeom>
          <a:noFill/>
        </p:spPr>
        <p:txBody>
          <a:bodyPr wrap="square" rtlCol="0">
            <a:spAutoFit/>
          </a:bodyPr>
          <a:lstStyle/>
          <a:p>
            <a:r>
              <a:rPr lang="en-US" dirty="0" smtClean="0">
                <a:solidFill>
                  <a:srgbClr val="C00000"/>
                </a:solidFill>
              </a:rPr>
              <a:t>✓</a:t>
            </a:r>
            <a:endParaRPr lang="en-US" dirty="0">
              <a:solidFill>
                <a:srgbClr val="C00000"/>
              </a:solidFill>
            </a:endParaRPr>
          </a:p>
        </p:txBody>
      </p:sp>
      <p:sp>
        <p:nvSpPr>
          <p:cNvPr id="26" name="Rectangle 25"/>
          <p:cNvSpPr/>
          <p:nvPr/>
        </p:nvSpPr>
        <p:spPr>
          <a:xfrm>
            <a:off x="-1349497" y="-2489575"/>
            <a:ext cx="3778372" cy="365760"/>
          </a:xfrm>
          <a:prstGeom prst="rect">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a:off x="2443161" y="-2489577"/>
            <a:ext cx="2457451" cy="365760"/>
          </a:xfrm>
          <a:prstGeom prst="rect">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 name="Group 2"/>
          <p:cNvGrpSpPr/>
          <p:nvPr/>
        </p:nvGrpSpPr>
        <p:grpSpPr>
          <a:xfrm>
            <a:off x="1455699" y="2213369"/>
            <a:ext cx="9245638" cy="5286737"/>
            <a:chOff x="1455699" y="2599824"/>
            <a:chExt cx="9245638" cy="5286737"/>
          </a:xfrm>
        </p:grpSpPr>
        <p:cxnSp>
          <p:nvCxnSpPr>
            <p:cNvPr id="49" name="Straight Connector 48"/>
            <p:cNvCxnSpPr/>
            <p:nvPr/>
          </p:nvCxnSpPr>
          <p:spPr>
            <a:xfrm>
              <a:off x="2584491" y="2989127"/>
              <a:ext cx="1248157"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a:off x="2584491" y="3827327"/>
              <a:ext cx="1248157"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p:nvCxnSpPr>
          <p:spPr>
            <a:xfrm>
              <a:off x="2584490" y="4213090"/>
              <a:ext cx="1248157"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pic>
          <p:nvPicPr>
            <p:cNvPr id="2" name="Picture 1"/>
            <p:cNvPicPr>
              <a:picLocks noChangeAspect="1"/>
            </p:cNvPicPr>
            <p:nvPr/>
          </p:nvPicPr>
          <p:blipFill>
            <a:blip r:embed="rId3"/>
            <a:stretch>
              <a:fillRect/>
            </a:stretch>
          </p:blipFill>
          <p:spPr>
            <a:xfrm>
              <a:off x="1455699" y="2601750"/>
              <a:ext cx="9245638" cy="5284811"/>
            </a:xfrm>
            <a:prstGeom prst="rect">
              <a:avLst/>
            </a:prstGeom>
          </p:spPr>
        </p:pic>
        <p:sp>
          <p:nvSpPr>
            <p:cNvPr id="20" name="Rectangle 19"/>
            <p:cNvSpPr/>
            <p:nvPr/>
          </p:nvSpPr>
          <p:spPr>
            <a:xfrm>
              <a:off x="1455699" y="2599824"/>
              <a:ext cx="9245638" cy="5286737"/>
            </a:xfrm>
            <a:prstGeom prst="rect">
              <a:avLst/>
            </a:prstGeom>
            <a:noFill/>
            <a:ln w="28575">
              <a:solidFill>
                <a:srgbClr val="1971C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62560" tIns="81280" rIns="162560" bIns="81280" numCol="1" spcCol="0" rtlCol="0" fromWordArt="0" anchor="ctr" anchorCtr="0" forceAA="0" compatLnSpc="1">
              <a:prstTxWarp prst="textNoShape">
                <a:avLst/>
              </a:prstTxWarp>
              <a:noAutofit/>
            </a:bodyPr>
            <a:lstStyle/>
            <a:p>
              <a:pPr algn="ctr"/>
              <a:endParaRPr lang="en-US" sz="3200"/>
            </a:p>
          </p:txBody>
        </p:sp>
        <p:cxnSp>
          <p:nvCxnSpPr>
            <p:cNvPr id="21" name="Straight Connector 20"/>
            <p:cNvCxnSpPr/>
            <p:nvPr/>
          </p:nvCxnSpPr>
          <p:spPr>
            <a:xfrm flipV="1">
              <a:off x="2117682" y="7600951"/>
              <a:ext cx="7132320"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sp>
          <p:nvSpPr>
            <p:cNvPr id="22" name="Rectangle 21"/>
            <p:cNvSpPr/>
            <p:nvPr/>
          </p:nvSpPr>
          <p:spPr>
            <a:xfrm>
              <a:off x="8332468" y="4066846"/>
              <a:ext cx="1499616" cy="3248496"/>
            </a:xfrm>
            <a:prstGeom prst="rect">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5" name="Straight Connector 24"/>
            <p:cNvCxnSpPr/>
            <p:nvPr/>
          </p:nvCxnSpPr>
          <p:spPr>
            <a:xfrm>
              <a:off x="8318180" y="4585898"/>
              <a:ext cx="1525908"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8318180" y="5095486"/>
              <a:ext cx="1525908"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a:off x="8318180" y="5624123"/>
              <a:ext cx="1517904"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a:off x="8332468" y="6152761"/>
              <a:ext cx="1517904"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a:off x="8332468" y="6667111"/>
              <a:ext cx="1517904"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grpSp>
      <p:sp>
        <p:nvSpPr>
          <p:cNvPr id="37" name="TextBox 36"/>
          <p:cNvSpPr txBox="1"/>
          <p:nvPr/>
        </p:nvSpPr>
        <p:spPr>
          <a:xfrm>
            <a:off x="6209189" y="8046283"/>
            <a:ext cx="5692519" cy="1015663"/>
          </a:xfrm>
          <a:prstGeom prst="rect">
            <a:avLst/>
          </a:prstGeom>
          <a:solidFill>
            <a:schemeClr val="bg1"/>
          </a:solidFill>
          <a:ln>
            <a:solidFill>
              <a:srgbClr val="FFC000"/>
            </a:solidFill>
          </a:ln>
        </p:spPr>
        <p:txBody>
          <a:bodyPr wrap="none" rtlCol="0">
            <a:spAutoFit/>
          </a:bodyPr>
          <a:lstStyle/>
          <a:p>
            <a:pPr algn="ctr"/>
            <a:r>
              <a:rPr lang="en-US" sz="1500" b="1" dirty="0" smtClean="0">
                <a:solidFill>
                  <a:srgbClr val="1971C0"/>
                </a:solidFill>
                <a:latin typeface="Cambria" charset="0"/>
                <a:ea typeface="Cambria" charset="0"/>
                <a:cs typeface="Cambria" charset="0"/>
              </a:rPr>
              <a:t>Address:</a:t>
            </a:r>
            <a:r>
              <a:rPr lang="en-US" sz="1500" dirty="0" smtClean="0">
                <a:solidFill>
                  <a:srgbClr val="1971C0"/>
                </a:solidFill>
                <a:latin typeface="Cambria" charset="0"/>
                <a:ea typeface="Cambria" charset="0"/>
                <a:cs typeface="Cambria" charset="0"/>
              </a:rPr>
              <a:t> 2005 Evergreen, Suite 1200, Sacramento, CA 95815-3831</a:t>
            </a:r>
          </a:p>
          <a:p>
            <a:pPr algn="ctr"/>
            <a:r>
              <a:rPr lang="en-US" sz="1500" b="1" dirty="0" smtClean="0">
                <a:solidFill>
                  <a:srgbClr val="1971C0"/>
                </a:solidFill>
                <a:latin typeface="Cambria" charset="0"/>
                <a:ea typeface="Cambria" charset="0"/>
                <a:cs typeface="Cambria" charset="0"/>
              </a:rPr>
              <a:t>Phone:</a:t>
            </a:r>
            <a:r>
              <a:rPr lang="en-US" sz="1500" dirty="0" smtClean="0">
                <a:solidFill>
                  <a:srgbClr val="1971C0"/>
                </a:solidFill>
                <a:latin typeface="Cambria" charset="0"/>
                <a:ea typeface="Cambria" charset="0"/>
                <a:cs typeface="Cambria" charset="0"/>
              </a:rPr>
              <a:t> (916) 263-2382 or (800) 633-2322</a:t>
            </a:r>
          </a:p>
          <a:p>
            <a:pPr algn="ctr"/>
            <a:r>
              <a:rPr lang="en-US" sz="1500" b="1" dirty="0" smtClean="0">
                <a:solidFill>
                  <a:srgbClr val="1971C0"/>
                </a:solidFill>
                <a:latin typeface="Cambria" charset="0"/>
                <a:ea typeface="Cambria" charset="0"/>
                <a:cs typeface="Cambria" charset="0"/>
              </a:rPr>
              <a:t>Fax:</a:t>
            </a:r>
            <a:r>
              <a:rPr lang="en-US" sz="1500" dirty="0" smtClean="0">
                <a:solidFill>
                  <a:srgbClr val="1971C0"/>
                </a:solidFill>
                <a:latin typeface="Cambria" charset="0"/>
                <a:ea typeface="Cambria" charset="0"/>
                <a:cs typeface="Cambria" charset="0"/>
              </a:rPr>
              <a:t> (916) 263-2487</a:t>
            </a:r>
          </a:p>
          <a:p>
            <a:pPr algn="ctr"/>
            <a:r>
              <a:rPr lang="en-US" sz="1500" b="1" dirty="0" smtClean="0">
                <a:solidFill>
                  <a:srgbClr val="1971C0"/>
                </a:solidFill>
                <a:latin typeface="Cambria" charset="0"/>
                <a:ea typeface="Cambria" charset="0"/>
                <a:cs typeface="Cambria" charset="0"/>
              </a:rPr>
              <a:t>Website:</a:t>
            </a:r>
            <a:r>
              <a:rPr lang="en-US" sz="1500" dirty="0" smtClean="0">
                <a:solidFill>
                  <a:srgbClr val="1971C0"/>
                </a:solidFill>
                <a:latin typeface="Cambria" charset="0"/>
                <a:ea typeface="Cambria" charset="0"/>
                <a:cs typeface="Cambria" charset="0"/>
              </a:rPr>
              <a:t> </a:t>
            </a:r>
            <a:r>
              <a:rPr lang="en-US" sz="1500" dirty="0" err="1" smtClean="0">
                <a:solidFill>
                  <a:srgbClr val="1971C0"/>
                </a:solidFill>
                <a:latin typeface="Cambria" charset="0"/>
                <a:ea typeface="Cambria" charset="0"/>
                <a:cs typeface="Cambria" charset="0"/>
              </a:rPr>
              <a:t>www.mbc.ca.gov</a:t>
            </a:r>
            <a:endParaRPr lang="en-US" sz="1500" dirty="0" smtClean="0">
              <a:solidFill>
                <a:srgbClr val="1971C0"/>
              </a:solidFill>
              <a:latin typeface="Cambria" charset="0"/>
              <a:ea typeface="Cambria" charset="0"/>
              <a:cs typeface="Cambria" charset="0"/>
            </a:endParaRPr>
          </a:p>
        </p:txBody>
      </p:sp>
      <p:sp>
        <p:nvSpPr>
          <p:cNvPr id="23" name="Rectangle 22"/>
          <p:cNvSpPr/>
          <p:nvPr/>
        </p:nvSpPr>
        <p:spPr>
          <a:xfrm>
            <a:off x="236810" y="7917691"/>
            <a:ext cx="5692519" cy="1200329"/>
          </a:xfrm>
          <a:prstGeom prst="rect">
            <a:avLst/>
          </a:prstGeom>
          <a:noFill/>
          <a:ln>
            <a:noFill/>
          </a:ln>
        </p:spPr>
        <p:txBody>
          <a:bodyPr wrap="square">
            <a:spAutoFit/>
          </a:bodyPr>
          <a:lstStyle/>
          <a:p>
            <a:pPr algn="ctr"/>
            <a:r>
              <a:rPr lang="en-US" i="1" dirty="0" smtClean="0">
                <a:solidFill>
                  <a:srgbClr val="C00000"/>
                </a:solidFill>
                <a:latin typeface="Cambria" charset="0"/>
                <a:ea typeface="Cambria" charset="0"/>
                <a:cs typeface="Cambria" charset="0"/>
              </a:rPr>
              <a:t>Complete </a:t>
            </a:r>
            <a:r>
              <a:rPr lang="en-US" i="1" dirty="0">
                <a:solidFill>
                  <a:srgbClr val="C00000"/>
                </a:solidFill>
                <a:latin typeface="Cambria" charset="0"/>
                <a:ea typeface="Cambria" charset="0"/>
                <a:cs typeface="Cambria" charset="0"/>
              </a:rPr>
              <a:t>all fields, answer all questions and have the application </a:t>
            </a:r>
            <a:r>
              <a:rPr lang="en-US" i="1" dirty="0" smtClean="0">
                <a:solidFill>
                  <a:srgbClr val="C00000"/>
                </a:solidFill>
                <a:latin typeface="Cambria" charset="0"/>
                <a:ea typeface="Cambria" charset="0"/>
                <a:cs typeface="Cambria" charset="0"/>
              </a:rPr>
              <a:t>notarized</a:t>
            </a:r>
          </a:p>
          <a:p>
            <a:pPr algn="ctr"/>
            <a:endParaRPr lang="en-US" i="1" dirty="0" smtClean="0">
              <a:solidFill>
                <a:srgbClr val="C00000"/>
              </a:solidFill>
              <a:latin typeface="Cambria" charset="0"/>
              <a:ea typeface="Cambria" charset="0"/>
              <a:cs typeface="Cambria" charset="0"/>
            </a:endParaRPr>
          </a:p>
          <a:p>
            <a:pPr algn="ctr"/>
            <a:r>
              <a:rPr lang="en-US" b="1" dirty="0" smtClean="0">
                <a:solidFill>
                  <a:srgbClr val="C00000"/>
                </a:solidFill>
                <a:latin typeface="Cambria" charset="0"/>
                <a:ea typeface="Cambria" charset="0"/>
                <a:cs typeface="Cambria" charset="0"/>
              </a:rPr>
              <a:t>All </a:t>
            </a:r>
            <a:r>
              <a:rPr lang="en-US" b="1" dirty="0">
                <a:solidFill>
                  <a:srgbClr val="C00000"/>
                </a:solidFill>
                <a:latin typeface="Cambria" charset="0"/>
                <a:ea typeface="Cambria" charset="0"/>
                <a:cs typeface="Cambria" charset="0"/>
              </a:rPr>
              <a:t>six </a:t>
            </a:r>
            <a:r>
              <a:rPr lang="en-US" b="1" dirty="0" smtClean="0">
                <a:solidFill>
                  <a:srgbClr val="C00000"/>
                </a:solidFill>
                <a:latin typeface="Cambria" charset="0"/>
                <a:ea typeface="Cambria" charset="0"/>
                <a:cs typeface="Cambria" charset="0"/>
              </a:rPr>
              <a:t>forms </a:t>
            </a:r>
            <a:r>
              <a:rPr lang="en-US" b="1" dirty="0">
                <a:solidFill>
                  <a:srgbClr val="C00000"/>
                </a:solidFill>
                <a:latin typeface="Cambria" charset="0"/>
                <a:ea typeface="Cambria" charset="0"/>
                <a:cs typeface="Cambria" charset="0"/>
              </a:rPr>
              <a:t>must be submitted </a:t>
            </a:r>
            <a:r>
              <a:rPr lang="en-US" b="1" dirty="0" smtClean="0">
                <a:solidFill>
                  <a:srgbClr val="C00000"/>
                </a:solidFill>
                <a:latin typeface="Cambria" charset="0"/>
                <a:ea typeface="Cambria" charset="0"/>
                <a:cs typeface="Cambria" charset="0"/>
              </a:rPr>
              <a:t>together</a:t>
            </a:r>
            <a:endParaRPr lang="en-US" b="1" dirty="0">
              <a:solidFill>
                <a:srgbClr val="C00000"/>
              </a:solidFill>
              <a:latin typeface="Cambria" charset="0"/>
              <a:ea typeface="Cambria" charset="0"/>
              <a:cs typeface="Cambria" charset="0"/>
            </a:endParaRPr>
          </a:p>
        </p:txBody>
      </p:sp>
      <p:sp>
        <p:nvSpPr>
          <p:cNvPr id="24" name="Title 1"/>
          <p:cNvSpPr txBox="1">
            <a:spLocks/>
          </p:cNvSpPr>
          <p:nvPr/>
        </p:nvSpPr>
        <p:spPr>
          <a:xfrm>
            <a:off x="-17482" y="405320"/>
            <a:ext cx="12192000" cy="1261872"/>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5000" i="1" dirty="0">
                <a:ln w="0"/>
                <a:solidFill>
                  <a:srgbClr val="0070C0"/>
                </a:solidFill>
                <a:effectLst>
                  <a:outerShdw blurRad="38100" dist="19050" dir="2700000" algn="tl" rotWithShape="0">
                    <a:schemeClr val="dk1">
                      <a:alpha val="40000"/>
                    </a:schemeClr>
                  </a:outerShdw>
                </a:effectLst>
                <a:latin typeface="Cambria" charset="0"/>
                <a:ea typeface="Cambria" charset="0"/>
                <a:cs typeface="Cambria" charset="0"/>
              </a:rPr>
              <a:t>Physician’s and Surgeon’s License</a:t>
            </a:r>
          </a:p>
          <a:p>
            <a:pPr algn="ctr"/>
            <a:r>
              <a:rPr lang="en-US" sz="5000" i="1" dirty="0" smtClean="0">
                <a:solidFill>
                  <a:srgbClr val="F9C032"/>
                </a:solidFill>
                <a:latin typeface="Cambria" charset="0"/>
                <a:ea typeface="Cambria" charset="0"/>
                <a:cs typeface="Cambria" charset="0"/>
              </a:rPr>
              <a:t>Application: Forms </a:t>
            </a:r>
            <a:r>
              <a:rPr lang="en-US" sz="5000" i="1" dirty="0">
                <a:solidFill>
                  <a:srgbClr val="F9C032"/>
                </a:solidFill>
                <a:latin typeface="Cambria" charset="0"/>
                <a:ea typeface="Cambria" charset="0"/>
                <a:cs typeface="Cambria" charset="0"/>
              </a:rPr>
              <a:t>L1A-L1F</a:t>
            </a:r>
          </a:p>
        </p:txBody>
      </p:sp>
      <p:sp>
        <p:nvSpPr>
          <p:cNvPr id="29" name="Rectangle 28"/>
          <p:cNvSpPr/>
          <p:nvPr/>
        </p:nvSpPr>
        <p:spPr>
          <a:xfrm>
            <a:off x="197738" y="4224405"/>
            <a:ext cx="11846636" cy="1938992"/>
          </a:xfrm>
          <a:prstGeom prst="rect">
            <a:avLst/>
          </a:prstGeom>
          <a:noFill/>
          <a:ln>
            <a:noFill/>
          </a:ln>
          <a:scene3d>
            <a:camera prst="orthographicFront">
              <a:rot lat="0" lon="0" rev="1200000"/>
            </a:camera>
            <a:lightRig rig="threePt" dir="t"/>
          </a:scene3d>
        </p:spPr>
        <p:txBody>
          <a:bodyPr wrap="square" lIns="91440" tIns="45720" rIns="91440" bIns="45720">
            <a:spAutoFit/>
          </a:bodyPr>
          <a:lstStyle/>
          <a:p>
            <a:pPr algn="ctr"/>
            <a:r>
              <a:rPr lang="en-US" sz="12000" b="0" cap="none" spc="0" dirty="0" smtClean="0">
                <a:ln w="0"/>
                <a:gradFill>
                  <a:gsLst>
                    <a:gs pos="0">
                      <a:srgbClr val="53575C">
                        <a:alpha val="0"/>
                      </a:srgbClr>
                    </a:gs>
                    <a:gs pos="66000">
                      <a:srgbClr val="C5C7CA"/>
                    </a:gs>
                  </a:gsLst>
                  <a:lin ang="5400000"/>
                </a:gradFill>
                <a:effectLst/>
              </a:rPr>
              <a:t>SAMPLE L1E</a:t>
            </a:r>
            <a:endParaRPr lang="en-US" sz="12000" b="0" cap="none" spc="0" dirty="0">
              <a:ln w="0"/>
              <a:gradFill>
                <a:gsLst>
                  <a:gs pos="0">
                    <a:srgbClr val="53575C">
                      <a:alpha val="0"/>
                    </a:srgbClr>
                  </a:gs>
                  <a:gs pos="66000">
                    <a:srgbClr val="C5C7CA"/>
                  </a:gs>
                </a:gsLst>
                <a:lin ang="5400000"/>
              </a:gradFill>
              <a:effectLst/>
            </a:endParaRPr>
          </a:p>
        </p:txBody>
      </p:sp>
    </p:spTree>
    <p:extLst>
      <p:ext uri="{BB962C8B-B14F-4D97-AF65-F5344CB8AC3E}">
        <p14:creationId xmlns:p14="http://schemas.microsoft.com/office/powerpoint/2010/main" val="160411444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txBox="1">
            <a:spLocks/>
          </p:cNvSpPr>
          <p:nvPr/>
        </p:nvSpPr>
        <p:spPr>
          <a:xfrm>
            <a:off x="0" y="-2710557"/>
            <a:ext cx="12192000" cy="2165580"/>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7111" i="1" dirty="0">
                <a:ln w="0"/>
                <a:solidFill>
                  <a:srgbClr val="0070C0"/>
                </a:solidFill>
                <a:effectLst>
                  <a:outerShdw blurRad="38100" dist="19050" dir="2700000" algn="tl" rotWithShape="0">
                    <a:schemeClr val="dk1">
                      <a:alpha val="40000"/>
                    </a:schemeClr>
                  </a:outerShdw>
                </a:effectLst>
                <a:latin typeface="Cambria" charset="0"/>
                <a:ea typeface="Cambria" charset="0"/>
                <a:cs typeface="Cambria" charset="0"/>
              </a:rPr>
              <a:t>PTAL</a:t>
            </a:r>
          </a:p>
        </p:txBody>
      </p:sp>
      <p:sp>
        <p:nvSpPr>
          <p:cNvPr id="6" name="TextBox 5"/>
          <p:cNvSpPr txBox="1"/>
          <p:nvPr/>
        </p:nvSpPr>
        <p:spPr>
          <a:xfrm>
            <a:off x="-6506388" y="504599"/>
            <a:ext cx="414337" cy="369332"/>
          </a:xfrm>
          <a:prstGeom prst="rect">
            <a:avLst/>
          </a:prstGeom>
          <a:noFill/>
        </p:spPr>
        <p:txBody>
          <a:bodyPr wrap="square" rtlCol="0">
            <a:spAutoFit/>
          </a:bodyPr>
          <a:lstStyle/>
          <a:p>
            <a:r>
              <a:rPr lang="en-US" dirty="0" smtClean="0">
                <a:solidFill>
                  <a:srgbClr val="C00000"/>
                </a:solidFill>
              </a:rPr>
              <a:t>✓</a:t>
            </a:r>
            <a:endParaRPr lang="en-US" dirty="0">
              <a:solidFill>
                <a:srgbClr val="C00000"/>
              </a:solidFill>
            </a:endParaRPr>
          </a:p>
        </p:txBody>
      </p:sp>
      <p:cxnSp>
        <p:nvCxnSpPr>
          <p:cNvPr id="30" name="Straight Connector 29"/>
          <p:cNvCxnSpPr/>
          <p:nvPr/>
        </p:nvCxnSpPr>
        <p:spPr>
          <a:xfrm>
            <a:off x="-6196076" y="845355"/>
            <a:ext cx="3247260"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sp>
        <p:nvSpPr>
          <p:cNvPr id="14" name="TextBox 13"/>
          <p:cNvSpPr txBox="1"/>
          <p:nvPr/>
        </p:nvSpPr>
        <p:spPr>
          <a:xfrm>
            <a:off x="4274341" y="-1951333"/>
            <a:ext cx="414337" cy="369332"/>
          </a:xfrm>
          <a:prstGeom prst="rect">
            <a:avLst/>
          </a:prstGeom>
          <a:noFill/>
        </p:spPr>
        <p:txBody>
          <a:bodyPr wrap="square" rtlCol="0">
            <a:spAutoFit/>
          </a:bodyPr>
          <a:lstStyle/>
          <a:p>
            <a:r>
              <a:rPr lang="en-US" dirty="0" smtClean="0">
                <a:solidFill>
                  <a:srgbClr val="C00000"/>
                </a:solidFill>
              </a:rPr>
              <a:t>✓</a:t>
            </a:r>
            <a:endParaRPr lang="en-US" dirty="0">
              <a:solidFill>
                <a:srgbClr val="C00000"/>
              </a:solidFill>
            </a:endParaRPr>
          </a:p>
        </p:txBody>
      </p:sp>
      <p:sp>
        <p:nvSpPr>
          <p:cNvPr id="26" name="Rectangle 25"/>
          <p:cNvSpPr/>
          <p:nvPr/>
        </p:nvSpPr>
        <p:spPr>
          <a:xfrm>
            <a:off x="-1349497" y="-2489575"/>
            <a:ext cx="3778372" cy="365760"/>
          </a:xfrm>
          <a:prstGeom prst="rect">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a:off x="2443161" y="-2489577"/>
            <a:ext cx="2457451" cy="365760"/>
          </a:xfrm>
          <a:prstGeom prst="rect">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 name="Group 1"/>
          <p:cNvGrpSpPr/>
          <p:nvPr/>
        </p:nvGrpSpPr>
        <p:grpSpPr>
          <a:xfrm>
            <a:off x="2700048" y="2149889"/>
            <a:ext cx="6870591" cy="5429250"/>
            <a:chOff x="2689279" y="2535651"/>
            <a:chExt cx="6870591" cy="5429250"/>
          </a:xfrm>
        </p:grpSpPr>
        <p:pic>
          <p:nvPicPr>
            <p:cNvPr id="3" name="Picture 2"/>
            <p:cNvPicPr>
              <a:picLocks noChangeAspect="1"/>
            </p:cNvPicPr>
            <p:nvPr/>
          </p:nvPicPr>
          <p:blipFill>
            <a:blip r:embed="rId3"/>
            <a:stretch>
              <a:fillRect/>
            </a:stretch>
          </p:blipFill>
          <p:spPr>
            <a:xfrm>
              <a:off x="2689279" y="2535651"/>
              <a:ext cx="6870591" cy="5429250"/>
            </a:xfrm>
            <a:prstGeom prst="rect">
              <a:avLst/>
            </a:prstGeom>
          </p:spPr>
        </p:pic>
        <p:sp>
          <p:nvSpPr>
            <p:cNvPr id="31" name="Rectangle 30"/>
            <p:cNvSpPr/>
            <p:nvPr/>
          </p:nvSpPr>
          <p:spPr>
            <a:xfrm>
              <a:off x="2689279" y="2535651"/>
              <a:ext cx="6870591" cy="5429250"/>
            </a:xfrm>
            <a:prstGeom prst="rect">
              <a:avLst/>
            </a:prstGeom>
            <a:noFill/>
            <a:ln w="28575">
              <a:solidFill>
                <a:srgbClr val="1971C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62560" tIns="81280" rIns="162560" bIns="81280" numCol="1" spcCol="0" rtlCol="0" fromWordArt="0" anchor="ctr" anchorCtr="0" forceAA="0" compatLnSpc="1">
              <a:prstTxWarp prst="textNoShape">
                <a:avLst/>
              </a:prstTxWarp>
              <a:noAutofit/>
            </a:bodyPr>
            <a:lstStyle/>
            <a:p>
              <a:pPr algn="ctr"/>
              <a:endParaRPr lang="en-US" sz="3200"/>
            </a:p>
          </p:txBody>
        </p:sp>
        <p:sp>
          <p:nvSpPr>
            <p:cNvPr id="36" name="Rectangle 35"/>
            <p:cNvSpPr/>
            <p:nvPr/>
          </p:nvSpPr>
          <p:spPr>
            <a:xfrm>
              <a:off x="3034277" y="2823834"/>
              <a:ext cx="1828800" cy="1762454"/>
            </a:xfrm>
            <a:prstGeom prst="rect">
              <a:avLst/>
            </a:prstGeom>
            <a:noFill/>
            <a:ln w="571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36"/>
            <p:cNvSpPr/>
            <p:nvPr/>
          </p:nvSpPr>
          <p:spPr>
            <a:xfrm>
              <a:off x="2769957" y="4917335"/>
              <a:ext cx="4630967" cy="183303"/>
            </a:xfrm>
            <a:prstGeom prst="rect">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p:cNvSpPr/>
            <p:nvPr/>
          </p:nvSpPr>
          <p:spPr>
            <a:xfrm>
              <a:off x="7443788" y="4917335"/>
              <a:ext cx="1285875" cy="183303"/>
            </a:xfrm>
            <a:prstGeom prst="rect">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p:cNvSpPr/>
            <p:nvPr/>
          </p:nvSpPr>
          <p:spPr>
            <a:xfrm>
              <a:off x="2943226" y="7727218"/>
              <a:ext cx="3829049" cy="183303"/>
            </a:xfrm>
            <a:prstGeom prst="rect">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p:cNvSpPr/>
            <p:nvPr/>
          </p:nvSpPr>
          <p:spPr>
            <a:xfrm>
              <a:off x="6823045" y="7727218"/>
              <a:ext cx="1906618" cy="183303"/>
            </a:xfrm>
            <a:prstGeom prst="rect">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4" name="TextBox 43"/>
          <p:cNvSpPr txBox="1"/>
          <p:nvPr/>
        </p:nvSpPr>
        <p:spPr>
          <a:xfrm>
            <a:off x="6209189" y="8046283"/>
            <a:ext cx="5692519" cy="1015663"/>
          </a:xfrm>
          <a:prstGeom prst="rect">
            <a:avLst/>
          </a:prstGeom>
          <a:solidFill>
            <a:schemeClr val="bg1"/>
          </a:solidFill>
          <a:ln>
            <a:solidFill>
              <a:srgbClr val="FFC000"/>
            </a:solidFill>
          </a:ln>
        </p:spPr>
        <p:txBody>
          <a:bodyPr wrap="none" rtlCol="0">
            <a:spAutoFit/>
          </a:bodyPr>
          <a:lstStyle/>
          <a:p>
            <a:pPr algn="ctr"/>
            <a:r>
              <a:rPr lang="en-US" sz="1500" b="1" dirty="0" smtClean="0">
                <a:solidFill>
                  <a:srgbClr val="1971C0"/>
                </a:solidFill>
                <a:latin typeface="Cambria" charset="0"/>
                <a:ea typeface="Cambria" charset="0"/>
                <a:cs typeface="Cambria" charset="0"/>
              </a:rPr>
              <a:t>Address:</a:t>
            </a:r>
            <a:r>
              <a:rPr lang="en-US" sz="1500" dirty="0" smtClean="0">
                <a:solidFill>
                  <a:srgbClr val="1971C0"/>
                </a:solidFill>
                <a:latin typeface="Cambria" charset="0"/>
                <a:ea typeface="Cambria" charset="0"/>
                <a:cs typeface="Cambria" charset="0"/>
              </a:rPr>
              <a:t> 2005 Evergreen, Suite 1200, Sacramento, CA 95815-3831</a:t>
            </a:r>
          </a:p>
          <a:p>
            <a:pPr algn="ctr"/>
            <a:r>
              <a:rPr lang="en-US" sz="1500" b="1" dirty="0" smtClean="0">
                <a:solidFill>
                  <a:srgbClr val="1971C0"/>
                </a:solidFill>
                <a:latin typeface="Cambria" charset="0"/>
                <a:ea typeface="Cambria" charset="0"/>
                <a:cs typeface="Cambria" charset="0"/>
              </a:rPr>
              <a:t>Phone:</a:t>
            </a:r>
            <a:r>
              <a:rPr lang="en-US" sz="1500" dirty="0" smtClean="0">
                <a:solidFill>
                  <a:srgbClr val="1971C0"/>
                </a:solidFill>
                <a:latin typeface="Cambria" charset="0"/>
                <a:ea typeface="Cambria" charset="0"/>
                <a:cs typeface="Cambria" charset="0"/>
              </a:rPr>
              <a:t> (916) 263-2382 or (800) 633-2322</a:t>
            </a:r>
          </a:p>
          <a:p>
            <a:pPr algn="ctr"/>
            <a:r>
              <a:rPr lang="en-US" sz="1500" b="1" dirty="0" smtClean="0">
                <a:solidFill>
                  <a:srgbClr val="1971C0"/>
                </a:solidFill>
                <a:latin typeface="Cambria" charset="0"/>
                <a:ea typeface="Cambria" charset="0"/>
                <a:cs typeface="Cambria" charset="0"/>
              </a:rPr>
              <a:t>Fax:</a:t>
            </a:r>
            <a:r>
              <a:rPr lang="en-US" sz="1500" dirty="0" smtClean="0">
                <a:solidFill>
                  <a:srgbClr val="1971C0"/>
                </a:solidFill>
                <a:latin typeface="Cambria" charset="0"/>
                <a:ea typeface="Cambria" charset="0"/>
                <a:cs typeface="Cambria" charset="0"/>
              </a:rPr>
              <a:t> (916) 263-2487</a:t>
            </a:r>
          </a:p>
          <a:p>
            <a:pPr algn="ctr"/>
            <a:r>
              <a:rPr lang="en-US" sz="1500" b="1" dirty="0" smtClean="0">
                <a:solidFill>
                  <a:srgbClr val="1971C0"/>
                </a:solidFill>
                <a:latin typeface="Cambria" charset="0"/>
                <a:ea typeface="Cambria" charset="0"/>
                <a:cs typeface="Cambria" charset="0"/>
              </a:rPr>
              <a:t>Website:</a:t>
            </a:r>
            <a:r>
              <a:rPr lang="en-US" sz="1500" dirty="0" smtClean="0">
                <a:solidFill>
                  <a:srgbClr val="1971C0"/>
                </a:solidFill>
                <a:latin typeface="Cambria" charset="0"/>
                <a:ea typeface="Cambria" charset="0"/>
                <a:cs typeface="Cambria" charset="0"/>
              </a:rPr>
              <a:t> </a:t>
            </a:r>
            <a:r>
              <a:rPr lang="en-US" sz="1500" dirty="0" err="1" smtClean="0">
                <a:solidFill>
                  <a:srgbClr val="1971C0"/>
                </a:solidFill>
                <a:latin typeface="Cambria" charset="0"/>
                <a:ea typeface="Cambria" charset="0"/>
                <a:cs typeface="Cambria" charset="0"/>
              </a:rPr>
              <a:t>www.mbc.ca.gov</a:t>
            </a:r>
            <a:endParaRPr lang="en-US" sz="1500" dirty="0" smtClean="0">
              <a:solidFill>
                <a:srgbClr val="1971C0"/>
              </a:solidFill>
              <a:latin typeface="Cambria" charset="0"/>
              <a:ea typeface="Cambria" charset="0"/>
              <a:cs typeface="Cambria" charset="0"/>
            </a:endParaRPr>
          </a:p>
        </p:txBody>
      </p:sp>
      <p:sp>
        <p:nvSpPr>
          <p:cNvPr id="19" name="Rectangle 18"/>
          <p:cNvSpPr/>
          <p:nvPr/>
        </p:nvSpPr>
        <p:spPr>
          <a:xfrm>
            <a:off x="236810" y="7917691"/>
            <a:ext cx="5692519" cy="1200329"/>
          </a:xfrm>
          <a:prstGeom prst="rect">
            <a:avLst/>
          </a:prstGeom>
          <a:noFill/>
          <a:ln>
            <a:noFill/>
          </a:ln>
        </p:spPr>
        <p:txBody>
          <a:bodyPr wrap="square">
            <a:spAutoFit/>
          </a:bodyPr>
          <a:lstStyle/>
          <a:p>
            <a:pPr algn="ctr"/>
            <a:r>
              <a:rPr lang="en-US" i="1" dirty="0" smtClean="0">
                <a:solidFill>
                  <a:srgbClr val="C00000"/>
                </a:solidFill>
                <a:latin typeface="Cambria" charset="0"/>
                <a:ea typeface="Cambria" charset="0"/>
                <a:cs typeface="Cambria" charset="0"/>
              </a:rPr>
              <a:t>Complete </a:t>
            </a:r>
            <a:r>
              <a:rPr lang="en-US" i="1" dirty="0">
                <a:solidFill>
                  <a:srgbClr val="C00000"/>
                </a:solidFill>
                <a:latin typeface="Cambria" charset="0"/>
                <a:ea typeface="Cambria" charset="0"/>
                <a:cs typeface="Cambria" charset="0"/>
              </a:rPr>
              <a:t>all fields, answer all questions and have the application </a:t>
            </a:r>
            <a:r>
              <a:rPr lang="en-US" i="1" dirty="0" smtClean="0">
                <a:solidFill>
                  <a:srgbClr val="C00000"/>
                </a:solidFill>
                <a:latin typeface="Cambria" charset="0"/>
                <a:ea typeface="Cambria" charset="0"/>
                <a:cs typeface="Cambria" charset="0"/>
              </a:rPr>
              <a:t>notarized</a:t>
            </a:r>
          </a:p>
          <a:p>
            <a:pPr algn="ctr"/>
            <a:endParaRPr lang="en-US" i="1" dirty="0" smtClean="0">
              <a:solidFill>
                <a:srgbClr val="C00000"/>
              </a:solidFill>
              <a:latin typeface="Cambria" charset="0"/>
              <a:ea typeface="Cambria" charset="0"/>
              <a:cs typeface="Cambria" charset="0"/>
            </a:endParaRPr>
          </a:p>
          <a:p>
            <a:pPr algn="ctr"/>
            <a:r>
              <a:rPr lang="en-US" b="1" dirty="0" smtClean="0">
                <a:solidFill>
                  <a:srgbClr val="C00000"/>
                </a:solidFill>
                <a:latin typeface="Cambria" charset="0"/>
                <a:ea typeface="Cambria" charset="0"/>
                <a:cs typeface="Cambria" charset="0"/>
              </a:rPr>
              <a:t>All </a:t>
            </a:r>
            <a:r>
              <a:rPr lang="en-US" b="1" dirty="0">
                <a:solidFill>
                  <a:srgbClr val="C00000"/>
                </a:solidFill>
                <a:latin typeface="Cambria" charset="0"/>
                <a:ea typeface="Cambria" charset="0"/>
                <a:cs typeface="Cambria" charset="0"/>
              </a:rPr>
              <a:t>six </a:t>
            </a:r>
            <a:r>
              <a:rPr lang="en-US" b="1" dirty="0" smtClean="0">
                <a:solidFill>
                  <a:srgbClr val="C00000"/>
                </a:solidFill>
                <a:latin typeface="Cambria" charset="0"/>
                <a:ea typeface="Cambria" charset="0"/>
                <a:cs typeface="Cambria" charset="0"/>
              </a:rPr>
              <a:t>forms </a:t>
            </a:r>
            <a:r>
              <a:rPr lang="en-US" b="1" dirty="0">
                <a:solidFill>
                  <a:srgbClr val="C00000"/>
                </a:solidFill>
                <a:latin typeface="Cambria" charset="0"/>
                <a:ea typeface="Cambria" charset="0"/>
                <a:cs typeface="Cambria" charset="0"/>
              </a:rPr>
              <a:t>must be submitted </a:t>
            </a:r>
            <a:r>
              <a:rPr lang="en-US" b="1" dirty="0" smtClean="0">
                <a:solidFill>
                  <a:srgbClr val="C00000"/>
                </a:solidFill>
                <a:latin typeface="Cambria" charset="0"/>
                <a:ea typeface="Cambria" charset="0"/>
                <a:cs typeface="Cambria" charset="0"/>
              </a:rPr>
              <a:t>together</a:t>
            </a:r>
            <a:endParaRPr lang="en-US" b="1" dirty="0">
              <a:solidFill>
                <a:srgbClr val="C00000"/>
              </a:solidFill>
              <a:latin typeface="Cambria" charset="0"/>
              <a:ea typeface="Cambria" charset="0"/>
              <a:cs typeface="Cambria" charset="0"/>
            </a:endParaRPr>
          </a:p>
        </p:txBody>
      </p:sp>
      <p:sp>
        <p:nvSpPr>
          <p:cNvPr id="20" name="Title 1"/>
          <p:cNvSpPr txBox="1">
            <a:spLocks/>
          </p:cNvSpPr>
          <p:nvPr/>
        </p:nvSpPr>
        <p:spPr>
          <a:xfrm>
            <a:off x="-17482" y="405320"/>
            <a:ext cx="12192000" cy="1261872"/>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5000" i="1" dirty="0">
                <a:ln w="0"/>
                <a:solidFill>
                  <a:srgbClr val="0070C0"/>
                </a:solidFill>
                <a:effectLst>
                  <a:outerShdw blurRad="38100" dist="19050" dir="2700000" algn="tl" rotWithShape="0">
                    <a:schemeClr val="dk1">
                      <a:alpha val="40000"/>
                    </a:schemeClr>
                  </a:outerShdw>
                </a:effectLst>
                <a:latin typeface="Cambria" charset="0"/>
                <a:ea typeface="Cambria" charset="0"/>
                <a:cs typeface="Cambria" charset="0"/>
              </a:rPr>
              <a:t>Physician’s and Surgeon’s License</a:t>
            </a:r>
          </a:p>
          <a:p>
            <a:pPr algn="ctr"/>
            <a:r>
              <a:rPr lang="en-US" sz="5000" i="1" dirty="0" smtClean="0">
                <a:solidFill>
                  <a:srgbClr val="F9C032"/>
                </a:solidFill>
                <a:latin typeface="Cambria" charset="0"/>
                <a:ea typeface="Cambria" charset="0"/>
                <a:cs typeface="Cambria" charset="0"/>
              </a:rPr>
              <a:t>Application: Forms </a:t>
            </a:r>
            <a:r>
              <a:rPr lang="en-US" sz="5000" i="1" dirty="0">
                <a:solidFill>
                  <a:srgbClr val="F9C032"/>
                </a:solidFill>
                <a:latin typeface="Cambria" charset="0"/>
                <a:ea typeface="Cambria" charset="0"/>
                <a:cs typeface="Cambria" charset="0"/>
              </a:rPr>
              <a:t>L1A-L1F</a:t>
            </a:r>
          </a:p>
        </p:txBody>
      </p:sp>
      <p:sp>
        <p:nvSpPr>
          <p:cNvPr id="21" name="Rectangle 20"/>
          <p:cNvSpPr/>
          <p:nvPr/>
        </p:nvSpPr>
        <p:spPr>
          <a:xfrm>
            <a:off x="212026" y="4224405"/>
            <a:ext cx="11846636" cy="1938992"/>
          </a:xfrm>
          <a:prstGeom prst="rect">
            <a:avLst/>
          </a:prstGeom>
          <a:noFill/>
          <a:ln>
            <a:noFill/>
          </a:ln>
          <a:scene3d>
            <a:camera prst="orthographicFront">
              <a:rot lat="0" lon="0" rev="1200000"/>
            </a:camera>
            <a:lightRig rig="threePt" dir="t"/>
          </a:scene3d>
        </p:spPr>
        <p:txBody>
          <a:bodyPr wrap="square" lIns="91440" tIns="45720" rIns="91440" bIns="45720">
            <a:spAutoFit/>
          </a:bodyPr>
          <a:lstStyle/>
          <a:p>
            <a:pPr algn="ctr"/>
            <a:r>
              <a:rPr lang="en-US" sz="12000" b="0" cap="none" spc="0" dirty="0" smtClean="0">
                <a:ln w="0"/>
                <a:gradFill>
                  <a:gsLst>
                    <a:gs pos="0">
                      <a:srgbClr val="53575C">
                        <a:alpha val="0"/>
                      </a:srgbClr>
                    </a:gs>
                    <a:gs pos="66000">
                      <a:srgbClr val="C5C7CA"/>
                    </a:gs>
                  </a:gsLst>
                  <a:lin ang="5400000"/>
                </a:gradFill>
                <a:effectLst/>
              </a:rPr>
              <a:t>SAMPLE L1F</a:t>
            </a:r>
            <a:endParaRPr lang="en-US" sz="12000" b="0" cap="none" spc="0" dirty="0">
              <a:ln w="0"/>
              <a:gradFill>
                <a:gsLst>
                  <a:gs pos="0">
                    <a:srgbClr val="53575C">
                      <a:alpha val="0"/>
                    </a:srgbClr>
                  </a:gs>
                  <a:gs pos="66000">
                    <a:srgbClr val="C5C7CA"/>
                  </a:gs>
                </a:gsLst>
                <a:lin ang="5400000"/>
              </a:gradFill>
              <a:effectLst/>
            </a:endParaRPr>
          </a:p>
        </p:txBody>
      </p:sp>
    </p:spTree>
    <p:extLst>
      <p:ext uri="{BB962C8B-B14F-4D97-AF65-F5344CB8AC3E}">
        <p14:creationId xmlns:p14="http://schemas.microsoft.com/office/powerpoint/2010/main" val="74517408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
          <p:cNvSpPr txBox="1">
            <a:spLocks/>
          </p:cNvSpPr>
          <p:nvPr/>
        </p:nvSpPr>
        <p:spPr>
          <a:xfrm>
            <a:off x="62219" y="360323"/>
            <a:ext cx="12192000" cy="2428866"/>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5000" i="1" dirty="0">
                <a:ln w="0"/>
                <a:solidFill>
                  <a:srgbClr val="0070C0"/>
                </a:solidFill>
                <a:effectLst>
                  <a:outerShdw blurRad="38100" dist="19050" dir="2700000" algn="tl" rotWithShape="0">
                    <a:schemeClr val="dk1">
                      <a:alpha val="40000"/>
                    </a:schemeClr>
                  </a:outerShdw>
                </a:effectLst>
                <a:latin typeface="Cambria" charset="0"/>
                <a:ea typeface="Cambria" charset="0"/>
                <a:cs typeface="Cambria" charset="0"/>
              </a:rPr>
              <a:t>Application information</a:t>
            </a:r>
          </a:p>
          <a:p>
            <a:pPr algn="ctr"/>
            <a:r>
              <a:rPr lang="en-US" sz="5000" i="1" dirty="0">
                <a:ln w="0"/>
                <a:solidFill>
                  <a:srgbClr val="0070C0"/>
                </a:solidFill>
                <a:effectLst>
                  <a:outerShdw blurRad="38100" dist="19050" dir="2700000" algn="tl" rotWithShape="0">
                    <a:schemeClr val="dk1">
                      <a:alpha val="40000"/>
                    </a:schemeClr>
                  </a:outerShdw>
                </a:effectLst>
                <a:latin typeface="Cambria" charset="0"/>
                <a:ea typeface="Cambria" charset="0"/>
                <a:cs typeface="Cambria" charset="0"/>
              </a:rPr>
              <a:t>for a </a:t>
            </a:r>
            <a:r>
              <a:rPr lang="en-US" sz="5000" i="1" dirty="0" smtClean="0">
                <a:ln w="0"/>
                <a:solidFill>
                  <a:srgbClr val="0070C0"/>
                </a:solidFill>
                <a:effectLst>
                  <a:outerShdw blurRad="38100" dist="19050" dir="2700000" algn="tl" rotWithShape="0">
                    <a:schemeClr val="dk1">
                      <a:alpha val="40000"/>
                    </a:schemeClr>
                  </a:outerShdw>
                </a:effectLst>
                <a:latin typeface="Cambria" charset="0"/>
                <a:ea typeface="Cambria" charset="0"/>
                <a:cs typeface="Cambria" charset="0"/>
              </a:rPr>
              <a:t>Physician’s and Surgeon’s License</a:t>
            </a:r>
            <a:endParaRPr lang="en-US" sz="5000" i="1" dirty="0">
              <a:ln w="0"/>
              <a:solidFill>
                <a:srgbClr val="FFC000"/>
              </a:solidFill>
              <a:effectLst>
                <a:outerShdw blurRad="38100" dist="19050" dir="2700000" algn="tl" rotWithShape="0">
                  <a:schemeClr val="dk1">
                    <a:alpha val="40000"/>
                  </a:schemeClr>
                </a:outerShdw>
              </a:effectLst>
              <a:latin typeface="Cambria" charset="0"/>
              <a:ea typeface="Cambria" charset="0"/>
              <a:cs typeface="Cambria" charset="0"/>
            </a:endParaRPr>
          </a:p>
        </p:txBody>
      </p:sp>
      <p:sp>
        <p:nvSpPr>
          <p:cNvPr id="2" name="TextBox 1"/>
          <p:cNvSpPr txBox="1"/>
          <p:nvPr/>
        </p:nvSpPr>
        <p:spPr>
          <a:xfrm>
            <a:off x="266774" y="3654692"/>
            <a:ext cx="11506201" cy="5632311"/>
          </a:xfrm>
          <a:prstGeom prst="rect">
            <a:avLst/>
          </a:prstGeom>
          <a:noFill/>
        </p:spPr>
        <p:txBody>
          <a:bodyPr wrap="square" rtlCol="0">
            <a:spAutoFit/>
          </a:bodyPr>
          <a:lstStyle/>
          <a:p>
            <a:pPr marL="677324" indent="-677324">
              <a:buFont typeface="Arial" charset="0"/>
              <a:buChar char="•"/>
            </a:pPr>
            <a:r>
              <a:rPr lang="en-US" sz="2000" dirty="0" smtClean="0">
                <a:latin typeface="Calibri" charset="0"/>
                <a:ea typeface="Calibri" charset="0"/>
                <a:cs typeface="Calibri" charset="0"/>
              </a:rPr>
              <a:t>Licensees are authorized to use drugs or devices, to sever or penetrate tissues, and to use any and all methods in the treatment of diseases, injuries, deformities and other physical and mental conditions</a:t>
            </a:r>
            <a:endParaRPr lang="en-US" sz="2000" dirty="0">
              <a:latin typeface="Calibri" charset="0"/>
              <a:ea typeface="Calibri" charset="0"/>
              <a:cs typeface="Calibri" charset="0"/>
            </a:endParaRPr>
          </a:p>
          <a:p>
            <a:pPr marL="677324" indent="-677324">
              <a:buFont typeface="Arial" charset="0"/>
              <a:buChar char="•"/>
            </a:pPr>
            <a:endParaRPr lang="en-US" sz="2000" dirty="0">
              <a:latin typeface="Calibri" charset="0"/>
              <a:ea typeface="Calibri" charset="0"/>
              <a:cs typeface="Calibri" charset="0"/>
            </a:endParaRPr>
          </a:p>
          <a:p>
            <a:pPr marL="677324" indent="-677324">
              <a:buFont typeface="Arial" charset="0"/>
              <a:buChar char="•"/>
            </a:pPr>
            <a:r>
              <a:rPr lang="en-US" sz="2000" dirty="0">
                <a:latin typeface="Calibri" charset="0"/>
                <a:ea typeface="Calibri" charset="0"/>
                <a:cs typeface="Calibri" charset="0"/>
              </a:rPr>
              <a:t>To be eligible for </a:t>
            </a:r>
            <a:r>
              <a:rPr lang="en-US" sz="2000" dirty="0" smtClean="0">
                <a:latin typeface="Calibri" charset="0"/>
                <a:ea typeface="Calibri" charset="0"/>
                <a:cs typeface="Calibri" charset="0"/>
              </a:rPr>
              <a:t>a Physician’s and Surgeon’s license</a:t>
            </a:r>
            <a:r>
              <a:rPr lang="en-US" sz="2000" dirty="0">
                <a:latin typeface="Calibri" charset="0"/>
                <a:ea typeface="Calibri" charset="0"/>
                <a:cs typeface="Calibri" charset="0"/>
              </a:rPr>
              <a:t>, applicants must have received all of their medical school education from and graduated from a </a:t>
            </a:r>
            <a:r>
              <a:rPr lang="en-US" sz="2000" b="1" dirty="0">
                <a:latin typeface="Calibri" charset="0"/>
                <a:ea typeface="Calibri" charset="0"/>
                <a:cs typeface="Calibri" charset="0"/>
              </a:rPr>
              <a:t>medical school recognized or approved by the Medical Board of California (Board)</a:t>
            </a:r>
            <a:endParaRPr lang="en-US" sz="2000" dirty="0">
              <a:latin typeface="Calibri" charset="0"/>
              <a:ea typeface="Calibri" charset="0"/>
              <a:cs typeface="Calibri" charset="0"/>
            </a:endParaRPr>
          </a:p>
          <a:p>
            <a:pPr marL="677324" indent="-677324">
              <a:buFont typeface="Arial" charset="0"/>
              <a:buChar char="•"/>
            </a:pPr>
            <a:endParaRPr lang="en-US" sz="2000" dirty="0">
              <a:latin typeface="Calibri" charset="0"/>
              <a:ea typeface="Calibri" charset="0"/>
              <a:cs typeface="Calibri" charset="0"/>
            </a:endParaRPr>
          </a:p>
          <a:p>
            <a:pPr marL="677324" indent="-677324">
              <a:buFont typeface="Arial" charset="0"/>
              <a:buChar char="•"/>
            </a:pPr>
            <a:r>
              <a:rPr lang="en-US" sz="2000" dirty="0">
                <a:latin typeface="Calibri" charset="0"/>
                <a:ea typeface="Calibri" charset="0"/>
                <a:cs typeface="Calibri" charset="0"/>
              </a:rPr>
              <a:t>Some</a:t>
            </a:r>
            <a:r>
              <a:rPr lang="en-US" sz="2000" b="1" dirty="0">
                <a:latin typeface="Calibri" charset="0"/>
                <a:ea typeface="Calibri" charset="0"/>
                <a:cs typeface="Calibri" charset="0"/>
              </a:rPr>
              <a:t> recognized medical schools </a:t>
            </a:r>
            <a:r>
              <a:rPr lang="en-US" sz="2000" dirty="0">
                <a:latin typeface="Calibri" charset="0"/>
                <a:ea typeface="Calibri" charset="0"/>
                <a:cs typeface="Calibri" charset="0"/>
              </a:rPr>
              <a:t>that teach in their native language are opening English language medical school programs. The English language programs are </a:t>
            </a:r>
            <a:r>
              <a:rPr lang="en-US" sz="2000" b="1" dirty="0">
                <a:latin typeface="Calibri" charset="0"/>
                <a:ea typeface="Calibri" charset="0"/>
                <a:cs typeface="Calibri" charset="0"/>
              </a:rPr>
              <a:t>not recognized unless specifically stated by the Board</a:t>
            </a:r>
          </a:p>
          <a:p>
            <a:pPr marL="677324" indent="-677324">
              <a:buFont typeface="Arial" charset="0"/>
              <a:buChar char="•"/>
            </a:pPr>
            <a:endParaRPr lang="en-US" sz="2000" b="1" dirty="0">
              <a:latin typeface="Calibri" charset="0"/>
              <a:ea typeface="Calibri" charset="0"/>
              <a:cs typeface="Calibri" charset="0"/>
            </a:endParaRPr>
          </a:p>
          <a:p>
            <a:pPr marL="677324" indent="-677324">
              <a:buFont typeface="Wingdings" charset="2"/>
              <a:buChar char="ü"/>
            </a:pPr>
            <a:r>
              <a:rPr lang="en-US" sz="2000" dirty="0">
                <a:latin typeface="Calibri" charset="0"/>
                <a:ea typeface="Calibri" charset="0"/>
                <a:cs typeface="Calibri" charset="0"/>
              </a:rPr>
              <a:t>The Medical School’s name must exactly match the name on the Board’s list of recognized medical </a:t>
            </a:r>
            <a:r>
              <a:rPr lang="en-US" sz="2000" dirty="0" smtClean="0">
                <a:latin typeface="Calibri" charset="0"/>
                <a:ea typeface="Calibri" charset="0"/>
                <a:cs typeface="Calibri" charset="0"/>
              </a:rPr>
              <a:t>schools</a:t>
            </a:r>
            <a:endParaRPr lang="en-US" sz="2000" dirty="0">
              <a:latin typeface="Calibri" charset="0"/>
              <a:ea typeface="Calibri" charset="0"/>
              <a:cs typeface="Calibri" charset="0"/>
            </a:endParaRPr>
          </a:p>
          <a:p>
            <a:pPr marL="677324" indent="-677324">
              <a:buFont typeface="Wingdings" charset="2"/>
              <a:buChar char="ü"/>
            </a:pPr>
            <a:endParaRPr lang="en-US" sz="2000" dirty="0">
              <a:latin typeface="Calibri" charset="0"/>
              <a:ea typeface="Calibri" charset="0"/>
              <a:cs typeface="Calibri" charset="0"/>
            </a:endParaRPr>
          </a:p>
          <a:p>
            <a:pPr marL="677324" indent="-677324">
              <a:buFont typeface="Wingdings" charset="2"/>
              <a:buChar char="ü"/>
            </a:pPr>
            <a:r>
              <a:rPr lang="en-US" sz="2000" dirty="0">
                <a:latin typeface="Calibri" charset="0"/>
                <a:ea typeface="Calibri" charset="0"/>
                <a:cs typeface="Calibri" charset="0"/>
              </a:rPr>
              <a:t>Refer to the Board’s website to verify your medical school is recognized:</a:t>
            </a:r>
          </a:p>
          <a:p>
            <a:pPr marL="677324" indent="-677324">
              <a:buFont typeface="Arial" charset="0"/>
              <a:buChar char="•"/>
            </a:pPr>
            <a:endParaRPr lang="en-US" sz="2000" dirty="0">
              <a:latin typeface="Calibri" charset="0"/>
              <a:ea typeface="Calibri" charset="0"/>
              <a:cs typeface="Calibri" charset="0"/>
            </a:endParaRPr>
          </a:p>
          <a:p>
            <a:pPr algn="ctr"/>
            <a:r>
              <a:rPr lang="en-US" sz="2000" dirty="0">
                <a:latin typeface="Calibri" charset="0"/>
                <a:ea typeface="Calibri" charset="0"/>
                <a:cs typeface="Calibri" charset="0"/>
                <a:hlinkClick r:id="rId3"/>
              </a:rPr>
              <a:t>http://www.mbc.ca.gov/applicants/medical_schools/schools_recognized.aspx</a:t>
            </a:r>
            <a:endParaRPr lang="en-US" sz="2000" dirty="0">
              <a:latin typeface="Calibri" charset="0"/>
              <a:ea typeface="Calibri" charset="0"/>
              <a:cs typeface="Calibri" charset="0"/>
            </a:endParaRPr>
          </a:p>
          <a:p>
            <a:pPr marL="677324" indent="-677324">
              <a:buFont typeface="Arial" charset="0"/>
              <a:buChar char="•"/>
            </a:pPr>
            <a:endParaRPr lang="en-US" sz="2000" dirty="0">
              <a:latin typeface="Calibri" charset="0"/>
              <a:ea typeface="Calibri" charset="0"/>
              <a:cs typeface="Calibri" charset="0"/>
            </a:endParaRPr>
          </a:p>
        </p:txBody>
      </p:sp>
      <p:grpSp>
        <p:nvGrpSpPr>
          <p:cNvPr id="4" name="Group 3"/>
          <p:cNvGrpSpPr/>
          <p:nvPr/>
        </p:nvGrpSpPr>
        <p:grpSpPr>
          <a:xfrm>
            <a:off x="3293805" y="1967749"/>
            <a:ext cx="5347215" cy="1642880"/>
            <a:chOff x="1701818" y="2144901"/>
            <a:chExt cx="3567096" cy="1128452"/>
          </a:xfrm>
        </p:grpSpPr>
        <p:grpSp>
          <p:nvGrpSpPr>
            <p:cNvPr id="28" name="Group 27"/>
            <p:cNvGrpSpPr/>
            <p:nvPr/>
          </p:nvGrpSpPr>
          <p:grpSpPr>
            <a:xfrm>
              <a:off x="1701818" y="2172752"/>
              <a:ext cx="1099122" cy="1100601"/>
              <a:chOff x="1892299" y="1625821"/>
              <a:chExt cx="2966606" cy="2972048"/>
            </a:xfrm>
          </p:grpSpPr>
          <p:sp>
            <p:nvSpPr>
              <p:cNvPr id="34" name="Oval 33"/>
              <p:cNvSpPr/>
              <p:nvPr/>
            </p:nvSpPr>
            <p:spPr>
              <a:xfrm>
                <a:off x="1949450" y="1707551"/>
                <a:ext cx="2800350" cy="2783267"/>
              </a:xfrm>
              <a:prstGeom prst="ellipse">
                <a:avLst/>
              </a:prstGeom>
              <a:solidFill>
                <a:schemeClr val="bg1"/>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sz="3200"/>
              </a:p>
            </p:txBody>
          </p:sp>
          <p:pic>
            <p:nvPicPr>
              <p:cNvPr id="35" name="Picture 34"/>
              <p:cNvPicPr>
                <a:picLocks noChangeAspect="1"/>
              </p:cNvPicPr>
              <p:nvPr/>
            </p:nvPicPr>
            <p:blipFill rotWithShape="1">
              <a:blip r:embed="rId4" cstate="print">
                <a:extLst>
                  <a:ext uri="{28A0092B-C50C-407E-A947-70E740481C1C}">
                    <a14:useLocalDpi xmlns:a14="http://schemas.microsoft.com/office/drawing/2010/main"/>
                  </a:ext>
                </a:extLst>
              </a:blip>
              <a:srcRect/>
              <a:stretch/>
            </p:blipFill>
            <p:spPr>
              <a:xfrm>
                <a:off x="1892299" y="1625821"/>
                <a:ext cx="2966606" cy="2972048"/>
              </a:xfrm>
              <a:prstGeom prst="rect">
                <a:avLst/>
              </a:prstGeom>
            </p:spPr>
          </p:pic>
        </p:grpSp>
        <p:pic>
          <p:nvPicPr>
            <p:cNvPr id="36" name="Picture 35"/>
            <p:cNvPicPr>
              <a:picLocks noChangeAspect="1"/>
            </p:cNvPicPr>
            <p:nvPr/>
          </p:nvPicPr>
          <p:blipFill>
            <a:blip r:embed="rId5" cstate="print">
              <a:biLevel thresh="50000"/>
              <a:extLst>
                <a:ext uri="{BEBA8EAE-BF5A-486C-A8C5-ECC9F3942E4B}">
                  <a14:imgProps xmlns:a14="http://schemas.microsoft.com/office/drawing/2010/main">
                    <a14:imgLayer r:embed="rId6">
                      <a14:imgEffect>
                        <a14:backgroundRemoval t="2940" b="98429" l="3116" r="96834"/>
                      </a14:imgEffect>
                    </a14:imgLayer>
                  </a14:imgProps>
                </a:ext>
                <a:ext uri="{28A0092B-C50C-407E-A947-70E740481C1C}">
                  <a14:useLocalDpi xmlns:a14="http://schemas.microsoft.com/office/drawing/2010/main"/>
                </a:ext>
              </a:extLst>
            </a:blip>
            <a:stretch>
              <a:fillRect/>
            </a:stretch>
          </p:blipFill>
          <p:spPr>
            <a:xfrm>
              <a:off x="2971724" y="2144901"/>
              <a:ext cx="1097280" cy="1087907"/>
            </a:xfrm>
            <a:prstGeom prst="rect">
              <a:avLst/>
            </a:prstGeom>
          </p:spPr>
        </p:pic>
        <p:pic>
          <p:nvPicPr>
            <p:cNvPr id="37" name="Picture 36"/>
            <p:cNvPicPr>
              <a:picLocks noChangeAspect="1"/>
            </p:cNvPicPr>
            <p:nvPr/>
          </p:nvPicPr>
          <p:blipFill>
            <a:blip r:embed="rId7" cstate="print">
              <a:biLevel thresh="50000"/>
              <a:extLst>
                <a:ext uri="{BEBA8EAE-BF5A-486C-A8C5-ECC9F3942E4B}">
                  <a14:imgProps xmlns:a14="http://schemas.microsoft.com/office/drawing/2010/main">
                    <a14:imgLayer r:embed="rId8">
                      <a14:imgEffect>
                        <a14:backgroundRemoval t="0" b="100000" l="0" r="100000">
                          <a14:backgroundMark x1="5394" y1="4132" x2="5394" y2="4132"/>
                        </a14:backgroundRemoval>
                      </a14:imgEffect>
                    </a14:imgLayer>
                  </a14:imgProps>
                </a:ext>
                <a:ext uri="{28A0092B-C50C-407E-A947-70E740481C1C}">
                  <a14:useLocalDpi xmlns:a14="http://schemas.microsoft.com/office/drawing/2010/main"/>
                </a:ext>
              </a:extLst>
            </a:blip>
            <a:stretch>
              <a:fillRect/>
            </a:stretch>
          </p:blipFill>
          <p:spPr>
            <a:xfrm>
              <a:off x="4266265" y="2203018"/>
              <a:ext cx="1002649" cy="1004675"/>
            </a:xfrm>
            <a:prstGeom prst="rect">
              <a:avLst/>
            </a:prstGeom>
          </p:spPr>
        </p:pic>
      </p:grpSp>
    </p:spTree>
    <p:extLst>
      <p:ext uri="{BB962C8B-B14F-4D97-AF65-F5344CB8AC3E}">
        <p14:creationId xmlns:p14="http://schemas.microsoft.com/office/powerpoint/2010/main" val="57985551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txBox="1">
            <a:spLocks/>
          </p:cNvSpPr>
          <p:nvPr/>
        </p:nvSpPr>
        <p:spPr>
          <a:xfrm>
            <a:off x="0" y="-2710557"/>
            <a:ext cx="12192000" cy="2165580"/>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7111" i="1" dirty="0">
                <a:ln w="0"/>
                <a:solidFill>
                  <a:srgbClr val="0070C0"/>
                </a:solidFill>
                <a:effectLst>
                  <a:outerShdw blurRad="38100" dist="19050" dir="2700000" algn="tl" rotWithShape="0">
                    <a:schemeClr val="dk1">
                      <a:alpha val="40000"/>
                    </a:schemeClr>
                  </a:outerShdw>
                </a:effectLst>
                <a:latin typeface="Cambria" charset="0"/>
                <a:ea typeface="Cambria" charset="0"/>
                <a:cs typeface="Cambria" charset="0"/>
              </a:rPr>
              <a:t>PTAL</a:t>
            </a:r>
          </a:p>
        </p:txBody>
      </p:sp>
      <p:sp>
        <p:nvSpPr>
          <p:cNvPr id="6" name="TextBox 5"/>
          <p:cNvSpPr txBox="1"/>
          <p:nvPr/>
        </p:nvSpPr>
        <p:spPr>
          <a:xfrm>
            <a:off x="-6506388" y="504599"/>
            <a:ext cx="414337" cy="369332"/>
          </a:xfrm>
          <a:prstGeom prst="rect">
            <a:avLst/>
          </a:prstGeom>
          <a:noFill/>
        </p:spPr>
        <p:txBody>
          <a:bodyPr wrap="square" rtlCol="0">
            <a:spAutoFit/>
          </a:bodyPr>
          <a:lstStyle/>
          <a:p>
            <a:r>
              <a:rPr lang="en-US" dirty="0" smtClean="0">
                <a:solidFill>
                  <a:srgbClr val="C00000"/>
                </a:solidFill>
              </a:rPr>
              <a:t>✓</a:t>
            </a:r>
            <a:endParaRPr lang="en-US" dirty="0">
              <a:solidFill>
                <a:srgbClr val="C00000"/>
              </a:solidFill>
            </a:endParaRPr>
          </a:p>
        </p:txBody>
      </p:sp>
      <p:cxnSp>
        <p:nvCxnSpPr>
          <p:cNvPr id="30" name="Straight Connector 29"/>
          <p:cNvCxnSpPr/>
          <p:nvPr/>
        </p:nvCxnSpPr>
        <p:spPr>
          <a:xfrm>
            <a:off x="-6196076" y="845355"/>
            <a:ext cx="3247260"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sp>
        <p:nvSpPr>
          <p:cNvPr id="14" name="TextBox 13"/>
          <p:cNvSpPr txBox="1"/>
          <p:nvPr/>
        </p:nvSpPr>
        <p:spPr>
          <a:xfrm>
            <a:off x="4274341" y="-1951333"/>
            <a:ext cx="414337" cy="369332"/>
          </a:xfrm>
          <a:prstGeom prst="rect">
            <a:avLst/>
          </a:prstGeom>
          <a:noFill/>
        </p:spPr>
        <p:txBody>
          <a:bodyPr wrap="square" rtlCol="0">
            <a:spAutoFit/>
          </a:bodyPr>
          <a:lstStyle/>
          <a:p>
            <a:r>
              <a:rPr lang="en-US" dirty="0" smtClean="0">
                <a:solidFill>
                  <a:srgbClr val="C00000"/>
                </a:solidFill>
              </a:rPr>
              <a:t>✓</a:t>
            </a:r>
            <a:endParaRPr lang="en-US" dirty="0">
              <a:solidFill>
                <a:srgbClr val="C00000"/>
              </a:solidFill>
            </a:endParaRPr>
          </a:p>
        </p:txBody>
      </p:sp>
      <p:sp>
        <p:nvSpPr>
          <p:cNvPr id="26" name="Rectangle 25"/>
          <p:cNvSpPr/>
          <p:nvPr/>
        </p:nvSpPr>
        <p:spPr>
          <a:xfrm>
            <a:off x="-1349497" y="-2489575"/>
            <a:ext cx="3778372" cy="365760"/>
          </a:xfrm>
          <a:prstGeom prst="rect">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a:off x="2443161" y="-2489577"/>
            <a:ext cx="2457451" cy="365760"/>
          </a:xfrm>
          <a:prstGeom prst="rect">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 name="Group 2"/>
          <p:cNvGrpSpPr/>
          <p:nvPr/>
        </p:nvGrpSpPr>
        <p:grpSpPr>
          <a:xfrm>
            <a:off x="736600" y="2196087"/>
            <a:ext cx="10718800" cy="5321300"/>
            <a:chOff x="736599" y="2614652"/>
            <a:chExt cx="10718800" cy="5321300"/>
          </a:xfrm>
        </p:grpSpPr>
        <p:pic>
          <p:nvPicPr>
            <p:cNvPr id="2" name="Picture 1"/>
            <p:cNvPicPr>
              <a:picLocks noChangeAspect="1"/>
            </p:cNvPicPr>
            <p:nvPr/>
          </p:nvPicPr>
          <p:blipFill>
            <a:blip r:embed="rId3"/>
            <a:stretch>
              <a:fillRect/>
            </a:stretch>
          </p:blipFill>
          <p:spPr>
            <a:xfrm>
              <a:off x="736599" y="2614652"/>
              <a:ext cx="10718800" cy="5321300"/>
            </a:xfrm>
            <a:prstGeom prst="rect">
              <a:avLst/>
            </a:prstGeom>
          </p:spPr>
        </p:pic>
        <p:sp>
          <p:nvSpPr>
            <p:cNvPr id="21" name="Rectangle 20"/>
            <p:cNvSpPr/>
            <p:nvPr/>
          </p:nvSpPr>
          <p:spPr>
            <a:xfrm>
              <a:off x="736599" y="2624652"/>
              <a:ext cx="10718800" cy="5311300"/>
            </a:xfrm>
            <a:prstGeom prst="rect">
              <a:avLst/>
            </a:prstGeom>
            <a:noFill/>
            <a:ln w="28575">
              <a:solidFill>
                <a:srgbClr val="1971C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62560" tIns="81280" rIns="162560" bIns="81280" numCol="1" spcCol="0" rtlCol="0" fromWordArt="0" anchor="ctr" anchorCtr="0" forceAA="0" compatLnSpc="1">
              <a:prstTxWarp prst="textNoShape">
                <a:avLst/>
              </a:prstTxWarp>
              <a:noAutofit/>
            </a:bodyPr>
            <a:lstStyle/>
            <a:p>
              <a:pPr algn="ctr"/>
              <a:endParaRPr lang="en-US" sz="3200"/>
            </a:p>
          </p:txBody>
        </p:sp>
        <p:sp>
          <p:nvSpPr>
            <p:cNvPr id="22" name="Rectangle 21"/>
            <p:cNvSpPr/>
            <p:nvPr/>
          </p:nvSpPr>
          <p:spPr>
            <a:xfrm>
              <a:off x="3555770" y="2971801"/>
              <a:ext cx="6388330" cy="685800"/>
            </a:xfrm>
            <a:prstGeom prst="rect">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4" name="TextBox 23"/>
          <p:cNvSpPr txBox="1"/>
          <p:nvPr/>
        </p:nvSpPr>
        <p:spPr>
          <a:xfrm>
            <a:off x="6209189" y="8046283"/>
            <a:ext cx="5692519" cy="1015663"/>
          </a:xfrm>
          <a:prstGeom prst="rect">
            <a:avLst/>
          </a:prstGeom>
          <a:solidFill>
            <a:schemeClr val="bg1"/>
          </a:solidFill>
          <a:ln>
            <a:solidFill>
              <a:srgbClr val="FFC000"/>
            </a:solidFill>
          </a:ln>
        </p:spPr>
        <p:txBody>
          <a:bodyPr wrap="none" rtlCol="0">
            <a:spAutoFit/>
          </a:bodyPr>
          <a:lstStyle/>
          <a:p>
            <a:pPr algn="ctr"/>
            <a:r>
              <a:rPr lang="en-US" sz="1500" b="1" dirty="0" smtClean="0">
                <a:solidFill>
                  <a:srgbClr val="1971C0"/>
                </a:solidFill>
                <a:latin typeface="Cambria" charset="0"/>
                <a:ea typeface="Cambria" charset="0"/>
                <a:cs typeface="Cambria" charset="0"/>
              </a:rPr>
              <a:t>Address:</a:t>
            </a:r>
            <a:r>
              <a:rPr lang="en-US" sz="1500" dirty="0" smtClean="0">
                <a:solidFill>
                  <a:srgbClr val="1971C0"/>
                </a:solidFill>
                <a:latin typeface="Cambria" charset="0"/>
                <a:ea typeface="Cambria" charset="0"/>
                <a:cs typeface="Cambria" charset="0"/>
              </a:rPr>
              <a:t> 2005 Evergreen, Suite 1200, Sacramento, CA 95815-3831</a:t>
            </a:r>
          </a:p>
          <a:p>
            <a:pPr algn="ctr"/>
            <a:r>
              <a:rPr lang="en-US" sz="1500" b="1" dirty="0" smtClean="0">
                <a:solidFill>
                  <a:srgbClr val="1971C0"/>
                </a:solidFill>
                <a:latin typeface="Cambria" charset="0"/>
                <a:ea typeface="Cambria" charset="0"/>
                <a:cs typeface="Cambria" charset="0"/>
              </a:rPr>
              <a:t>Phone:</a:t>
            </a:r>
            <a:r>
              <a:rPr lang="en-US" sz="1500" dirty="0" smtClean="0">
                <a:solidFill>
                  <a:srgbClr val="1971C0"/>
                </a:solidFill>
                <a:latin typeface="Cambria" charset="0"/>
                <a:ea typeface="Cambria" charset="0"/>
                <a:cs typeface="Cambria" charset="0"/>
              </a:rPr>
              <a:t> (916) 263-2382 or (800) 633-2322</a:t>
            </a:r>
          </a:p>
          <a:p>
            <a:pPr algn="ctr"/>
            <a:r>
              <a:rPr lang="en-US" sz="1500" b="1" dirty="0" smtClean="0">
                <a:solidFill>
                  <a:srgbClr val="1971C0"/>
                </a:solidFill>
                <a:latin typeface="Cambria" charset="0"/>
                <a:ea typeface="Cambria" charset="0"/>
                <a:cs typeface="Cambria" charset="0"/>
              </a:rPr>
              <a:t>Fax:</a:t>
            </a:r>
            <a:r>
              <a:rPr lang="en-US" sz="1500" dirty="0" smtClean="0">
                <a:solidFill>
                  <a:srgbClr val="1971C0"/>
                </a:solidFill>
                <a:latin typeface="Cambria" charset="0"/>
                <a:ea typeface="Cambria" charset="0"/>
                <a:cs typeface="Cambria" charset="0"/>
              </a:rPr>
              <a:t> (916) 263-2487</a:t>
            </a:r>
          </a:p>
          <a:p>
            <a:pPr algn="ctr"/>
            <a:r>
              <a:rPr lang="en-US" sz="1500" b="1" dirty="0" smtClean="0">
                <a:solidFill>
                  <a:srgbClr val="1971C0"/>
                </a:solidFill>
                <a:latin typeface="Cambria" charset="0"/>
                <a:ea typeface="Cambria" charset="0"/>
                <a:cs typeface="Cambria" charset="0"/>
              </a:rPr>
              <a:t>Website:</a:t>
            </a:r>
            <a:r>
              <a:rPr lang="en-US" sz="1500" dirty="0" smtClean="0">
                <a:solidFill>
                  <a:srgbClr val="1971C0"/>
                </a:solidFill>
                <a:latin typeface="Cambria" charset="0"/>
                <a:ea typeface="Cambria" charset="0"/>
                <a:cs typeface="Cambria" charset="0"/>
              </a:rPr>
              <a:t> </a:t>
            </a:r>
            <a:r>
              <a:rPr lang="en-US" sz="1500" dirty="0" err="1" smtClean="0">
                <a:solidFill>
                  <a:srgbClr val="1971C0"/>
                </a:solidFill>
                <a:latin typeface="Cambria" charset="0"/>
                <a:ea typeface="Cambria" charset="0"/>
                <a:cs typeface="Cambria" charset="0"/>
              </a:rPr>
              <a:t>www.mbc.ca.gov</a:t>
            </a:r>
            <a:endParaRPr lang="en-US" sz="1500" dirty="0" smtClean="0">
              <a:solidFill>
                <a:srgbClr val="1971C0"/>
              </a:solidFill>
              <a:latin typeface="Cambria" charset="0"/>
              <a:ea typeface="Cambria" charset="0"/>
              <a:cs typeface="Cambria" charset="0"/>
            </a:endParaRPr>
          </a:p>
        </p:txBody>
      </p:sp>
      <p:sp>
        <p:nvSpPr>
          <p:cNvPr id="15" name="Rectangle 14"/>
          <p:cNvSpPr/>
          <p:nvPr/>
        </p:nvSpPr>
        <p:spPr>
          <a:xfrm>
            <a:off x="236810" y="7917691"/>
            <a:ext cx="5692519" cy="1200329"/>
          </a:xfrm>
          <a:prstGeom prst="rect">
            <a:avLst/>
          </a:prstGeom>
          <a:noFill/>
          <a:ln>
            <a:noFill/>
          </a:ln>
        </p:spPr>
        <p:txBody>
          <a:bodyPr wrap="square">
            <a:spAutoFit/>
          </a:bodyPr>
          <a:lstStyle/>
          <a:p>
            <a:pPr algn="ctr"/>
            <a:r>
              <a:rPr lang="en-US" i="1" dirty="0" smtClean="0">
                <a:solidFill>
                  <a:srgbClr val="C00000"/>
                </a:solidFill>
                <a:latin typeface="Cambria" charset="0"/>
                <a:ea typeface="Cambria" charset="0"/>
                <a:cs typeface="Cambria" charset="0"/>
              </a:rPr>
              <a:t>Complete </a:t>
            </a:r>
            <a:r>
              <a:rPr lang="en-US" i="1" dirty="0">
                <a:solidFill>
                  <a:srgbClr val="C00000"/>
                </a:solidFill>
                <a:latin typeface="Cambria" charset="0"/>
                <a:ea typeface="Cambria" charset="0"/>
                <a:cs typeface="Cambria" charset="0"/>
              </a:rPr>
              <a:t>all fields, answer all questions and have the application </a:t>
            </a:r>
            <a:r>
              <a:rPr lang="en-US" i="1" dirty="0" smtClean="0">
                <a:solidFill>
                  <a:srgbClr val="C00000"/>
                </a:solidFill>
                <a:latin typeface="Cambria" charset="0"/>
                <a:ea typeface="Cambria" charset="0"/>
                <a:cs typeface="Cambria" charset="0"/>
              </a:rPr>
              <a:t>notarized</a:t>
            </a:r>
          </a:p>
          <a:p>
            <a:pPr algn="ctr"/>
            <a:endParaRPr lang="en-US" i="1" dirty="0" smtClean="0">
              <a:solidFill>
                <a:srgbClr val="C00000"/>
              </a:solidFill>
              <a:latin typeface="Cambria" charset="0"/>
              <a:ea typeface="Cambria" charset="0"/>
              <a:cs typeface="Cambria" charset="0"/>
            </a:endParaRPr>
          </a:p>
          <a:p>
            <a:pPr algn="ctr"/>
            <a:r>
              <a:rPr lang="en-US" b="1" dirty="0" smtClean="0">
                <a:solidFill>
                  <a:srgbClr val="C00000"/>
                </a:solidFill>
                <a:latin typeface="Cambria" charset="0"/>
                <a:ea typeface="Cambria" charset="0"/>
                <a:cs typeface="Cambria" charset="0"/>
              </a:rPr>
              <a:t>All </a:t>
            </a:r>
            <a:r>
              <a:rPr lang="en-US" b="1" dirty="0">
                <a:solidFill>
                  <a:srgbClr val="C00000"/>
                </a:solidFill>
                <a:latin typeface="Cambria" charset="0"/>
                <a:ea typeface="Cambria" charset="0"/>
                <a:cs typeface="Cambria" charset="0"/>
              </a:rPr>
              <a:t>six </a:t>
            </a:r>
            <a:r>
              <a:rPr lang="en-US" b="1" dirty="0" smtClean="0">
                <a:solidFill>
                  <a:srgbClr val="C00000"/>
                </a:solidFill>
                <a:latin typeface="Cambria" charset="0"/>
                <a:ea typeface="Cambria" charset="0"/>
                <a:cs typeface="Cambria" charset="0"/>
              </a:rPr>
              <a:t>forms </a:t>
            </a:r>
            <a:r>
              <a:rPr lang="en-US" b="1" dirty="0">
                <a:solidFill>
                  <a:srgbClr val="C00000"/>
                </a:solidFill>
                <a:latin typeface="Cambria" charset="0"/>
                <a:ea typeface="Cambria" charset="0"/>
                <a:cs typeface="Cambria" charset="0"/>
              </a:rPr>
              <a:t>must be submitted </a:t>
            </a:r>
            <a:r>
              <a:rPr lang="en-US" b="1" dirty="0" smtClean="0">
                <a:solidFill>
                  <a:srgbClr val="C00000"/>
                </a:solidFill>
                <a:latin typeface="Cambria" charset="0"/>
                <a:ea typeface="Cambria" charset="0"/>
                <a:cs typeface="Cambria" charset="0"/>
              </a:rPr>
              <a:t>together</a:t>
            </a:r>
            <a:endParaRPr lang="en-US" b="1" dirty="0">
              <a:solidFill>
                <a:srgbClr val="C00000"/>
              </a:solidFill>
              <a:latin typeface="Cambria" charset="0"/>
              <a:ea typeface="Cambria" charset="0"/>
              <a:cs typeface="Cambria" charset="0"/>
            </a:endParaRPr>
          </a:p>
        </p:txBody>
      </p:sp>
      <p:sp>
        <p:nvSpPr>
          <p:cNvPr id="16" name="Title 1"/>
          <p:cNvSpPr txBox="1">
            <a:spLocks/>
          </p:cNvSpPr>
          <p:nvPr/>
        </p:nvSpPr>
        <p:spPr>
          <a:xfrm>
            <a:off x="-17482" y="405320"/>
            <a:ext cx="12192000" cy="1261872"/>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5000" i="1" dirty="0">
                <a:ln w="0"/>
                <a:solidFill>
                  <a:srgbClr val="0070C0"/>
                </a:solidFill>
                <a:effectLst>
                  <a:outerShdw blurRad="38100" dist="19050" dir="2700000" algn="tl" rotWithShape="0">
                    <a:schemeClr val="dk1">
                      <a:alpha val="40000"/>
                    </a:schemeClr>
                  </a:outerShdw>
                </a:effectLst>
                <a:latin typeface="Cambria" charset="0"/>
                <a:ea typeface="Cambria" charset="0"/>
                <a:cs typeface="Cambria" charset="0"/>
              </a:rPr>
              <a:t>Physician’s and Surgeon’s License</a:t>
            </a:r>
          </a:p>
          <a:p>
            <a:pPr algn="ctr"/>
            <a:r>
              <a:rPr lang="en-US" sz="5000" i="1" dirty="0" smtClean="0">
                <a:solidFill>
                  <a:srgbClr val="F9C032"/>
                </a:solidFill>
                <a:latin typeface="Cambria" charset="0"/>
                <a:ea typeface="Cambria" charset="0"/>
                <a:cs typeface="Cambria" charset="0"/>
              </a:rPr>
              <a:t>Application: Forms </a:t>
            </a:r>
            <a:r>
              <a:rPr lang="en-US" sz="5000" i="1" dirty="0">
                <a:solidFill>
                  <a:srgbClr val="F9C032"/>
                </a:solidFill>
                <a:latin typeface="Cambria" charset="0"/>
                <a:ea typeface="Cambria" charset="0"/>
                <a:cs typeface="Cambria" charset="0"/>
              </a:rPr>
              <a:t>L1A-L1F</a:t>
            </a:r>
          </a:p>
        </p:txBody>
      </p:sp>
      <p:sp>
        <p:nvSpPr>
          <p:cNvPr id="17" name="Rectangle 16"/>
          <p:cNvSpPr/>
          <p:nvPr/>
        </p:nvSpPr>
        <p:spPr>
          <a:xfrm>
            <a:off x="212026" y="4224405"/>
            <a:ext cx="11846636" cy="1938992"/>
          </a:xfrm>
          <a:prstGeom prst="rect">
            <a:avLst/>
          </a:prstGeom>
          <a:noFill/>
          <a:ln>
            <a:noFill/>
          </a:ln>
          <a:scene3d>
            <a:camera prst="orthographicFront">
              <a:rot lat="0" lon="0" rev="1200000"/>
            </a:camera>
            <a:lightRig rig="threePt" dir="t"/>
          </a:scene3d>
        </p:spPr>
        <p:txBody>
          <a:bodyPr wrap="square" lIns="91440" tIns="45720" rIns="91440" bIns="45720">
            <a:spAutoFit/>
          </a:bodyPr>
          <a:lstStyle/>
          <a:p>
            <a:pPr algn="ctr"/>
            <a:r>
              <a:rPr lang="en-US" sz="12000" b="0" cap="none" spc="0" dirty="0" smtClean="0">
                <a:ln w="0"/>
                <a:gradFill>
                  <a:gsLst>
                    <a:gs pos="0">
                      <a:srgbClr val="53575C">
                        <a:alpha val="0"/>
                      </a:srgbClr>
                    </a:gs>
                    <a:gs pos="66000">
                      <a:srgbClr val="C5C7CA"/>
                    </a:gs>
                  </a:gsLst>
                  <a:lin ang="5400000"/>
                </a:gradFill>
                <a:effectLst/>
              </a:rPr>
              <a:t>SAMPLE L1F</a:t>
            </a:r>
            <a:endParaRPr lang="en-US" sz="12000" b="0" cap="none" spc="0" dirty="0">
              <a:ln w="0"/>
              <a:gradFill>
                <a:gsLst>
                  <a:gs pos="0">
                    <a:srgbClr val="53575C">
                      <a:alpha val="0"/>
                    </a:srgbClr>
                  </a:gs>
                  <a:gs pos="66000">
                    <a:srgbClr val="C5C7CA"/>
                  </a:gs>
                </a:gsLst>
                <a:lin ang="5400000"/>
              </a:gradFill>
              <a:effectLst/>
            </a:endParaRPr>
          </a:p>
        </p:txBody>
      </p:sp>
    </p:spTree>
    <p:extLst>
      <p:ext uri="{BB962C8B-B14F-4D97-AF65-F5344CB8AC3E}">
        <p14:creationId xmlns:p14="http://schemas.microsoft.com/office/powerpoint/2010/main" val="28766386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txBox="1">
            <a:spLocks/>
          </p:cNvSpPr>
          <p:nvPr/>
        </p:nvSpPr>
        <p:spPr>
          <a:xfrm>
            <a:off x="0" y="-2710557"/>
            <a:ext cx="12192000" cy="2165580"/>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7111" i="1" dirty="0">
                <a:ln w="0"/>
                <a:solidFill>
                  <a:srgbClr val="0070C0"/>
                </a:solidFill>
                <a:effectLst>
                  <a:outerShdw blurRad="38100" dist="19050" dir="2700000" algn="tl" rotWithShape="0">
                    <a:schemeClr val="dk1">
                      <a:alpha val="40000"/>
                    </a:schemeClr>
                  </a:outerShdw>
                </a:effectLst>
                <a:latin typeface="Cambria" charset="0"/>
                <a:ea typeface="Cambria" charset="0"/>
                <a:cs typeface="Cambria" charset="0"/>
              </a:rPr>
              <a:t>PTAL</a:t>
            </a:r>
          </a:p>
        </p:txBody>
      </p:sp>
      <p:sp>
        <p:nvSpPr>
          <p:cNvPr id="27" name="Title 1"/>
          <p:cNvSpPr txBox="1">
            <a:spLocks/>
          </p:cNvSpPr>
          <p:nvPr/>
        </p:nvSpPr>
        <p:spPr>
          <a:xfrm>
            <a:off x="-17482" y="405320"/>
            <a:ext cx="12192000" cy="1261872"/>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5000" i="1" dirty="0">
                <a:ln w="0"/>
                <a:solidFill>
                  <a:srgbClr val="0070C0"/>
                </a:solidFill>
                <a:effectLst>
                  <a:outerShdw blurRad="38100" dist="19050" dir="2700000" algn="tl" rotWithShape="0">
                    <a:schemeClr val="dk1">
                      <a:alpha val="40000"/>
                    </a:schemeClr>
                  </a:outerShdw>
                </a:effectLst>
                <a:latin typeface="Cambria" charset="0"/>
                <a:ea typeface="Cambria" charset="0"/>
                <a:cs typeface="Cambria" charset="0"/>
              </a:rPr>
              <a:t>Physician’s and Surgeon’s License</a:t>
            </a:r>
          </a:p>
          <a:p>
            <a:pPr algn="ctr"/>
            <a:r>
              <a:rPr lang="en-US" sz="5000" i="1" dirty="0" smtClean="0">
                <a:solidFill>
                  <a:srgbClr val="F9C032"/>
                </a:solidFill>
                <a:latin typeface="Cambria" charset="0"/>
                <a:ea typeface="Cambria" charset="0"/>
                <a:cs typeface="Cambria" charset="0"/>
              </a:rPr>
              <a:t>Fingerprints: Live Scan Form</a:t>
            </a:r>
            <a:endParaRPr lang="en-US" sz="5000" i="1" dirty="0">
              <a:solidFill>
                <a:srgbClr val="F9C032"/>
              </a:solidFill>
              <a:latin typeface="Cambria" charset="0"/>
              <a:ea typeface="Cambria" charset="0"/>
              <a:cs typeface="Cambria" charset="0"/>
            </a:endParaRPr>
          </a:p>
        </p:txBody>
      </p:sp>
      <p:sp>
        <p:nvSpPr>
          <p:cNvPr id="6" name="TextBox 5"/>
          <p:cNvSpPr txBox="1"/>
          <p:nvPr/>
        </p:nvSpPr>
        <p:spPr>
          <a:xfrm>
            <a:off x="-6506388" y="504599"/>
            <a:ext cx="414337" cy="369332"/>
          </a:xfrm>
          <a:prstGeom prst="rect">
            <a:avLst/>
          </a:prstGeom>
          <a:noFill/>
        </p:spPr>
        <p:txBody>
          <a:bodyPr wrap="square" rtlCol="0">
            <a:spAutoFit/>
          </a:bodyPr>
          <a:lstStyle/>
          <a:p>
            <a:r>
              <a:rPr lang="en-US" dirty="0" smtClean="0">
                <a:solidFill>
                  <a:srgbClr val="C00000"/>
                </a:solidFill>
              </a:rPr>
              <a:t>✓</a:t>
            </a:r>
            <a:endParaRPr lang="en-US" dirty="0">
              <a:solidFill>
                <a:srgbClr val="C00000"/>
              </a:solidFill>
            </a:endParaRPr>
          </a:p>
        </p:txBody>
      </p:sp>
      <p:cxnSp>
        <p:nvCxnSpPr>
          <p:cNvPr id="30" name="Straight Connector 29"/>
          <p:cNvCxnSpPr/>
          <p:nvPr/>
        </p:nvCxnSpPr>
        <p:spPr>
          <a:xfrm>
            <a:off x="-6196076" y="845355"/>
            <a:ext cx="3247260"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sp>
        <p:nvSpPr>
          <p:cNvPr id="14" name="TextBox 13"/>
          <p:cNvSpPr txBox="1"/>
          <p:nvPr/>
        </p:nvSpPr>
        <p:spPr>
          <a:xfrm>
            <a:off x="4274341" y="-1951333"/>
            <a:ext cx="414337" cy="369332"/>
          </a:xfrm>
          <a:prstGeom prst="rect">
            <a:avLst/>
          </a:prstGeom>
          <a:noFill/>
        </p:spPr>
        <p:txBody>
          <a:bodyPr wrap="square" rtlCol="0">
            <a:spAutoFit/>
          </a:bodyPr>
          <a:lstStyle/>
          <a:p>
            <a:r>
              <a:rPr lang="en-US" dirty="0" smtClean="0">
                <a:solidFill>
                  <a:srgbClr val="C00000"/>
                </a:solidFill>
              </a:rPr>
              <a:t>✓</a:t>
            </a:r>
            <a:endParaRPr lang="en-US" dirty="0">
              <a:solidFill>
                <a:srgbClr val="C00000"/>
              </a:solidFill>
            </a:endParaRPr>
          </a:p>
        </p:txBody>
      </p:sp>
      <p:sp>
        <p:nvSpPr>
          <p:cNvPr id="26" name="Rectangle 25"/>
          <p:cNvSpPr/>
          <p:nvPr/>
        </p:nvSpPr>
        <p:spPr>
          <a:xfrm>
            <a:off x="-1349497" y="-2489575"/>
            <a:ext cx="3778372" cy="365760"/>
          </a:xfrm>
          <a:prstGeom prst="rect">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a:off x="2443161" y="-2489577"/>
            <a:ext cx="2457451" cy="365760"/>
          </a:xfrm>
          <a:prstGeom prst="rect">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p:nvPr/>
        </p:nvSpPr>
        <p:spPr>
          <a:xfrm>
            <a:off x="719118" y="1999215"/>
            <a:ext cx="10718800" cy="5847755"/>
          </a:xfrm>
          <a:prstGeom prst="rect">
            <a:avLst/>
          </a:prstGeom>
          <a:noFill/>
          <a:ln>
            <a:noFill/>
          </a:ln>
        </p:spPr>
        <p:txBody>
          <a:bodyPr wrap="square">
            <a:spAutoFit/>
          </a:bodyPr>
          <a:lstStyle/>
          <a:p>
            <a:pPr marL="342900" indent="-342900">
              <a:buFont typeface="Arial" charset="0"/>
              <a:buChar char="•"/>
            </a:pPr>
            <a:r>
              <a:rPr lang="en-US" sz="2000" dirty="0" smtClean="0">
                <a:latin typeface="Calibri" charset="0"/>
                <a:ea typeface="Calibri" charset="0"/>
                <a:cs typeface="Calibri" charset="0"/>
              </a:rPr>
              <a:t>Criminal Records Check from both the </a:t>
            </a:r>
            <a:r>
              <a:rPr lang="en-US" sz="2000" b="1" dirty="0" smtClean="0">
                <a:latin typeface="Calibri" charset="0"/>
                <a:ea typeface="Calibri" charset="0"/>
                <a:cs typeface="Calibri" charset="0"/>
              </a:rPr>
              <a:t>California Department of Justice</a:t>
            </a:r>
            <a:r>
              <a:rPr lang="en-US" sz="2000" dirty="0" smtClean="0">
                <a:latin typeface="Calibri" charset="0"/>
                <a:ea typeface="Calibri" charset="0"/>
                <a:cs typeface="Calibri" charset="0"/>
              </a:rPr>
              <a:t> and </a:t>
            </a:r>
            <a:r>
              <a:rPr lang="en-US" sz="2000" b="1" dirty="0" smtClean="0">
                <a:latin typeface="Calibri" charset="0"/>
                <a:ea typeface="Calibri" charset="0"/>
                <a:cs typeface="Calibri" charset="0"/>
              </a:rPr>
              <a:t>The Federal Bureau of Investigation</a:t>
            </a:r>
            <a:r>
              <a:rPr lang="en-US" sz="2000" dirty="0" smtClean="0">
                <a:latin typeface="Calibri" charset="0"/>
                <a:ea typeface="Calibri" charset="0"/>
                <a:cs typeface="Calibri" charset="0"/>
              </a:rPr>
              <a:t> must be received prior to the issuance of a Physician’s and Surgeon’s medical license</a:t>
            </a:r>
          </a:p>
          <a:p>
            <a:endParaRPr lang="en-US" sz="2000" dirty="0">
              <a:latin typeface="Calibri" charset="0"/>
              <a:ea typeface="Calibri" charset="0"/>
              <a:cs typeface="Calibri" charset="0"/>
            </a:endParaRPr>
          </a:p>
          <a:p>
            <a:pPr algn="ctr"/>
            <a:r>
              <a:rPr lang="en-US" i="1" dirty="0">
                <a:latin typeface="Calibri" charset="0"/>
                <a:ea typeface="Calibri" charset="0"/>
                <a:cs typeface="Calibri" charset="0"/>
              </a:rPr>
              <a:t>NOTE: If you have ever been convicted, the record of conviction will be reported to the Board as a result of your fingerprint inquiry. </a:t>
            </a:r>
            <a:r>
              <a:rPr lang="en-US" i="1" dirty="0"/>
              <a:t>The Board receives results for</a:t>
            </a:r>
            <a:r>
              <a:rPr lang="en-US" i="1" dirty="0">
                <a:latin typeface="Calibri" charset="0"/>
                <a:ea typeface="Calibri" charset="0"/>
                <a:cs typeface="Calibri" charset="0"/>
              </a:rPr>
              <a:t> all convictions: misdemeanors, felonies, </a:t>
            </a:r>
            <a:r>
              <a:rPr lang="en-US" i="1" dirty="0"/>
              <a:t>infractions and citations. If in doubt, it’s better to answer “yes” on the L1E form and include an </a:t>
            </a:r>
            <a:r>
              <a:rPr lang="en-US" i="1" dirty="0" smtClean="0"/>
              <a:t>explanation</a:t>
            </a:r>
            <a:endParaRPr lang="en-US" i="1" dirty="0" smtClean="0">
              <a:latin typeface="Calibri" charset="0"/>
              <a:ea typeface="Calibri" charset="0"/>
              <a:cs typeface="Calibri" charset="0"/>
            </a:endParaRPr>
          </a:p>
          <a:p>
            <a:pPr algn="ctr"/>
            <a:endParaRPr lang="en-US" sz="2000" dirty="0">
              <a:latin typeface="Calibri" charset="0"/>
              <a:ea typeface="Calibri" charset="0"/>
              <a:cs typeface="Calibri" charset="0"/>
            </a:endParaRPr>
          </a:p>
          <a:p>
            <a:pPr marL="342900" indent="-342900">
              <a:buFont typeface="Arial" charset="0"/>
              <a:buChar char="•"/>
            </a:pPr>
            <a:r>
              <a:rPr lang="en-US" sz="2000" dirty="0" smtClean="0">
                <a:latin typeface="Calibri" charset="0"/>
                <a:ea typeface="Calibri" charset="0"/>
                <a:cs typeface="Calibri" charset="0"/>
              </a:rPr>
              <a:t>The </a:t>
            </a:r>
            <a:r>
              <a:rPr lang="en-US" sz="2000" b="1" dirty="0" smtClean="0">
                <a:latin typeface="Calibri" charset="0"/>
                <a:ea typeface="Calibri" charset="0"/>
                <a:cs typeface="Calibri" charset="0"/>
              </a:rPr>
              <a:t>“Request For Live Scan Service” </a:t>
            </a:r>
            <a:r>
              <a:rPr lang="en-US" sz="2000" dirty="0" smtClean="0">
                <a:latin typeface="Calibri" charset="0"/>
                <a:ea typeface="Calibri" charset="0"/>
                <a:cs typeface="Calibri" charset="0"/>
              </a:rPr>
              <a:t>form is required to have your fingerprints processed by Live Scan. </a:t>
            </a:r>
            <a:r>
              <a:rPr lang="en-US" sz="2000" b="1" dirty="0" smtClean="0">
                <a:latin typeface="Calibri" charset="0"/>
                <a:ea typeface="Calibri" charset="0"/>
                <a:cs typeface="Calibri" charset="0"/>
              </a:rPr>
              <a:t>This form must be completed in triplicate</a:t>
            </a:r>
          </a:p>
          <a:p>
            <a:endParaRPr lang="en-US" sz="2000" dirty="0">
              <a:latin typeface="Calibri" charset="0"/>
              <a:ea typeface="Calibri" charset="0"/>
              <a:cs typeface="Calibri" charset="0"/>
            </a:endParaRPr>
          </a:p>
          <a:p>
            <a:pPr marL="342900" indent="-342900">
              <a:buFont typeface="Arial" charset="0"/>
              <a:buChar char="•"/>
            </a:pPr>
            <a:r>
              <a:rPr lang="en-US" sz="2000" dirty="0" smtClean="0">
                <a:latin typeface="Calibri" charset="0"/>
                <a:ea typeface="Calibri" charset="0"/>
                <a:cs typeface="Calibri" charset="0"/>
              </a:rPr>
              <a:t>Ensure that all personal data (name, AKA’s, date of birth, sex, height, weight, eye color, hair color, place of birth, Social Security Number or Individual Taxpayer Identification Number, California’s driver’s license number and home address) is provided on each of the three forms</a:t>
            </a:r>
          </a:p>
          <a:p>
            <a:endParaRPr lang="en-US" sz="2000" dirty="0">
              <a:latin typeface="Calibri" charset="0"/>
              <a:ea typeface="Calibri" charset="0"/>
              <a:cs typeface="Calibri" charset="0"/>
            </a:endParaRPr>
          </a:p>
          <a:p>
            <a:pPr marL="342900" indent="-342900">
              <a:buFont typeface="Arial" charset="0"/>
              <a:buChar char="•"/>
            </a:pPr>
            <a:r>
              <a:rPr lang="en-US" sz="2000" dirty="0" smtClean="0">
                <a:latin typeface="Calibri" charset="0"/>
                <a:ea typeface="Calibri" charset="0"/>
                <a:cs typeface="Calibri" charset="0"/>
              </a:rPr>
              <a:t>The last section of the form requires information from the fingerprint agency; please ensure this information is completed or the forms will be void</a:t>
            </a:r>
          </a:p>
          <a:p>
            <a:endParaRPr lang="en-US" sz="2000" dirty="0">
              <a:latin typeface="Calibri" charset="0"/>
              <a:ea typeface="Calibri" charset="0"/>
              <a:cs typeface="Calibri" charset="0"/>
            </a:endParaRPr>
          </a:p>
          <a:p>
            <a:pPr marL="342900" indent="-342900">
              <a:buFont typeface="Arial" charset="0"/>
              <a:buChar char="•"/>
            </a:pPr>
            <a:r>
              <a:rPr lang="en-US" sz="2000" dirty="0" smtClean="0">
                <a:latin typeface="Calibri" charset="0"/>
                <a:ea typeface="Calibri" charset="0"/>
                <a:cs typeface="Calibri" charset="0"/>
              </a:rPr>
              <a:t>It your responsibility to ensure that the person scanning the fingerprints submits </a:t>
            </a:r>
            <a:r>
              <a:rPr lang="en-US" sz="2000" b="1" dirty="0" smtClean="0">
                <a:latin typeface="Calibri" charset="0"/>
                <a:ea typeface="Calibri" charset="0"/>
                <a:cs typeface="Calibri" charset="0"/>
              </a:rPr>
              <a:t>TWO digital prints</a:t>
            </a:r>
            <a:r>
              <a:rPr lang="en-US" sz="2000" dirty="0" smtClean="0">
                <a:latin typeface="Calibri" charset="0"/>
                <a:ea typeface="Calibri" charset="0"/>
                <a:cs typeface="Calibri" charset="0"/>
              </a:rPr>
              <a:t>, one for the DOJ and one for the FBI</a:t>
            </a:r>
          </a:p>
        </p:txBody>
      </p:sp>
      <p:sp>
        <p:nvSpPr>
          <p:cNvPr id="19" name="Rectangle 18"/>
          <p:cNvSpPr/>
          <p:nvPr/>
        </p:nvSpPr>
        <p:spPr>
          <a:xfrm>
            <a:off x="-131782" y="7997535"/>
            <a:ext cx="6506893" cy="1077218"/>
          </a:xfrm>
          <a:prstGeom prst="rect">
            <a:avLst/>
          </a:prstGeom>
          <a:noFill/>
          <a:ln>
            <a:noFill/>
          </a:ln>
        </p:spPr>
        <p:txBody>
          <a:bodyPr wrap="square">
            <a:spAutoFit/>
          </a:bodyPr>
          <a:lstStyle/>
          <a:p>
            <a:pPr algn="ctr"/>
            <a:r>
              <a:rPr lang="en-US" sz="1600" b="1" dirty="0" smtClean="0">
                <a:solidFill>
                  <a:srgbClr val="C00000"/>
                </a:solidFill>
                <a:latin typeface="Cambria" charset="0"/>
                <a:ea typeface="Cambria" charset="0"/>
                <a:cs typeface="Cambria" charset="0"/>
              </a:rPr>
              <a:t>Access the website </a:t>
            </a:r>
            <a:r>
              <a:rPr lang="en-US" sz="1600" b="1" dirty="0" smtClean="0">
                <a:solidFill>
                  <a:srgbClr val="C00000"/>
                </a:solidFill>
                <a:latin typeface="Cambria" charset="0"/>
                <a:ea typeface="Cambria" charset="0"/>
                <a:cs typeface="Cambria" charset="0"/>
                <a:hlinkClick r:id="rId3"/>
              </a:rPr>
              <a:t>http://</a:t>
            </a:r>
            <a:r>
              <a:rPr lang="en-US" sz="1600" b="1" dirty="0" err="1" smtClean="0">
                <a:solidFill>
                  <a:srgbClr val="C00000"/>
                </a:solidFill>
                <a:latin typeface="Cambria" charset="0"/>
                <a:ea typeface="Cambria" charset="0"/>
                <a:cs typeface="Cambria" charset="0"/>
                <a:hlinkClick r:id="rId3"/>
              </a:rPr>
              <a:t>ag.ca.gov</a:t>
            </a:r>
            <a:r>
              <a:rPr lang="en-US" sz="1600" b="1" dirty="0" smtClean="0">
                <a:solidFill>
                  <a:srgbClr val="C00000"/>
                </a:solidFill>
                <a:latin typeface="Cambria" charset="0"/>
                <a:ea typeface="Cambria" charset="0"/>
                <a:cs typeface="Cambria" charset="0"/>
                <a:hlinkClick r:id="rId3"/>
              </a:rPr>
              <a:t>/fingerprints/publications/</a:t>
            </a:r>
            <a:r>
              <a:rPr lang="en-US" sz="1600" b="1" dirty="0" err="1" smtClean="0">
                <a:solidFill>
                  <a:srgbClr val="C00000"/>
                </a:solidFill>
                <a:latin typeface="Cambria" charset="0"/>
                <a:ea typeface="Cambria" charset="0"/>
                <a:cs typeface="Cambria" charset="0"/>
                <a:hlinkClick r:id="rId3"/>
              </a:rPr>
              <a:t>contact.html</a:t>
            </a:r>
            <a:endParaRPr lang="en-US" sz="1600" b="1" dirty="0">
              <a:solidFill>
                <a:srgbClr val="C00000"/>
              </a:solidFill>
              <a:latin typeface="Cambria" charset="0"/>
              <a:ea typeface="Cambria" charset="0"/>
              <a:cs typeface="Cambria" charset="0"/>
            </a:endParaRPr>
          </a:p>
          <a:p>
            <a:pPr algn="ctr"/>
            <a:r>
              <a:rPr lang="en-US" sz="1600" b="1" dirty="0" smtClean="0">
                <a:solidFill>
                  <a:srgbClr val="C00000"/>
                </a:solidFill>
                <a:latin typeface="Cambria" charset="0"/>
                <a:ea typeface="Cambria" charset="0"/>
                <a:cs typeface="Cambria" charset="0"/>
              </a:rPr>
              <a:t>to obtain the names, location, and fees</a:t>
            </a:r>
          </a:p>
          <a:p>
            <a:pPr algn="ctr"/>
            <a:r>
              <a:rPr lang="en-US" sz="1600" b="1" dirty="0" smtClean="0">
                <a:solidFill>
                  <a:srgbClr val="C00000"/>
                </a:solidFill>
                <a:latin typeface="Cambria" charset="0"/>
                <a:ea typeface="Cambria" charset="0"/>
                <a:cs typeface="Cambria" charset="0"/>
              </a:rPr>
              <a:t>of approved fingerprint sites</a:t>
            </a:r>
            <a:endParaRPr lang="en-US" sz="1600" b="1" dirty="0">
              <a:solidFill>
                <a:srgbClr val="C00000"/>
              </a:solidFill>
              <a:latin typeface="Cambria" charset="0"/>
              <a:ea typeface="Cambria" charset="0"/>
              <a:cs typeface="Cambria" charset="0"/>
            </a:endParaRPr>
          </a:p>
        </p:txBody>
      </p:sp>
      <p:sp>
        <p:nvSpPr>
          <p:cNvPr id="20" name="TextBox 19"/>
          <p:cNvSpPr txBox="1"/>
          <p:nvPr/>
        </p:nvSpPr>
        <p:spPr>
          <a:xfrm>
            <a:off x="6209189" y="8046283"/>
            <a:ext cx="5692519" cy="1015663"/>
          </a:xfrm>
          <a:prstGeom prst="rect">
            <a:avLst/>
          </a:prstGeom>
          <a:solidFill>
            <a:schemeClr val="bg1"/>
          </a:solidFill>
          <a:ln>
            <a:solidFill>
              <a:srgbClr val="FFC000"/>
            </a:solidFill>
          </a:ln>
        </p:spPr>
        <p:txBody>
          <a:bodyPr wrap="none" rtlCol="0">
            <a:spAutoFit/>
          </a:bodyPr>
          <a:lstStyle/>
          <a:p>
            <a:pPr algn="ctr"/>
            <a:r>
              <a:rPr lang="en-US" sz="1500" b="1" dirty="0" smtClean="0">
                <a:solidFill>
                  <a:srgbClr val="1971C0"/>
                </a:solidFill>
                <a:latin typeface="Cambria" charset="0"/>
                <a:ea typeface="Cambria" charset="0"/>
                <a:cs typeface="Cambria" charset="0"/>
              </a:rPr>
              <a:t>Address:</a:t>
            </a:r>
            <a:r>
              <a:rPr lang="en-US" sz="1500" dirty="0" smtClean="0">
                <a:solidFill>
                  <a:srgbClr val="1971C0"/>
                </a:solidFill>
                <a:latin typeface="Cambria" charset="0"/>
                <a:ea typeface="Cambria" charset="0"/>
                <a:cs typeface="Cambria" charset="0"/>
              </a:rPr>
              <a:t> 2005 Evergreen, Suite 1200, Sacramento, CA 95815-3831</a:t>
            </a:r>
          </a:p>
          <a:p>
            <a:pPr algn="ctr"/>
            <a:r>
              <a:rPr lang="en-US" sz="1500" b="1" dirty="0" smtClean="0">
                <a:solidFill>
                  <a:srgbClr val="1971C0"/>
                </a:solidFill>
                <a:latin typeface="Cambria" charset="0"/>
                <a:ea typeface="Cambria" charset="0"/>
                <a:cs typeface="Cambria" charset="0"/>
              </a:rPr>
              <a:t>Phone:</a:t>
            </a:r>
            <a:r>
              <a:rPr lang="en-US" sz="1500" dirty="0" smtClean="0">
                <a:solidFill>
                  <a:srgbClr val="1971C0"/>
                </a:solidFill>
                <a:latin typeface="Cambria" charset="0"/>
                <a:ea typeface="Cambria" charset="0"/>
                <a:cs typeface="Cambria" charset="0"/>
              </a:rPr>
              <a:t> (916) 263-2382 or (800) 633-2322</a:t>
            </a:r>
          </a:p>
          <a:p>
            <a:pPr algn="ctr"/>
            <a:r>
              <a:rPr lang="en-US" sz="1500" b="1" dirty="0" smtClean="0">
                <a:solidFill>
                  <a:srgbClr val="1971C0"/>
                </a:solidFill>
                <a:latin typeface="Cambria" charset="0"/>
                <a:ea typeface="Cambria" charset="0"/>
                <a:cs typeface="Cambria" charset="0"/>
              </a:rPr>
              <a:t>Fax:</a:t>
            </a:r>
            <a:r>
              <a:rPr lang="en-US" sz="1500" dirty="0" smtClean="0">
                <a:solidFill>
                  <a:srgbClr val="1971C0"/>
                </a:solidFill>
                <a:latin typeface="Cambria" charset="0"/>
                <a:ea typeface="Cambria" charset="0"/>
                <a:cs typeface="Cambria" charset="0"/>
              </a:rPr>
              <a:t> (916) 263-2487</a:t>
            </a:r>
          </a:p>
          <a:p>
            <a:pPr algn="ctr"/>
            <a:r>
              <a:rPr lang="en-US" sz="1500" b="1" dirty="0" smtClean="0">
                <a:solidFill>
                  <a:srgbClr val="1971C0"/>
                </a:solidFill>
                <a:latin typeface="Cambria" charset="0"/>
                <a:ea typeface="Cambria" charset="0"/>
                <a:cs typeface="Cambria" charset="0"/>
              </a:rPr>
              <a:t>Website:</a:t>
            </a:r>
            <a:r>
              <a:rPr lang="en-US" sz="1500" dirty="0" smtClean="0">
                <a:solidFill>
                  <a:srgbClr val="1971C0"/>
                </a:solidFill>
                <a:latin typeface="Cambria" charset="0"/>
                <a:ea typeface="Cambria" charset="0"/>
                <a:cs typeface="Cambria" charset="0"/>
              </a:rPr>
              <a:t> </a:t>
            </a:r>
            <a:r>
              <a:rPr lang="en-US" sz="1500" dirty="0" err="1" smtClean="0">
                <a:solidFill>
                  <a:srgbClr val="1971C0"/>
                </a:solidFill>
                <a:latin typeface="Cambria" charset="0"/>
                <a:ea typeface="Cambria" charset="0"/>
                <a:cs typeface="Cambria" charset="0"/>
              </a:rPr>
              <a:t>www.mbc.ca.gov</a:t>
            </a:r>
            <a:endParaRPr lang="en-US" sz="1500" dirty="0" smtClean="0">
              <a:solidFill>
                <a:srgbClr val="1971C0"/>
              </a:solidFill>
              <a:latin typeface="Cambria" charset="0"/>
              <a:ea typeface="Cambria" charset="0"/>
              <a:cs typeface="Cambria" charset="0"/>
            </a:endParaRPr>
          </a:p>
        </p:txBody>
      </p:sp>
    </p:spTree>
    <p:extLst>
      <p:ext uri="{BB962C8B-B14F-4D97-AF65-F5344CB8AC3E}">
        <p14:creationId xmlns:p14="http://schemas.microsoft.com/office/powerpoint/2010/main" val="108490565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txBox="1">
            <a:spLocks/>
          </p:cNvSpPr>
          <p:nvPr/>
        </p:nvSpPr>
        <p:spPr>
          <a:xfrm>
            <a:off x="0" y="-2710557"/>
            <a:ext cx="12192000" cy="2165580"/>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7111" i="1" dirty="0">
                <a:ln w="0"/>
                <a:solidFill>
                  <a:srgbClr val="0070C0"/>
                </a:solidFill>
                <a:effectLst>
                  <a:outerShdw blurRad="38100" dist="19050" dir="2700000" algn="tl" rotWithShape="0">
                    <a:schemeClr val="dk1">
                      <a:alpha val="40000"/>
                    </a:schemeClr>
                  </a:outerShdw>
                </a:effectLst>
                <a:latin typeface="Cambria" charset="0"/>
                <a:ea typeface="Cambria" charset="0"/>
                <a:cs typeface="Cambria" charset="0"/>
              </a:rPr>
              <a:t>PTAL</a:t>
            </a:r>
          </a:p>
        </p:txBody>
      </p:sp>
      <p:sp>
        <p:nvSpPr>
          <p:cNvPr id="6" name="TextBox 5"/>
          <p:cNvSpPr txBox="1"/>
          <p:nvPr/>
        </p:nvSpPr>
        <p:spPr>
          <a:xfrm>
            <a:off x="-6506388" y="504599"/>
            <a:ext cx="414337" cy="369332"/>
          </a:xfrm>
          <a:prstGeom prst="rect">
            <a:avLst/>
          </a:prstGeom>
          <a:noFill/>
        </p:spPr>
        <p:txBody>
          <a:bodyPr wrap="square" rtlCol="0">
            <a:spAutoFit/>
          </a:bodyPr>
          <a:lstStyle/>
          <a:p>
            <a:r>
              <a:rPr lang="en-US" dirty="0" smtClean="0">
                <a:solidFill>
                  <a:srgbClr val="C00000"/>
                </a:solidFill>
              </a:rPr>
              <a:t>✓</a:t>
            </a:r>
            <a:endParaRPr lang="en-US" dirty="0">
              <a:solidFill>
                <a:srgbClr val="C00000"/>
              </a:solidFill>
            </a:endParaRPr>
          </a:p>
        </p:txBody>
      </p:sp>
      <p:cxnSp>
        <p:nvCxnSpPr>
          <p:cNvPr id="30" name="Straight Connector 29"/>
          <p:cNvCxnSpPr/>
          <p:nvPr/>
        </p:nvCxnSpPr>
        <p:spPr>
          <a:xfrm>
            <a:off x="-6196076" y="845355"/>
            <a:ext cx="3247260"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sp>
        <p:nvSpPr>
          <p:cNvPr id="14" name="TextBox 13"/>
          <p:cNvSpPr txBox="1"/>
          <p:nvPr/>
        </p:nvSpPr>
        <p:spPr>
          <a:xfrm>
            <a:off x="4274341" y="-1951333"/>
            <a:ext cx="414337" cy="369332"/>
          </a:xfrm>
          <a:prstGeom prst="rect">
            <a:avLst/>
          </a:prstGeom>
          <a:noFill/>
        </p:spPr>
        <p:txBody>
          <a:bodyPr wrap="square" rtlCol="0">
            <a:spAutoFit/>
          </a:bodyPr>
          <a:lstStyle/>
          <a:p>
            <a:r>
              <a:rPr lang="en-US" dirty="0" smtClean="0">
                <a:solidFill>
                  <a:srgbClr val="C00000"/>
                </a:solidFill>
              </a:rPr>
              <a:t>✓</a:t>
            </a:r>
            <a:endParaRPr lang="en-US" dirty="0">
              <a:solidFill>
                <a:srgbClr val="C00000"/>
              </a:solidFill>
            </a:endParaRPr>
          </a:p>
        </p:txBody>
      </p:sp>
      <p:sp>
        <p:nvSpPr>
          <p:cNvPr id="26" name="Rectangle 25"/>
          <p:cNvSpPr/>
          <p:nvPr/>
        </p:nvSpPr>
        <p:spPr>
          <a:xfrm>
            <a:off x="-1349497" y="-2489575"/>
            <a:ext cx="3778372" cy="365760"/>
          </a:xfrm>
          <a:prstGeom prst="rect">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a:off x="2443161" y="-2489577"/>
            <a:ext cx="2457451" cy="365760"/>
          </a:xfrm>
          <a:prstGeom prst="rect">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1"/>
          <p:cNvPicPr>
            <a:picLocks noChangeAspect="1"/>
          </p:cNvPicPr>
          <p:nvPr/>
        </p:nvPicPr>
        <p:blipFill>
          <a:blip r:embed="rId3"/>
          <a:stretch>
            <a:fillRect/>
          </a:stretch>
        </p:blipFill>
        <p:spPr>
          <a:xfrm>
            <a:off x="196850" y="2360305"/>
            <a:ext cx="11798300" cy="5092700"/>
          </a:xfrm>
          <a:prstGeom prst="rect">
            <a:avLst/>
          </a:prstGeom>
        </p:spPr>
      </p:pic>
      <p:sp>
        <p:nvSpPr>
          <p:cNvPr id="16" name="TextBox 15"/>
          <p:cNvSpPr txBox="1"/>
          <p:nvPr/>
        </p:nvSpPr>
        <p:spPr>
          <a:xfrm>
            <a:off x="3249740" y="8028706"/>
            <a:ext cx="5692519" cy="1015663"/>
          </a:xfrm>
          <a:prstGeom prst="rect">
            <a:avLst/>
          </a:prstGeom>
          <a:solidFill>
            <a:schemeClr val="bg1"/>
          </a:solidFill>
          <a:ln>
            <a:solidFill>
              <a:srgbClr val="FFC000"/>
            </a:solidFill>
          </a:ln>
        </p:spPr>
        <p:txBody>
          <a:bodyPr wrap="none" rtlCol="0">
            <a:spAutoFit/>
          </a:bodyPr>
          <a:lstStyle/>
          <a:p>
            <a:pPr algn="ctr"/>
            <a:r>
              <a:rPr lang="en-US" sz="1500" b="1" dirty="0" smtClean="0">
                <a:solidFill>
                  <a:srgbClr val="1971C0"/>
                </a:solidFill>
                <a:latin typeface="Cambria" charset="0"/>
                <a:ea typeface="Cambria" charset="0"/>
                <a:cs typeface="Cambria" charset="0"/>
              </a:rPr>
              <a:t>Address:</a:t>
            </a:r>
            <a:r>
              <a:rPr lang="en-US" sz="1500" dirty="0" smtClean="0">
                <a:solidFill>
                  <a:srgbClr val="1971C0"/>
                </a:solidFill>
                <a:latin typeface="Cambria" charset="0"/>
                <a:ea typeface="Cambria" charset="0"/>
                <a:cs typeface="Cambria" charset="0"/>
              </a:rPr>
              <a:t> 2005 Evergreen, Suite 1200, Sacramento, CA 95815-3831</a:t>
            </a:r>
          </a:p>
          <a:p>
            <a:pPr algn="ctr"/>
            <a:r>
              <a:rPr lang="en-US" sz="1500" b="1" dirty="0" smtClean="0">
                <a:solidFill>
                  <a:srgbClr val="1971C0"/>
                </a:solidFill>
                <a:latin typeface="Cambria" charset="0"/>
                <a:ea typeface="Cambria" charset="0"/>
                <a:cs typeface="Cambria" charset="0"/>
              </a:rPr>
              <a:t>Phone:</a:t>
            </a:r>
            <a:r>
              <a:rPr lang="en-US" sz="1500" dirty="0" smtClean="0">
                <a:solidFill>
                  <a:srgbClr val="1971C0"/>
                </a:solidFill>
                <a:latin typeface="Cambria" charset="0"/>
                <a:ea typeface="Cambria" charset="0"/>
                <a:cs typeface="Cambria" charset="0"/>
              </a:rPr>
              <a:t> (916) 263-2382 or (800) 633-2322</a:t>
            </a:r>
          </a:p>
          <a:p>
            <a:pPr algn="ctr"/>
            <a:r>
              <a:rPr lang="en-US" sz="1500" b="1" dirty="0" smtClean="0">
                <a:solidFill>
                  <a:srgbClr val="1971C0"/>
                </a:solidFill>
                <a:latin typeface="Cambria" charset="0"/>
                <a:ea typeface="Cambria" charset="0"/>
                <a:cs typeface="Cambria" charset="0"/>
              </a:rPr>
              <a:t>Fax:</a:t>
            </a:r>
            <a:r>
              <a:rPr lang="en-US" sz="1500" dirty="0" smtClean="0">
                <a:solidFill>
                  <a:srgbClr val="1971C0"/>
                </a:solidFill>
                <a:latin typeface="Cambria" charset="0"/>
                <a:ea typeface="Cambria" charset="0"/>
                <a:cs typeface="Cambria" charset="0"/>
              </a:rPr>
              <a:t> (916) 263-2487</a:t>
            </a:r>
          </a:p>
          <a:p>
            <a:pPr algn="ctr"/>
            <a:r>
              <a:rPr lang="en-US" sz="1500" b="1" dirty="0" smtClean="0">
                <a:solidFill>
                  <a:srgbClr val="1971C0"/>
                </a:solidFill>
                <a:latin typeface="Cambria" charset="0"/>
                <a:ea typeface="Cambria" charset="0"/>
                <a:cs typeface="Cambria" charset="0"/>
              </a:rPr>
              <a:t>Website:</a:t>
            </a:r>
            <a:r>
              <a:rPr lang="en-US" sz="1500" dirty="0" smtClean="0">
                <a:solidFill>
                  <a:srgbClr val="1971C0"/>
                </a:solidFill>
                <a:latin typeface="Cambria" charset="0"/>
                <a:ea typeface="Cambria" charset="0"/>
                <a:cs typeface="Cambria" charset="0"/>
              </a:rPr>
              <a:t> </a:t>
            </a:r>
            <a:r>
              <a:rPr lang="en-US" sz="1500" dirty="0" err="1" smtClean="0">
                <a:solidFill>
                  <a:srgbClr val="1971C0"/>
                </a:solidFill>
                <a:latin typeface="Cambria" charset="0"/>
                <a:ea typeface="Cambria" charset="0"/>
                <a:cs typeface="Cambria" charset="0"/>
              </a:rPr>
              <a:t>www.mbc.ca.gov</a:t>
            </a:r>
            <a:endParaRPr lang="en-US" sz="1500" dirty="0" smtClean="0">
              <a:solidFill>
                <a:srgbClr val="1971C0"/>
              </a:solidFill>
              <a:latin typeface="Cambria" charset="0"/>
              <a:ea typeface="Cambria" charset="0"/>
              <a:cs typeface="Cambria" charset="0"/>
            </a:endParaRPr>
          </a:p>
        </p:txBody>
      </p:sp>
      <p:sp>
        <p:nvSpPr>
          <p:cNvPr id="23" name="Rectangle 22"/>
          <p:cNvSpPr/>
          <p:nvPr/>
        </p:nvSpPr>
        <p:spPr>
          <a:xfrm>
            <a:off x="196850" y="3313877"/>
            <a:ext cx="11846636" cy="3785652"/>
          </a:xfrm>
          <a:prstGeom prst="rect">
            <a:avLst/>
          </a:prstGeom>
          <a:noFill/>
          <a:ln>
            <a:noFill/>
          </a:ln>
          <a:scene3d>
            <a:camera prst="orthographicFront">
              <a:rot lat="0" lon="0" rev="1200000"/>
            </a:camera>
            <a:lightRig rig="threePt" dir="t"/>
          </a:scene3d>
        </p:spPr>
        <p:txBody>
          <a:bodyPr wrap="square" lIns="91440" tIns="45720" rIns="91440" bIns="45720">
            <a:spAutoFit/>
          </a:bodyPr>
          <a:lstStyle/>
          <a:p>
            <a:pPr algn="ctr"/>
            <a:r>
              <a:rPr lang="en-US" sz="12000" b="0" cap="none" spc="0" dirty="0" smtClean="0">
                <a:ln w="0"/>
                <a:gradFill>
                  <a:gsLst>
                    <a:gs pos="0">
                      <a:srgbClr val="53575C">
                        <a:alpha val="0"/>
                      </a:srgbClr>
                    </a:gs>
                    <a:gs pos="66000">
                      <a:srgbClr val="C5C7CA"/>
                    </a:gs>
                  </a:gsLst>
                  <a:lin ang="5400000"/>
                </a:gradFill>
                <a:effectLst/>
              </a:rPr>
              <a:t>SAMPLE LIVE SCAN FORM</a:t>
            </a:r>
            <a:endParaRPr lang="en-US" sz="12000" b="0" cap="none" spc="0" dirty="0">
              <a:ln w="0"/>
              <a:gradFill>
                <a:gsLst>
                  <a:gs pos="0">
                    <a:srgbClr val="53575C">
                      <a:alpha val="0"/>
                    </a:srgbClr>
                  </a:gs>
                  <a:gs pos="66000">
                    <a:srgbClr val="C5C7CA"/>
                  </a:gs>
                </a:gsLst>
                <a:lin ang="5400000"/>
              </a:gradFill>
              <a:effectLst/>
            </a:endParaRPr>
          </a:p>
        </p:txBody>
      </p:sp>
      <p:sp>
        <p:nvSpPr>
          <p:cNvPr id="18" name="Rectangle 17"/>
          <p:cNvSpPr/>
          <p:nvPr/>
        </p:nvSpPr>
        <p:spPr>
          <a:xfrm>
            <a:off x="196850" y="2353185"/>
            <a:ext cx="11798300" cy="5085537"/>
          </a:xfrm>
          <a:prstGeom prst="rect">
            <a:avLst/>
          </a:prstGeom>
          <a:noFill/>
          <a:ln w="28575">
            <a:solidFill>
              <a:srgbClr val="1971C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62560" tIns="81280" rIns="162560" bIns="81280" numCol="1" spcCol="0" rtlCol="0" fromWordArt="0" anchor="ctr" anchorCtr="0" forceAA="0" compatLnSpc="1">
            <a:prstTxWarp prst="textNoShape">
              <a:avLst/>
            </a:prstTxWarp>
            <a:noAutofit/>
          </a:bodyPr>
          <a:lstStyle/>
          <a:p>
            <a:pPr algn="ctr"/>
            <a:endParaRPr lang="en-US" sz="3200"/>
          </a:p>
        </p:txBody>
      </p:sp>
      <p:sp>
        <p:nvSpPr>
          <p:cNvPr id="15" name="Title 1"/>
          <p:cNvSpPr txBox="1">
            <a:spLocks/>
          </p:cNvSpPr>
          <p:nvPr/>
        </p:nvSpPr>
        <p:spPr>
          <a:xfrm>
            <a:off x="-17482" y="405320"/>
            <a:ext cx="12192000" cy="1261872"/>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5000" i="1" dirty="0">
                <a:ln w="0"/>
                <a:solidFill>
                  <a:srgbClr val="0070C0"/>
                </a:solidFill>
                <a:effectLst>
                  <a:outerShdw blurRad="38100" dist="19050" dir="2700000" algn="tl" rotWithShape="0">
                    <a:schemeClr val="dk1">
                      <a:alpha val="40000"/>
                    </a:schemeClr>
                  </a:outerShdw>
                </a:effectLst>
                <a:latin typeface="Cambria" charset="0"/>
                <a:ea typeface="Cambria" charset="0"/>
                <a:cs typeface="Cambria" charset="0"/>
              </a:rPr>
              <a:t>Physician’s and Surgeon’s License</a:t>
            </a:r>
          </a:p>
          <a:p>
            <a:pPr algn="ctr"/>
            <a:r>
              <a:rPr lang="en-US" sz="5000" i="1" dirty="0" smtClean="0">
                <a:solidFill>
                  <a:srgbClr val="F9C032"/>
                </a:solidFill>
                <a:latin typeface="Cambria" charset="0"/>
                <a:ea typeface="Cambria" charset="0"/>
                <a:cs typeface="Cambria" charset="0"/>
              </a:rPr>
              <a:t>Fingerprints: Live Scan Form</a:t>
            </a:r>
            <a:endParaRPr lang="en-US" sz="5000" i="1" dirty="0">
              <a:solidFill>
                <a:srgbClr val="F9C032"/>
              </a:solidFill>
              <a:latin typeface="Cambria" charset="0"/>
              <a:ea typeface="Cambria" charset="0"/>
              <a:cs typeface="Cambria" charset="0"/>
            </a:endParaRPr>
          </a:p>
        </p:txBody>
      </p:sp>
    </p:spTree>
    <p:extLst>
      <p:ext uri="{BB962C8B-B14F-4D97-AF65-F5344CB8AC3E}">
        <p14:creationId xmlns:p14="http://schemas.microsoft.com/office/powerpoint/2010/main" val="178615306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txBox="1">
            <a:spLocks/>
          </p:cNvSpPr>
          <p:nvPr/>
        </p:nvSpPr>
        <p:spPr>
          <a:xfrm>
            <a:off x="0" y="-2710557"/>
            <a:ext cx="12192000" cy="2165580"/>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7111" i="1" dirty="0">
                <a:ln w="0"/>
                <a:solidFill>
                  <a:srgbClr val="0070C0"/>
                </a:solidFill>
                <a:effectLst>
                  <a:outerShdw blurRad="38100" dist="19050" dir="2700000" algn="tl" rotWithShape="0">
                    <a:schemeClr val="dk1">
                      <a:alpha val="40000"/>
                    </a:schemeClr>
                  </a:outerShdw>
                </a:effectLst>
                <a:latin typeface="Cambria" charset="0"/>
                <a:ea typeface="Cambria" charset="0"/>
                <a:cs typeface="Cambria" charset="0"/>
              </a:rPr>
              <a:t>PTAL</a:t>
            </a:r>
          </a:p>
        </p:txBody>
      </p:sp>
      <p:sp>
        <p:nvSpPr>
          <p:cNvPr id="6" name="TextBox 5"/>
          <p:cNvSpPr txBox="1"/>
          <p:nvPr/>
        </p:nvSpPr>
        <p:spPr>
          <a:xfrm>
            <a:off x="-6506388" y="504599"/>
            <a:ext cx="414337" cy="369332"/>
          </a:xfrm>
          <a:prstGeom prst="rect">
            <a:avLst/>
          </a:prstGeom>
          <a:noFill/>
        </p:spPr>
        <p:txBody>
          <a:bodyPr wrap="square" rtlCol="0">
            <a:spAutoFit/>
          </a:bodyPr>
          <a:lstStyle/>
          <a:p>
            <a:r>
              <a:rPr lang="en-US" dirty="0" smtClean="0">
                <a:solidFill>
                  <a:srgbClr val="C00000"/>
                </a:solidFill>
              </a:rPr>
              <a:t>✓</a:t>
            </a:r>
            <a:endParaRPr lang="en-US" dirty="0">
              <a:solidFill>
                <a:srgbClr val="C00000"/>
              </a:solidFill>
            </a:endParaRPr>
          </a:p>
        </p:txBody>
      </p:sp>
      <p:cxnSp>
        <p:nvCxnSpPr>
          <p:cNvPr id="30" name="Straight Connector 29"/>
          <p:cNvCxnSpPr/>
          <p:nvPr/>
        </p:nvCxnSpPr>
        <p:spPr>
          <a:xfrm>
            <a:off x="-6196076" y="845355"/>
            <a:ext cx="3247260"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sp>
        <p:nvSpPr>
          <p:cNvPr id="14" name="TextBox 13"/>
          <p:cNvSpPr txBox="1"/>
          <p:nvPr/>
        </p:nvSpPr>
        <p:spPr>
          <a:xfrm>
            <a:off x="4274341" y="-1951333"/>
            <a:ext cx="414337" cy="369332"/>
          </a:xfrm>
          <a:prstGeom prst="rect">
            <a:avLst/>
          </a:prstGeom>
          <a:noFill/>
        </p:spPr>
        <p:txBody>
          <a:bodyPr wrap="square" rtlCol="0">
            <a:spAutoFit/>
          </a:bodyPr>
          <a:lstStyle/>
          <a:p>
            <a:r>
              <a:rPr lang="en-US" dirty="0" smtClean="0">
                <a:solidFill>
                  <a:srgbClr val="C00000"/>
                </a:solidFill>
              </a:rPr>
              <a:t>✓</a:t>
            </a:r>
            <a:endParaRPr lang="en-US" dirty="0">
              <a:solidFill>
                <a:srgbClr val="C00000"/>
              </a:solidFill>
            </a:endParaRPr>
          </a:p>
        </p:txBody>
      </p:sp>
      <p:sp>
        <p:nvSpPr>
          <p:cNvPr id="26" name="Rectangle 25"/>
          <p:cNvSpPr/>
          <p:nvPr/>
        </p:nvSpPr>
        <p:spPr>
          <a:xfrm>
            <a:off x="-1349497" y="-2489575"/>
            <a:ext cx="3778372" cy="365760"/>
          </a:xfrm>
          <a:prstGeom prst="rect">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a:off x="2443161" y="-2489577"/>
            <a:ext cx="2457451" cy="365760"/>
          </a:xfrm>
          <a:prstGeom prst="rect">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p:cNvSpPr txBox="1"/>
          <p:nvPr/>
        </p:nvSpPr>
        <p:spPr>
          <a:xfrm>
            <a:off x="3249740" y="8028706"/>
            <a:ext cx="5692519" cy="1015663"/>
          </a:xfrm>
          <a:prstGeom prst="rect">
            <a:avLst/>
          </a:prstGeom>
          <a:solidFill>
            <a:schemeClr val="bg1"/>
          </a:solidFill>
          <a:ln>
            <a:solidFill>
              <a:srgbClr val="FFC000"/>
            </a:solidFill>
          </a:ln>
        </p:spPr>
        <p:txBody>
          <a:bodyPr wrap="none" rtlCol="0">
            <a:spAutoFit/>
          </a:bodyPr>
          <a:lstStyle/>
          <a:p>
            <a:pPr algn="ctr"/>
            <a:r>
              <a:rPr lang="en-US" sz="1500" b="1" dirty="0" smtClean="0">
                <a:solidFill>
                  <a:srgbClr val="1971C0"/>
                </a:solidFill>
                <a:latin typeface="Cambria" charset="0"/>
                <a:ea typeface="Cambria" charset="0"/>
                <a:cs typeface="Cambria" charset="0"/>
              </a:rPr>
              <a:t>Address:</a:t>
            </a:r>
            <a:r>
              <a:rPr lang="en-US" sz="1500" dirty="0" smtClean="0">
                <a:solidFill>
                  <a:srgbClr val="1971C0"/>
                </a:solidFill>
                <a:latin typeface="Cambria" charset="0"/>
                <a:ea typeface="Cambria" charset="0"/>
                <a:cs typeface="Cambria" charset="0"/>
              </a:rPr>
              <a:t> 2005 Evergreen, Suite 1200, Sacramento, CA 95815-3831</a:t>
            </a:r>
          </a:p>
          <a:p>
            <a:pPr algn="ctr"/>
            <a:r>
              <a:rPr lang="en-US" sz="1500" b="1" dirty="0" smtClean="0">
                <a:solidFill>
                  <a:srgbClr val="1971C0"/>
                </a:solidFill>
                <a:latin typeface="Cambria" charset="0"/>
                <a:ea typeface="Cambria" charset="0"/>
                <a:cs typeface="Cambria" charset="0"/>
              </a:rPr>
              <a:t>Phone:</a:t>
            </a:r>
            <a:r>
              <a:rPr lang="en-US" sz="1500" dirty="0" smtClean="0">
                <a:solidFill>
                  <a:srgbClr val="1971C0"/>
                </a:solidFill>
                <a:latin typeface="Cambria" charset="0"/>
                <a:ea typeface="Cambria" charset="0"/>
                <a:cs typeface="Cambria" charset="0"/>
              </a:rPr>
              <a:t> (916) 263-2382 or (800) 633-2322</a:t>
            </a:r>
          </a:p>
          <a:p>
            <a:pPr algn="ctr"/>
            <a:r>
              <a:rPr lang="en-US" sz="1500" b="1" dirty="0" smtClean="0">
                <a:solidFill>
                  <a:srgbClr val="1971C0"/>
                </a:solidFill>
                <a:latin typeface="Cambria" charset="0"/>
                <a:ea typeface="Cambria" charset="0"/>
                <a:cs typeface="Cambria" charset="0"/>
              </a:rPr>
              <a:t>Fax:</a:t>
            </a:r>
            <a:r>
              <a:rPr lang="en-US" sz="1500" dirty="0" smtClean="0">
                <a:solidFill>
                  <a:srgbClr val="1971C0"/>
                </a:solidFill>
                <a:latin typeface="Cambria" charset="0"/>
                <a:ea typeface="Cambria" charset="0"/>
                <a:cs typeface="Cambria" charset="0"/>
              </a:rPr>
              <a:t> (916) 263-2487</a:t>
            </a:r>
          </a:p>
          <a:p>
            <a:pPr algn="ctr"/>
            <a:r>
              <a:rPr lang="en-US" sz="1500" b="1" dirty="0" smtClean="0">
                <a:solidFill>
                  <a:srgbClr val="1971C0"/>
                </a:solidFill>
                <a:latin typeface="Cambria" charset="0"/>
                <a:ea typeface="Cambria" charset="0"/>
                <a:cs typeface="Cambria" charset="0"/>
              </a:rPr>
              <a:t>Website:</a:t>
            </a:r>
            <a:r>
              <a:rPr lang="en-US" sz="1500" dirty="0" smtClean="0">
                <a:solidFill>
                  <a:srgbClr val="1971C0"/>
                </a:solidFill>
                <a:latin typeface="Cambria" charset="0"/>
                <a:ea typeface="Cambria" charset="0"/>
                <a:cs typeface="Cambria" charset="0"/>
              </a:rPr>
              <a:t> </a:t>
            </a:r>
            <a:r>
              <a:rPr lang="en-US" sz="1500" dirty="0" err="1" smtClean="0">
                <a:solidFill>
                  <a:srgbClr val="1971C0"/>
                </a:solidFill>
                <a:latin typeface="Cambria" charset="0"/>
                <a:ea typeface="Cambria" charset="0"/>
                <a:cs typeface="Cambria" charset="0"/>
              </a:rPr>
              <a:t>www.mbc.ca.gov</a:t>
            </a:r>
            <a:endParaRPr lang="en-US" sz="1500" dirty="0" smtClean="0">
              <a:solidFill>
                <a:srgbClr val="1971C0"/>
              </a:solidFill>
              <a:latin typeface="Cambria" charset="0"/>
              <a:ea typeface="Cambria" charset="0"/>
              <a:cs typeface="Cambria" charset="0"/>
            </a:endParaRPr>
          </a:p>
        </p:txBody>
      </p:sp>
      <p:grpSp>
        <p:nvGrpSpPr>
          <p:cNvPr id="2" name="Group 1"/>
          <p:cNvGrpSpPr/>
          <p:nvPr/>
        </p:nvGrpSpPr>
        <p:grpSpPr>
          <a:xfrm>
            <a:off x="196850" y="2624652"/>
            <a:ext cx="11798300" cy="3795199"/>
            <a:chOff x="196850" y="2624652"/>
            <a:chExt cx="11798300" cy="3795199"/>
          </a:xfrm>
        </p:grpSpPr>
        <p:pic>
          <p:nvPicPr>
            <p:cNvPr id="3" name="Picture 2"/>
            <p:cNvPicPr>
              <a:picLocks noChangeAspect="1"/>
            </p:cNvPicPr>
            <p:nvPr/>
          </p:nvPicPr>
          <p:blipFill>
            <a:blip r:embed="rId3"/>
            <a:stretch>
              <a:fillRect/>
            </a:stretch>
          </p:blipFill>
          <p:spPr>
            <a:xfrm>
              <a:off x="196850" y="2624652"/>
              <a:ext cx="11798300" cy="3795198"/>
            </a:xfrm>
            <a:prstGeom prst="rect">
              <a:avLst/>
            </a:prstGeom>
          </p:spPr>
        </p:pic>
        <p:sp>
          <p:nvSpPr>
            <p:cNvPr id="19" name="Rectangle 18"/>
            <p:cNvSpPr/>
            <p:nvPr/>
          </p:nvSpPr>
          <p:spPr>
            <a:xfrm>
              <a:off x="196850" y="2624653"/>
              <a:ext cx="11798300" cy="3795198"/>
            </a:xfrm>
            <a:prstGeom prst="rect">
              <a:avLst/>
            </a:prstGeom>
            <a:noFill/>
            <a:ln w="28575">
              <a:solidFill>
                <a:srgbClr val="1971C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62560" tIns="81280" rIns="162560" bIns="81280" numCol="1" spcCol="0" rtlCol="0" fromWordArt="0" anchor="ctr" anchorCtr="0" forceAA="0" compatLnSpc="1">
              <a:prstTxWarp prst="textNoShape">
                <a:avLst/>
              </a:prstTxWarp>
              <a:noAutofit/>
            </a:bodyPr>
            <a:lstStyle/>
            <a:p>
              <a:pPr algn="ctr"/>
              <a:endParaRPr lang="en-US" sz="3200"/>
            </a:p>
          </p:txBody>
        </p:sp>
        <p:sp>
          <p:nvSpPr>
            <p:cNvPr id="20" name="Rectangle 19"/>
            <p:cNvSpPr/>
            <p:nvPr/>
          </p:nvSpPr>
          <p:spPr>
            <a:xfrm>
              <a:off x="568265" y="2857502"/>
              <a:ext cx="5346760" cy="314323"/>
            </a:xfrm>
            <a:prstGeom prst="rect">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6349937" y="2857502"/>
              <a:ext cx="5380099" cy="314323"/>
            </a:xfrm>
            <a:prstGeom prst="rect">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p:cNvSpPr/>
            <p:nvPr/>
          </p:nvSpPr>
          <p:spPr>
            <a:xfrm>
              <a:off x="1581906" y="3404674"/>
              <a:ext cx="4418844" cy="289958"/>
            </a:xfrm>
            <a:prstGeom prst="rect">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p:cNvSpPr/>
            <p:nvPr/>
          </p:nvSpPr>
          <p:spPr>
            <a:xfrm>
              <a:off x="6349936" y="3406779"/>
              <a:ext cx="5380099" cy="314323"/>
            </a:xfrm>
            <a:prstGeom prst="rect">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p:cNvSpPr/>
            <p:nvPr/>
          </p:nvSpPr>
          <p:spPr>
            <a:xfrm>
              <a:off x="568265" y="3951846"/>
              <a:ext cx="1974910" cy="292181"/>
            </a:xfrm>
            <a:prstGeom prst="rect">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p:nvPr/>
          </p:nvSpPr>
          <p:spPr>
            <a:xfrm>
              <a:off x="6349935" y="3951846"/>
              <a:ext cx="2365439" cy="292180"/>
            </a:xfrm>
            <a:prstGeom prst="rect">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p:cNvSpPr/>
            <p:nvPr/>
          </p:nvSpPr>
          <p:spPr>
            <a:xfrm>
              <a:off x="594451" y="4474653"/>
              <a:ext cx="1105762" cy="292181"/>
            </a:xfrm>
            <a:prstGeom prst="rect">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a:off x="1975583" y="4484176"/>
              <a:ext cx="1105762" cy="292181"/>
            </a:xfrm>
            <a:prstGeom prst="rect">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p:cNvSpPr/>
            <p:nvPr/>
          </p:nvSpPr>
          <p:spPr>
            <a:xfrm>
              <a:off x="3371003" y="4474652"/>
              <a:ext cx="1105762" cy="292181"/>
            </a:xfrm>
            <a:prstGeom prst="rect">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p:cNvSpPr/>
            <p:nvPr/>
          </p:nvSpPr>
          <p:spPr>
            <a:xfrm>
              <a:off x="4780717" y="4484173"/>
              <a:ext cx="1134308" cy="292184"/>
            </a:xfrm>
            <a:prstGeom prst="rect">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p:cNvSpPr/>
            <p:nvPr/>
          </p:nvSpPr>
          <p:spPr>
            <a:xfrm>
              <a:off x="580163" y="4997460"/>
              <a:ext cx="2501182" cy="306469"/>
            </a:xfrm>
            <a:prstGeom prst="rect">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p:cNvSpPr/>
            <p:nvPr/>
          </p:nvSpPr>
          <p:spPr>
            <a:xfrm>
              <a:off x="3371003" y="4997460"/>
              <a:ext cx="2544022" cy="306469"/>
            </a:xfrm>
            <a:prstGeom prst="rect">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p:cNvSpPr/>
            <p:nvPr/>
          </p:nvSpPr>
          <p:spPr>
            <a:xfrm>
              <a:off x="1279080" y="5715001"/>
              <a:ext cx="4635945" cy="325532"/>
            </a:xfrm>
            <a:prstGeom prst="rect">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36"/>
            <p:cNvSpPr/>
            <p:nvPr/>
          </p:nvSpPr>
          <p:spPr>
            <a:xfrm>
              <a:off x="6349935" y="5724532"/>
              <a:ext cx="3394140" cy="316001"/>
            </a:xfrm>
            <a:prstGeom prst="rect">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p:cNvSpPr/>
            <p:nvPr/>
          </p:nvSpPr>
          <p:spPr>
            <a:xfrm>
              <a:off x="9814598" y="5724532"/>
              <a:ext cx="643852" cy="316001"/>
            </a:xfrm>
            <a:prstGeom prst="rect">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p:cNvSpPr/>
            <p:nvPr/>
          </p:nvSpPr>
          <p:spPr>
            <a:xfrm>
              <a:off x="10528973" y="5724532"/>
              <a:ext cx="1097280" cy="316001"/>
            </a:xfrm>
            <a:prstGeom prst="rect">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p:cNvSpPr/>
            <p:nvPr/>
          </p:nvSpPr>
          <p:spPr>
            <a:xfrm>
              <a:off x="7018304" y="5201608"/>
              <a:ext cx="3325846" cy="338146"/>
            </a:xfrm>
            <a:prstGeom prst="rect">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p:cNvSpPr/>
            <p:nvPr/>
          </p:nvSpPr>
          <p:spPr>
            <a:xfrm>
              <a:off x="2914590" y="4089043"/>
              <a:ext cx="2194560" cy="292180"/>
            </a:xfrm>
            <a:prstGeom prst="rect">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4" name="Title 1"/>
          <p:cNvSpPr txBox="1">
            <a:spLocks/>
          </p:cNvSpPr>
          <p:nvPr/>
        </p:nvSpPr>
        <p:spPr>
          <a:xfrm>
            <a:off x="-17482" y="405320"/>
            <a:ext cx="12192000" cy="1261872"/>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5000" i="1" dirty="0">
                <a:ln w="0"/>
                <a:solidFill>
                  <a:srgbClr val="0070C0"/>
                </a:solidFill>
                <a:effectLst>
                  <a:outerShdw blurRad="38100" dist="19050" dir="2700000" algn="tl" rotWithShape="0">
                    <a:schemeClr val="dk1">
                      <a:alpha val="40000"/>
                    </a:schemeClr>
                  </a:outerShdw>
                </a:effectLst>
                <a:latin typeface="Cambria" charset="0"/>
                <a:ea typeface="Cambria" charset="0"/>
                <a:cs typeface="Cambria" charset="0"/>
              </a:rPr>
              <a:t>Physician’s and Surgeon’s License</a:t>
            </a:r>
          </a:p>
          <a:p>
            <a:pPr algn="ctr"/>
            <a:r>
              <a:rPr lang="en-US" sz="5000" i="1" dirty="0" smtClean="0">
                <a:solidFill>
                  <a:srgbClr val="F9C032"/>
                </a:solidFill>
                <a:latin typeface="Cambria" charset="0"/>
                <a:ea typeface="Cambria" charset="0"/>
                <a:cs typeface="Cambria" charset="0"/>
              </a:rPr>
              <a:t>Fingerprints: Live Scan Form</a:t>
            </a:r>
            <a:endParaRPr lang="en-US" sz="5000" i="1" dirty="0">
              <a:solidFill>
                <a:srgbClr val="F9C032"/>
              </a:solidFill>
              <a:latin typeface="Cambria" charset="0"/>
              <a:ea typeface="Cambria" charset="0"/>
              <a:cs typeface="Cambria" charset="0"/>
            </a:endParaRPr>
          </a:p>
        </p:txBody>
      </p:sp>
      <p:sp>
        <p:nvSpPr>
          <p:cNvPr id="45" name="Rectangle 44"/>
          <p:cNvSpPr/>
          <p:nvPr/>
        </p:nvSpPr>
        <p:spPr>
          <a:xfrm>
            <a:off x="196850" y="3313877"/>
            <a:ext cx="11846636" cy="3785652"/>
          </a:xfrm>
          <a:prstGeom prst="rect">
            <a:avLst/>
          </a:prstGeom>
          <a:noFill/>
          <a:ln>
            <a:noFill/>
          </a:ln>
          <a:scene3d>
            <a:camera prst="orthographicFront">
              <a:rot lat="0" lon="0" rev="1200000"/>
            </a:camera>
            <a:lightRig rig="threePt" dir="t"/>
          </a:scene3d>
        </p:spPr>
        <p:txBody>
          <a:bodyPr wrap="square" lIns="91440" tIns="45720" rIns="91440" bIns="45720">
            <a:spAutoFit/>
          </a:bodyPr>
          <a:lstStyle/>
          <a:p>
            <a:pPr algn="ctr"/>
            <a:r>
              <a:rPr lang="en-US" sz="12000" b="0" cap="none" spc="0" dirty="0" smtClean="0">
                <a:ln w="0"/>
                <a:gradFill>
                  <a:gsLst>
                    <a:gs pos="0">
                      <a:srgbClr val="53575C">
                        <a:alpha val="0"/>
                      </a:srgbClr>
                    </a:gs>
                    <a:gs pos="66000">
                      <a:srgbClr val="C5C7CA"/>
                    </a:gs>
                  </a:gsLst>
                  <a:lin ang="5400000"/>
                </a:gradFill>
                <a:effectLst/>
              </a:rPr>
              <a:t>SAMPLE LIVE SCAN FORM</a:t>
            </a:r>
            <a:endParaRPr lang="en-US" sz="12000" b="0" cap="none" spc="0" dirty="0">
              <a:ln w="0"/>
              <a:gradFill>
                <a:gsLst>
                  <a:gs pos="0">
                    <a:srgbClr val="53575C">
                      <a:alpha val="0"/>
                    </a:srgbClr>
                  </a:gs>
                  <a:gs pos="66000">
                    <a:srgbClr val="C5C7CA"/>
                  </a:gs>
                </a:gsLst>
                <a:lin ang="5400000"/>
              </a:gradFill>
              <a:effectLst/>
            </a:endParaRPr>
          </a:p>
        </p:txBody>
      </p:sp>
    </p:spTree>
    <p:extLst>
      <p:ext uri="{BB962C8B-B14F-4D97-AF65-F5344CB8AC3E}">
        <p14:creationId xmlns:p14="http://schemas.microsoft.com/office/powerpoint/2010/main" val="398255864"/>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6506388" y="504599"/>
            <a:ext cx="414337" cy="369332"/>
          </a:xfrm>
          <a:prstGeom prst="rect">
            <a:avLst/>
          </a:prstGeom>
          <a:noFill/>
        </p:spPr>
        <p:txBody>
          <a:bodyPr wrap="square" rtlCol="0">
            <a:spAutoFit/>
          </a:bodyPr>
          <a:lstStyle/>
          <a:p>
            <a:r>
              <a:rPr lang="en-US" dirty="0" smtClean="0">
                <a:solidFill>
                  <a:srgbClr val="C00000"/>
                </a:solidFill>
              </a:rPr>
              <a:t>✓</a:t>
            </a:r>
            <a:endParaRPr lang="en-US" dirty="0">
              <a:solidFill>
                <a:srgbClr val="C00000"/>
              </a:solidFill>
            </a:endParaRPr>
          </a:p>
        </p:txBody>
      </p:sp>
      <p:cxnSp>
        <p:nvCxnSpPr>
          <p:cNvPr id="30" name="Straight Connector 29"/>
          <p:cNvCxnSpPr/>
          <p:nvPr/>
        </p:nvCxnSpPr>
        <p:spPr>
          <a:xfrm>
            <a:off x="-6196076" y="845355"/>
            <a:ext cx="3247260"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sp>
        <p:nvSpPr>
          <p:cNvPr id="14" name="TextBox 13"/>
          <p:cNvSpPr txBox="1"/>
          <p:nvPr/>
        </p:nvSpPr>
        <p:spPr>
          <a:xfrm>
            <a:off x="4274341" y="-1951333"/>
            <a:ext cx="414337" cy="369332"/>
          </a:xfrm>
          <a:prstGeom prst="rect">
            <a:avLst/>
          </a:prstGeom>
          <a:noFill/>
        </p:spPr>
        <p:txBody>
          <a:bodyPr wrap="square" rtlCol="0">
            <a:spAutoFit/>
          </a:bodyPr>
          <a:lstStyle/>
          <a:p>
            <a:r>
              <a:rPr lang="en-US" dirty="0" smtClean="0">
                <a:solidFill>
                  <a:srgbClr val="C00000"/>
                </a:solidFill>
              </a:rPr>
              <a:t>✓</a:t>
            </a:r>
            <a:endParaRPr lang="en-US" dirty="0">
              <a:solidFill>
                <a:srgbClr val="C00000"/>
              </a:solidFill>
            </a:endParaRPr>
          </a:p>
        </p:txBody>
      </p:sp>
      <p:sp>
        <p:nvSpPr>
          <p:cNvPr id="26" name="Rectangle 25"/>
          <p:cNvSpPr/>
          <p:nvPr/>
        </p:nvSpPr>
        <p:spPr>
          <a:xfrm>
            <a:off x="-1349497" y="-2489575"/>
            <a:ext cx="3778372" cy="365760"/>
          </a:xfrm>
          <a:prstGeom prst="rect">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a:off x="2443161" y="-2489577"/>
            <a:ext cx="2457451" cy="365760"/>
          </a:xfrm>
          <a:prstGeom prst="rect">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p:cNvSpPr txBox="1"/>
          <p:nvPr/>
        </p:nvSpPr>
        <p:spPr>
          <a:xfrm>
            <a:off x="3249740" y="8028706"/>
            <a:ext cx="5692519" cy="1015663"/>
          </a:xfrm>
          <a:prstGeom prst="rect">
            <a:avLst/>
          </a:prstGeom>
          <a:solidFill>
            <a:schemeClr val="bg1"/>
          </a:solidFill>
          <a:ln>
            <a:solidFill>
              <a:srgbClr val="FFC000"/>
            </a:solidFill>
          </a:ln>
        </p:spPr>
        <p:txBody>
          <a:bodyPr wrap="none" rtlCol="0">
            <a:spAutoFit/>
          </a:bodyPr>
          <a:lstStyle/>
          <a:p>
            <a:pPr algn="ctr"/>
            <a:r>
              <a:rPr lang="en-US" sz="1500" b="1" dirty="0" smtClean="0">
                <a:solidFill>
                  <a:srgbClr val="1971C0"/>
                </a:solidFill>
                <a:latin typeface="Cambria" charset="0"/>
                <a:ea typeface="Cambria" charset="0"/>
                <a:cs typeface="Cambria" charset="0"/>
              </a:rPr>
              <a:t>Address:</a:t>
            </a:r>
            <a:r>
              <a:rPr lang="en-US" sz="1500" dirty="0" smtClean="0">
                <a:solidFill>
                  <a:srgbClr val="1971C0"/>
                </a:solidFill>
                <a:latin typeface="Cambria" charset="0"/>
                <a:ea typeface="Cambria" charset="0"/>
                <a:cs typeface="Cambria" charset="0"/>
              </a:rPr>
              <a:t> 2005 Evergreen, Suite 1200, Sacramento, CA 95815-3831</a:t>
            </a:r>
          </a:p>
          <a:p>
            <a:pPr algn="ctr"/>
            <a:r>
              <a:rPr lang="en-US" sz="1500" b="1" dirty="0" smtClean="0">
                <a:solidFill>
                  <a:srgbClr val="1971C0"/>
                </a:solidFill>
                <a:latin typeface="Cambria" charset="0"/>
                <a:ea typeface="Cambria" charset="0"/>
                <a:cs typeface="Cambria" charset="0"/>
              </a:rPr>
              <a:t>Phone:</a:t>
            </a:r>
            <a:r>
              <a:rPr lang="en-US" sz="1500" dirty="0" smtClean="0">
                <a:solidFill>
                  <a:srgbClr val="1971C0"/>
                </a:solidFill>
                <a:latin typeface="Cambria" charset="0"/>
                <a:ea typeface="Cambria" charset="0"/>
                <a:cs typeface="Cambria" charset="0"/>
              </a:rPr>
              <a:t> (916) 263-2382 or (800) 633-2322</a:t>
            </a:r>
          </a:p>
          <a:p>
            <a:pPr algn="ctr"/>
            <a:r>
              <a:rPr lang="en-US" sz="1500" b="1" dirty="0" smtClean="0">
                <a:solidFill>
                  <a:srgbClr val="1971C0"/>
                </a:solidFill>
                <a:latin typeface="Cambria" charset="0"/>
                <a:ea typeface="Cambria" charset="0"/>
                <a:cs typeface="Cambria" charset="0"/>
              </a:rPr>
              <a:t>Fax:</a:t>
            </a:r>
            <a:r>
              <a:rPr lang="en-US" sz="1500" dirty="0" smtClean="0">
                <a:solidFill>
                  <a:srgbClr val="1971C0"/>
                </a:solidFill>
                <a:latin typeface="Cambria" charset="0"/>
                <a:ea typeface="Cambria" charset="0"/>
                <a:cs typeface="Cambria" charset="0"/>
              </a:rPr>
              <a:t> (916) 263-2487</a:t>
            </a:r>
          </a:p>
          <a:p>
            <a:pPr algn="ctr"/>
            <a:r>
              <a:rPr lang="en-US" sz="1500" b="1" dirty="0" smtClean="0">
                <a:solidFill>
                  <a:srgbClr val="1971C0"/>
                </a:solidFill>
                <a:latin typeface="Cambria" charset="0"/>
                <a:ea typeface="Cambria" charset="0"/>
                <a:cs typeface="Cambria" charset="0"/>
              </a:rPr>
              <a:t>Website:</a:t>
            </a:r>
            <a:r>
              <a:rPr lang="en-US" sz="1500" dirty="0" smtClean="0">
                <a:solidFill>
                  <a:srgbClr val="1971C0"/>
                </a:solidFill>
                <a:latin typeface="Cambria" charset="0"/>
                <a:ea typeface="Cambria" charset="0"/>
                <a:cs typeface="Cambria" charset="0"/>
              </a:rPr>
              <a:t> </a:t>
            </a:r>
            <a:r>
              <a:rPr lang="en-US" sz="1500" dirty="0" err="1" smtClean="0">
                <a:solidFill>
                  <a:srgbClr val="1971C0"/>
                </a:solidFill>
                <a:latin typeface="Cambria" charset="0"/>
                <a:ea typeface="Cambria" charset="0"/>
                <a:cs typeface="Cambria" charset="0"/>
              </a:rPr>
              <a:t>www.mbc.ca.gov</a:t>
            </a:r>
            <a:endParaRPr lang="en-US" sz="1500" dirty="0" smtClean="0">
              <a:solidFill>
                <a:srgbClr val="1971C0"/>
              </a:solidFill>
              <a:latin typeface="Cambria" charset="0"/>
              <a:ea typeface="Cambria" charset="0"/>
              <a:cs typeface="Cambria" charset="0"/>
            </a:endParaRPr>
          </a:p>
        </p:txBody>
      </p:sp>
      <p:grpSp>
        <p:nvGrpSpPr>
          <p:cNvPr id="3" name="Group 2"/>
          <p:cNvGrpSpPr/>
          <p:nvPr/>
        </p:nvGrpSpPr>
        <p:grpSpPr>
          <a:xfrm>
            <a:off x="1215230" y="2310322"/>
            <a:ext cx="9809875" cy="5289207"/>
            <a:chOff x="1215230" y="2310322"/>
            <a:chExt cx="9809875" cy="5289207"/>
          </a:xfrm>
        </p:grpSpPr>
        <p:pic>
          <p:nvPicPr>
            <p:cNvPr id="2" name="Picture 1"/>
            <p:cNvPicPr>
              <a:picLocks noChangeAspect="1"/>
            </p:cNvPicPr>
            <p:nvPr/>
          </p:nvPicPr>
          <p:blipFill>
            <a:blip r:embed="rId3"/>
            <a:stretch>
              <a:fillRect/>
            </a:stretch>
          </p:blipFill>
          <p:spPr>
            <a:xfrm>
              <a:off x="1215231" y="2310322"/>
              <a:ext cx="9809874" cy="5274921"/>
            </a:xfrm>
            <a:prstGeom prst="rect">
              <a:avLst/>
            </a:prstGeom>
          </p:spPr>
        </p:pic>
        <p:sp>
          <p:nvSpPr>
            <p:cNvPr id="44" name="Rectangle 43"/>
            <p:cNvSpPr/>
            <p:nvPr/>
          </p:nvSpPr>
          <p:spPr>
            <a:xfrm>
              <a:off x="1215230" y="2324608"/>
              <a:ext cx="9809875" cy="5274921"/>
            </a:xfrm>
            <a:prstGeom prst="rect">
              <a:avLst/>
            </a:prstGeom>
            <a:noFill/>
            <a:ln w="28575">
              <a:solidFill>
                <a:srgbClr val="1971C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62560" tIns="81280" rIns="162560" bIns="81280" numCol="1" spcCol="0" rtlCol="0" fromWordArt="0" anchor="ctr" anchorCtr="0" forceAA="0" compatLnSpc="1">
              <a:prstTxWarp prst="textNoShape">
                <a:avLst/>
              </a:prstTxWarp>
              <a:noAutofit/>
            </a:bodyPr>
            <a:lstStyle/>
            <a:p>
              <a:pPr algn="ctr"/>
              <a:endParaRPr lang="en-US" sz="3200"/>
            </a:p>
          </p:txBody>
        </p:sp>
        <p:sp>
          <p:nvSpPr>
            <p:cNvPr id="15" name="Oval 14"/>
            <p:cNvSpPr/>
            <p:nvPr/>
          </p:nvSpPr>
          <p:spPr>
            <a:xfrm>
              <a:off x="1943035" y="6997645"/>
              <a:ext cx="8358253" cy="491065"/>
            </a:xfrm>
            <a:prstGeom prst="ellipse">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 name="Title 1"/>
          <p:cNvSpPr txBox="1">
            <a:spLocks/>
          </p:cNvSpPr>
          <p:nvPr/>
        </p:nvSpPr>
        <p:spPr>
          <a:xfrm>
            <a:off x="-17482" y="405320"/>
            <a:ext cx="12192000" cy="1261872"/>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5000" i="1" dirty="0">
                <a:ln w="0"/>
                <a:solidFill>
                  <a:srgbClr val="0070C0"/>
                </a:solidFill>
                <a:effectLst>
                  <a:outerShdw blurRad="38100" dist="19050" dir="2700000" algn="tl" rotWithShape="0">
                    <a:schemeClr val="dk1">
                      <a:alpha val="40000"/>
                    </a:schemeClr>
                  </a:outerShdw>
                </a:effectLst>
                <a:latin typeface="Cambria" charset="0"/>
                <a:ea typeface="Cambria" charset="0"/>
                <a:cs typeface="Cambria" charset="0"/>
              </a:rPr>
              <a:t>Physician’s and Surgeon’s License</a:t>
            </a:r>
          </a:p>
          <a:p>
            <a:pPr algn="ctr"/>
            <a:r>
              <a:rPr lang="en-US" sz="5000" i="1" dirty="0" smtClean="0">
                <a:solidFill>
                  <a:srgbClr val="F9C032"/>
                </a:solidFill>
                <a:latin typeface="Cambria" charset="0"/>
                <a:ea typeface="Cambria" charset="0"/>
                <a:cs typeface="Cambria" charset="0"/>
              </a:rPr>
              <a:t>Fingerprints: Live Scan Form</a:t>
            </a:r>
            <a:endParaRPr lang="en-US" sz="5000" i="1" dirty="0">
              <a:solidFill>
                <a:srgbClr val="F9C032"/>
              </a:solidFill>
              <a:latin typeface="Cambria" charset="0"/>
              <a:ea typeface="Cambria" charset="0"/>
              <a:cs typeface="Cambria" charset="0"/>
            </a:endParaRPr>
          </a:p>
        </p:txBody>
      </p:sp>
      <p:sp>
        <p:nvSpPr>
          <p:cNvPr id="19" name="Rectangle 18"/>
          <p:cNvSpPr/>
          <p:nvPr/>
        </p:nvSpPr>
        <p:spPr>
          <a:xfrm>
            <a:off x="196850" y="3313877"/>
            <a:ext cx="11846636" cy="3785652"/>
          </a:xfrm>
          <a:prstGeom prst="rect">
            <a:avLst/>
          </a:prstGeom>
          <a:noFill/>
          <a:ln>
            <a:noFill/>
          </a:ln>
          <a:scene3d>
            <a:camera prst="orthographicFront">
              <a:rot lat="0" lon="0" rev="1200000"/>
            </a:camera>
            <a:lightRig rig="threePt" dir="t"/>
          </a:scene3d>
        </p:spPr>
        <p:txBody>
          <a:bodyPr wrap="square" lIns="91440" tIns="45720" rIns="91440" bIns="45720">
            <a:spAutoFit/>
          </a:bodyPr>
          <a:lstStyle/>
          <a:p>
            <a:pPr algn="ctr"/>
            <a:r>
              <a:rPr lang="en-US" sz="12000" b="0" cap="none" spc="0" dirty="0" smtClean="0">
                <a:ln w="0"/>
                <a:gradFill>
                  <a:gsLst>
                    <a:gs pos="0">
                      <a:srgbClr val="53575C">
                        <a:alpha val="0"/>
                      </a:srgbClr>
                    </a:gs>
                    <a:gs pos="66000">
                      <a:srgbClr val="C5C7CA"/>
                    </a:gs>
                  </a:gsLst>
                  <a:lin ang="5400000"/>
                </a:gradFill>
                <a:effectLst/>
              </a:rPr>
              <a:t>SAMPLE LIVE SCAN FORM</a:t>
            </a:r>
            <a:endParaRPr lang="en-US" sz="12000" b="0" cap="none" spc="0" dirty="0">
              <a:ln w="0"/>
              <a:gradFill>
                <a:gsLst>
                  <a:gs pos="0">
                    <a:srgbClr val="53575C">
                      <a:alpha val="0"/>
                    </a:srgbClr>
                  </a:gs>
                  <a:gs pos="66000">
                    <a:srgbClr val="C5C7CA"/>
                  </a:gs>
                </a:gsLst>
                <a:lin ang="5400000"/>
              </a:gradFill>
              <a:effectLst/>
            </a:endParaRPr>
          </a:p>
        </p:txBody>
      </p:sp>
    </p:spTree>
    <p:extLst>
      <p:ext uri="{BB962C8B-B14F-4D97-AF65-F5344CB8AC3E}">
        <p14:creationId xmlns:p14="http://schemas.microsoft.com/office/powerpoint/2010/main" val="770477195"/>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228608" y="4053078"/>
            <a:ext cx="12191999" cy="1261872"/>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5000" i="1" dirty="0">
                <a:ln w="0"/>
                <a:solidFill>
                  <a:srgbClr val="0070C0"/>
                </a:solidFill>
                <a:effectLst>
                  <a:outerShdw blurRad="38100" dist="19050" dir="2700000" algn="tl" rotWithShape="0">
                    <a:schemeClr val="dk1">
                      <a:alpha val="40000"/>
                    </a:schemeClr>
                  </a:outerShdw>
                </a:effectLst>
                <a:latin typeface="Cambria" charset="0"/>
                <a:ea typeface="Cambria" charset="0"/>
                <a:cs typeface="Cambria" charset="0"/>
              </a:rPr>
              <a:t>2</a:t>
            </a:r>
            <a:r>
              <a:rPr lang="en-US" sz="5000" i="1" dirty="0" smtClean="0">
                <a:ln w="0"/>
                <a:solidFill>
                  <a:srgbClr val="0070C0"/>
                </a:solidFill>
                <a:effectLst>
                  <a:outerShdw blurRad="38100" dist="19050" dir="2700000" algn="tl" rotWithShape="0">
                    <a:schemeClr val="dk1">
                      <a:alpha val="40000"/>
                    </a:schemeClr>
                  </a:outerShdw>
                </a:effectLst>
                <a:latin typeface="Cambria" charset="0"/>
                <a:ea typeface="Cambria" charset="0"/>
                <a:cs typeface="Cambria" charset="0"/>
              </a:rPr>
              <a:t>) Examination Documentation</a:t>
            </a:r>
            <a:endParaRPr lang="en-US" sz="5000" i="1" dirty="0">
              <a:ln w="0"/>
              <a:solidFill>
                <a:srgbClr val="FFC000"/>
              </a:solidFill>
              <a:effectLst>
                <a:outerShdw blurRad="38100" dist="19050" dir="2700000" algn="tl" rotWithShape="0">
                  <a:schemeClr val="dk1">
                    <a:alpha val="40000"/>
                  </a:schemeClr>
                </a:outerShdw>
              </a:effectLst>
              <a:latin typeface="Cambria" charset="0"/>
              <a:ea typeface="Cambria" charset="0"/>
              <a:cs typeface="Cambria" charset="0"/>
            </a:endParaRPr>
          </a:p>
        </p:txBody>
      </p:sp>
      <p:sp>
        <p:nvSpPr>
          <p:cNvPr id="4" name="Rectangle 3"/>
          <p:cNvSpPr/>
          <p:nvPr/>
        </p:nvSpPr>
        <p:spPr>
          <a:xfrm>
            <a:off x="307847" y="4991784"/>
            <a:ext cx="11576304" cy="646331"/>
          </a:xfrm>
          <a:prstGeom prst="rect">
            <a:avLst/>
          </a:prstGeom>
        </p:spPr>
        <p:txBody>
          <a:bodyPr wrap="square">
            <a:spAutoFit/>
          </a:bodyPr>
          <a:lstStyle/>
          <a:p>
            <a:r>
              <a:rPr lang="en-US" i="1" dirty="0" smtClean="0">
                <a:solidFill>
                  <a:srgbClr val="C00000"/>
                </a:solidFill>
                <a:latin typeface="Calibri" charset="0"/>
                <a:ea typeface="Calibri" charset="0"/>
                <a:cs typeface="Calibri" charset="0"/>
              </a:rPr>
              <a:t>IMGs </a:t>
            </a:r>
            <a:r>
              <a:rPr lang="en-US" i="1" dirty="0">
                <a:solidFill>
                  <a:srgbClr val="C00000"/>
                </a:solidFill>
                <a:latin typeface="Calibri" charset="0"/>
                <a:ea typeface="Calibri" charset="0"/>
                <a:cs typeface="Calibri" charset="0"/>
              </a:rPr>
              <a:t>who have been issued a PTAL have already met the educational requirements. Once the postgraduate training and final examination requirements have been met, additional forms will be needed to complete the application for </a:t>
            </a:r>
            <a:r>
              <a:rPr lang="en-US" i="1" dirty="0" smtClean="0">
                <a:solidFill>
                  <a:srgbClr val="C00000"/>
                </a:solidFill>
                <a:latin typeface="Calibri" charset="0"/>
                <a:ea typeface="Calibri" charset="0"/>
                <a:cs typeface="Calibri" charset="0"/>
              </a:rPr>
              <a:t>licensure</a:t>
            </a:r>
            <a:endParaRPr lang="en-US" i="1" dirty="0">
              <a:solidFill>
                <a:srgbClr val="C00000"/>
              </a:solidFill>
              <a:latin typeface="Calibri" charset="0"/>
              <a:ea typeface="Calibri" charset="0"/>
              <a:cs typeface="Calibri" charset="0"/>
            </a:endParaRPr>
          </a:p>
        </p:txBody>
      </p:sp>
      <p:sp>
        <p:nvSpPr>
          <p:cNvPr id="2" name="TextBox 1"/>
          <p:cNvSpPr txBox="1"/>
          <p:nvPr/>
        </p:nvSpPr>
        <p:spPr>
          <a:xfrm>
            <a:off x="10086967" y="3995926"/>
            <a:ext cx="761747" cy="784830"/>
          </a:xfrm>
          <a:prstGeom prst="rect">
            <a:avLst/>
          </a:prstGeom>
          <a:noFill/>
        </p:spPr>
        <p:txBody>
          <a:bodyPr wrap="none" rtlCol="0">
            <a:spAutoFit/>
          </a:bodyPr>
          <a:lstStyle/>
          <a:p>
            <a:r>
              <a:rPr lang="en-US" sz="4500" smtClean="0">
                <a:solidFill>
                  <a:srgbClr val="C00000"/>
                </a:solidFill>
              </a:rPr>
              <a:t>✓</a:t>
            </a:r>
            <a:endParaRPr lang="en-US" sz="4500">
              <a:solidFill>
                <a:srgbClr val="C00000"/>
              </a:solidFill>
            </a:endParaRPr>
          </a:p>
        </p:txBody>
      </p:sp>
    </p:spTree>
    <p:extLst>
      <p:ext uri="{BB962C8B-B14F-4D97-AF65-F5344CB8AC3E}">
        <p14:creationId xmlns:p14="http://schemas.microsoft.com/office/powerpoint/2010/main" val="552214075"/>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300044" y="4053078"/>
            <a:ext cx="12191999" cy="1261872"/>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5000" i="1" dirty="0" smtClean="0">
                <a:ln w="0"/>
                <a:solidFill>
                  <a:srgbClr val="0070C0"/>
                </a:solidFill>
                <a:effectLst>
                  <a:outerShdw blurRad="38100" dist="19050" dir="2700000" algn="tl" rotWithShape="0">
                    <a:schemeClr val="dk1">
                      <a:alpha val="40000"/>
                    </a:schemeClr>
                  </a:outerShdw>
                </a:effectLst>
                <a:latin typeface="Cambria" charset="0"/>
                <a:ea typeface="Cambria" charset="0"/>
                <a:cs typeface="Cambria" charset="0"/>
              </a:rPr>
              <a:t>3) Medical Education Documentation</a:t>
            </a:r>
            <a:endParaRPr lang="en-US" sz="5000" i="1" dirty="0">
              <a:ln w="0"/>
              <a:solidFill>
                <a:srgbClr val="FFC000"/>
              </a:solidFill>
              <a:effectLst>
                <a:outerShdw blurRad="38100" dist="19050" dir="2700000" algn="tl" rotWithShape="0">
                  <a:schemeClr val="dk1">
                    <a:alpha val="40000"/>
                  </a:schemeClr>
                </a:outerShdw>
              </a:effectLst>
              <a:latin typeface="Cambria" charset="0"/>
              <a:ea typeface="Cambria" charset="0"/>
              <a:cs typeface="Cambria" charset="0"/>
            </a:endParaRPr>
          </a:p>
        </p:txBody>
      </p:sp>
      <p:sp>
        <p:nvSpPr>
          <p:cNvPr id="4" name="TextBox 3"/>
          <p:cNvSpPr txBox="1"/>
          <p:nvPr/>
        </p:nvSpPr>
        <p:spPr>
          <a:xfrm>
            <a:off x="10672756" y="4053078"/>
            <a:ext cx="761747" cy="784830"/>
          </a:xfrm>
          <a:prstGeom prst="rect">
            <a:avLst/>
          </a:prstGeom>
          <a:noFill/>
        </p:spPr>
        <p:txBody>
          <a:bodyPr wrap="none" rtlCol="0">
            <a:spAutoFit/>
          </a:bodyPr>
          <a:lstStyle/>
          <a:p>
            <a:r>
              <a:rPr lang="en-US" sz="4500" smtClean="0">
                <a:solidFill>
                  <a:srgbClr val="C00000"/>
                </a:solidFill>
              </a:rPr>
              <a:t>✓</a:t>
            </a:r>
            <a:endParaRPr lang="en-US" sz="4500">
              <a:solidFill>
                <a:srgbClr val="C00000"/>
              </a:solidFill>
            </a:endParaRPr>
          </a:p>
        </p:txBody>
      </p:sp>
      <p:sp>
        <p:nvSpPr>
          <p:cNvPr id="5" name="Rectangle 4"/>
          <p:cNvSpPr/>
          <p:nvPr/>
        </p:nvSpPr>
        <p:spPr>
          <a:xfrm>
            <a:off x="307847" y="4991784"/>
            <a:ext cx="11576304" cy="646331"/>
          </a:xfrm>
          <a:prstGeom prst="rect">
            <a:avLst/>
          </a:prstGeom>
        </p:spPr>
        <p:txBody>
          <a:bodyPr wrap="square">
            <a:spAutoFit/>
          </a:bodyPr>
          <a:lstStyle/>
          <a:p>
            <a:r>
              <a:rPr lang="en-US" i="1" dirty="0" smtClean="0">
                <a:solidFill>
                  <a:srgbClr val="C00000"/>
                </a:solidFill>
                <a:latin typeface="Calibri" charset="0"/>
                <a:ea typeface="Calibri" charset="0"/>
                <a:cs typeface="Calibri" charset="0"/>
              </a:rPr>
              <a:t>IMGs </a:t>
            </a:r>
            <a:r>
              <a:rPr lang="en-US" i="1" dirty="0">
                <a:solidFill>
                  <a:srgbClr val="C00000"/>
                </a:solidFill>
                <a:latin typeface="Calibri" charset="0"/>
                <a:ea typeface="Calibri" charset="0"/>
                <a:cs typeface="Calibri" charset="0"/>
              </a:rPr>
              <a:t>who have been issued a PTAL have already met the educational requirements. Once the postgraduate training and final examination requirements have been met, additional forms will be needed to complete the application for </a:t>
            </a:r>
            <a:r>
              <a:rPr lang="en-US" i="1" dirty="0" smtClean="0">
                <a:solidFill>
                  <a:srgbClr val="C00000"/>
                </a:solidFill>
                <a:latin typeface="Calibri" charset="0"/>
                <a:ea typeface="Calibri" charset="0"/>
                <a:cs typeface="Calibri" charset="0"/>
              </a:rPr>
              <a:t>licensure</a:t>
            </a:r>
            <a:endParaRPr lang="en-US" i="1" dirty="0">
              <a:solidFill>
                <a:srgbClr val="C00000"/>
              </a:solidFill>
              <a:latin typeface="Calibri" charset="0"/>
              <a:ea typeface="Calibri" charset="0"/>
              <a:cs typeface="Calibri" charset="0"/>
            </a:endParaRPr>
          </a:p>
        </p:txBody>
      </p:sp>
    </p:spTree>
    <p:extLst>
      <p:ext uri="{BB962C8B-B14F-4D97-AF65-F5344CB8AC3E}">
        <p14:creationId xmlns:p14="http://schemas.microsoft.com/office/powerpoint/2010/main" val="1643041957"/>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0" y="4053078"/>
            <a:ext cx="12191999" cy="1261872"/>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5000" i="1" dirty="0">
                <a:ln w="0"/>
                <a:solidFill>
                  <a:srgbClr val="0070C0"/>
                </a:solidFill>
                <a:effectLst>
                  <a:outerShdw blurRad="38100" dist="19050" dir="2700000" algn="tl" rotWithShape="0">
                    <a:schemeClr val="dk1">
                      <a:alpha val="40000"/>
                    </a:schemeClr>
                  </a:outerShdw>
                </a:effectLst>
                <a:latin typeface="Cambria" charset="0"/>
                <a:ea typeface="Cambria" charset="0"/>
                <a:cs typeface="Cambria" charset="0"/>
              </a:rPr>
              <a:t>4</a:t>
            </a:r>
            <a:r>
              <a:rPr lang="en-US" sz="5000" i="1" dirty="0" smtClean="0">
                <a:ln w="0"/>
                <a:solidFill>
                  <a:srgbClr val="0070C0"/>
                </a:solidFill>
                <a:effectLst>
                  <a:outerShdw blurRad="38100" dist="19050" dir="2700000" algn="tl" rotWithShape="0">
                    <a:schemeClr val="dk1">
                      <a:alpha val="40000"/>
                    </a:schemeClr>
                  </a:outerShdw>
                </a:effectLst>
                <a:latin typeface="Cambria" charset="0"/>
                <a:ea typeface="Cambria" charset="0"/>
                <a:cs typeface="Cambria" charset="0"/>
              </a:rPr>
              <a:t>) Postgraduate Training Documentation</a:t>
            </a:r>
            <a:endParaRPr lang="en-US" sz="5000" i="1" dirty="0">
              <a:ln w="0"/>
              <a:solidFill>
                <a:srgbClr val="FFC000"/>
              </a:solidFill>
              <a:effectLst>
                <a:outerShdw blurRad="38100" dist="19050" dir="2700000" algn="tl" rotWithShape="0">
                  <a:schemeClr val="dk1">
                    <a:alpha val="40000"/>
                  </a:schemeClr>
                </a:outerShdw>
              </a:effectLst>
              <a:latin typeface="Cambria" charset="0"/>
              <a:ea typeface="Cambria" charset="0"/>
              <a:cs typeface="Cambria" charset="0"/>
            </a:endParaRPr>
          </a:p>
        </p:txBody>
      </p:sp>
    </p:spTree>
    <p:extLst>
      <p:ext uri="{BB962C8B-B14F-4D97-AF65-F5344CB8AC3E}">
        <p14:creationId xmlns:p14="http://schemas.microsoft.com/office/powerpoint/2010/main" val="1075427886"/>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17482" y="405320"/>
            <a:ext cx="12192000" cy="1261872"/>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5000" i="1" dirty="0">
                <a:ln w="0"/>
                <a:solidFill>
                  <a:srgbClr val="0070C0"/>
                </a:solidFill>
                <a:effectLst>
                  <a:outerShdw blurRad="38100" dist="19050" dir="2700000" algn="tl" rotWithShape="0">
                    <a:schemeClr val="dk1">
                      <a:alpha val="40000"/>
                    </a:schemeClr>
                  </a:outerShdw>
                </a:effectLst>
                <a:latin typeface="Cambria" charset="0"/>
                <a:ea typeface="Cambria" charset="0"/>
                <a:cs typeface="Cambria" charset="0"/>
              </a:rPr>
              <a:t>Physician’s and Surgeon’s License</a:t>
            </a:r>
          </a:p>
          <a:p>
            <a:pPr algn="ctr"/>
            <a:r>
              <a:rPr lang="en-US" sz="5000" i="1" dirty="0" smtClean="0">
                <a:solidFill>
                  <a:srgbClr val="F9C032"/>
                </a:solidFill>
                <a:latin typeface="Cambria" charset="0"/>
                <a:ea typeface="Cambria" charset="0"/>
                <a:cs typeface="Cambria" charset="0"/>
              </a:rPr>
              <a:t>Certificate of Completion of ACME Postgraduate Training, Forms L3A-L3B</a:t>
            </a:r>
            <a:endParaRPr lang="en-US" sz="5000" i="1" dirty="0">
              <a:solidFill>
                <a:srgbClr val="F9C032"/>
              </a:solidFill>
              <a:latin typeface="Cambria" charset="0"/>
              <a:ea typeface="Cambria" charset="0"/>
              <a:cs typeface="Cambria" charset="0"/>
            </a:endParaRPr>
          </a:p>
        </p:txBody>
      </p:sp>
      <p:sp>
        <p:nvSpPr>
          <p:cNvPr id="25" name="TextBox 24"/>
          <p:cNvSpPr txBox="1"/>
          <p:nvPr/>
        </p:nvSpPr>
        <p:spPr>
          <a:xfrm>
            <a:off x="3249740" y="8028706"/>
            <a:ext cx="5692519" cy="1015663"/>
          </a:xfrm>
          <a:prstGeom prst="rect">
            <a:avLst/>
          </a:prstGeom>
          <a:solidFill>
            <a:schemeClr val="bg1"/>
          </a:solidFill>
          <a:ln>
            <a:solidFill>
              <a:srgbClr val="FFC000"/>
            </a:solidFill>
          </a:ln>
        </p:spPr>
        <p:txBody>
          <a:bodyPr wrap="none" rtlCol="0">
            <a:spAutoFit/>
          </a:bodyPr>
          <a:lstStyle/>
          <a:p>
            <a:pPr algn="ctr"/>
            <a:r>
              <a:rPr lang="en-US" sz="1500" b="1" dirty="0" smtClean="0">
                <a:solidFill>
                  <a:srgbClr val="1971C0"/>
                </a:solidFill>
                <a:latin typeface="Cambria" charset="0"/>
                <a:ea typeface="Cambria" charset="0"/>
                <a:cs typeface="Cambria" charset="0"/>
              </a:rPr>
              <a:t>Address:</a:t>
            </a:r>
            <a:r>
              <a:rPr lang="en-US" sz="1500" dirty="0" smtClean="0">
                <a:solidFill>
                  <a:srgbClr val="1971C0"/>
                </a:solidFill>
                <a:latin typeface="Cambria" charset="0"/>
                <a:ea typeface="Cambria" charset="0"/>
                <a:cs typeface="Cambria" charset="0"/>
              </a:rPr>
              <a:t> 2005 Evergreen, Suite 1200, Sacramento, CA 95815-3831</a:t>
            </a:r>
          </a:p>
          <a:p>
            <a:pPr algn="ctr"/>
            <a:r>
              <a:rPr lang="en-US" sz="1500" b="1" dirty="0" smtClean="0">
                <a:solidFill>
                  <a:srgbClr val="1971C0"/>
                </a:solidFill>
                <a:latin typeface="Cambria" charset="0"/>
                <a:ea typeface="Cambria" charset="0"/>
                <a:cs typeface="Cambria" charset="0"/>
              </a:rPr>
              <a:t>Phone:</a:t>
            </a:r>
            <a:r>
              <a:rPr lang="en-US" sz="1500" dirty="0" smtClean="0">
                <a:solidFill>
                  <a:srgbClr val="1971C0"/>
                </a:solidFill>
                <a:latin typeface="Cambria" charset="0"/>
                <a:ea typeface="Cambria" charset="0"/>
                <a:cs typeface="Cambria" charset="0"/>
              </a:rPr>
              <a:t> (916) 263-2382 or (800) 633-2322</a:t>
            </a:r>
          </a:p>
          <a:p>
            <a:pPr algn="ctr"/>
            <a:r>
              <a:rPr lang="en-US" sz="1500" b="1" dirty="0" smtClean="0">
                <a:solidFill>
                  <a:srgbClr val="1971C0"/>
                </a:solidFill>
                <a:latin typeface="Cambria" charset="0"/>
                <a:ea typeface="Cambria" charset="0"/>
                <a:cs typeface="Cambria" charset="0"/>
              </a:rPr>
              <a:t>Fax:</a:t>
            </a:r>
            <a:r>
              <a:rPr lang="en-US" sz="1500" dirty="0" smtClean="0">
                <a:solidFill>
                  <a:srgbClr val="1971C0"/>
                </a:solidFill>
                <a:latin typeface="Cambria" charset="0"/>
                <a:ea typeface="Cambria" charset="0"/>
                <a:cs typeface="Cambria" charset="0"/>
              </a:rPr>
              <a:t> (916) 263-2487</a:t>
            </a:r>
          </a:p>
          <a:p>
            <a:pPr algn="ctr"/>
            <a:r>
              <a:rPr lang="en-US" sz="1500" b="1" dirty="0" smtClean="0">
                <a:solidFill>
                  <a:srgbClr val="1971C0"/>
                </a:solidFill>
                <a:latin typeface="Cambria" charset="0"/>
                <a:ea typeface="Cambria" charset="0"/>
                <a:cs typeface="Cambria" charset="0"/>
              </a:rPr>
              <a:t>Website:</a:t>
            </a:r>
            <a:r>
              <a:rPr lang="en-US" sz="1500" dirty="0" smtClean="0">
                <a:solidFill>
                  <a:srgbClr val="1971C0"/>
                </a:solidFill>
                <a:latin typeface="Cambria" charset="0"/>
                <a:ea typeface="Cambria" charset="0"/>
                <a:cs typeface="Cambria" charset="0"/>
              </a:rPr>
              <a:t> </a:t>
            </a:r>
            <a:r>
              <a:rPr lang="en-US" sz="1500" dirty="0" err="1" smtClean="0">
                <a:solidFill>
                  <a:srgbClr val="1971C0"/>
                </a:solidFill>
                <a:latin typeface="Cambria" charset="0"/>
                <a:ea typeface="Cambria" charset="0"/>
                <a:cs typeface="Cambria" charset="0"/>
              </a:rPr>
              <a:t>www.mbc.ca.gov</a:t>
            </a:r>
            <a:endParaRPr lang="en-US" sz="1500" dirty="0" smtClean="0">
              <a:solidFill>
                <a:srgbClr val="1971C0"/>
              </a:solidFill>
              <a:latin typeface="Cambria" charset="0"/>
              <a:ea typeface="Cambria" charset="0"/>
              <a:cs typeface="Cambria" charset="0"/>
            </a:endParaRPr>
          </a:p>
        </p:txBody>
      </p:sp>
      <p:sp>
        <p:nvSpPr>
          <p:cNvPr id="15" name="Rectangle 14"/>
          <p:cNvSpPr/>
          <p:nvPr/>
        </p:nvSpPr>
        <p:spPr>
          <a:xfrm>
            <a:off x="153968" y="2496410"/>
            <a:ext cx="11849100" cy="5632311"/>
          </a:xfrm>
          <a:prstGeom prst="rect">
            <a:avLst/>
          </a:prstGeom>
        </p:spPr>
        <p:txBody>
          <a:bodyPr wrap="square">
            <a:spAutoFit/>
          </a:bodyPr>
          <a:lstStyle/>
          <a:p>
            <a:pPr marL="285750" indent="-285750">
              <a:buFont typeface="Arial" charset="0"/>
              <a:buChar char="•"/>
            </a:pPr>
            <a:r>
              <a:rPr lang="en-US" sz="2000" dirty="0" smtClean="0"/>
              <a:t>A Certificate of completion of ACGME Postgraduate Training, Form L3A-L3B, is required to verify the completion of each year of accredited training</a:t>
            </a:r>
          </a:p>
          <a:p>
            <a:pPr marL="285750" indent="-285750">
              <a:buFont typeface="Arial" charset="0"/>
              <a:buChar char="•"/>
            </a:pPr>
            <a:endParaRPr lang="en-US" sz="2000" dirty="0"/>
          </a:p>
          <a:p>
            <a:pPr marL="342900" indent="-342900">
              <a:buFont typeface="Wingdings" charset="2"/>
              <a:buChar char="ü"/>
            </a:pPr>
            <a:r>
              <a:rPr lang="en-US" sz="2000" dirty="0" smtClean="0"/>
              <a:t>The form may not be signed and dated prior to the last day of the training year that will be used to meet the two years of ACGME accredited postgraduate training required for licensure</a:t>
            </a:r>
            <a:endParaRPr lang="en-US" sz="2000" dirty="0"/>
          </a:p>
          <a:p>
            <a:pPr marL="342900" indent="-342900">
              <a:buFont typeface="Wingdings" charset="2"/>
              <a:buChar char="ü"/>
            </a:pPr>
            <a:endParaRPr lang="en-US" sz="2000" dirty="0" smtClean="0"/>
          </a:p>
          <a:p>
            <a:pPr marL="342900" indent="-342900">
              <a:buFont typeface="Wingdings" charset="2"/>
              <a:buChar char="ü"/>
            </a:pPr>
            <a:r>
              <a:rPr lang="en-US" sz="2000" dirty="0" smtClean="0"/>
              <a:t>A Form L3A-L3B must be submitted to each postgraduate training program for completion</a:t>
            </a:r>
          </a:p>
          <a:p>
            <a:pPr marL="342900" indent="-342900">
              <a:buFont typeface="Wingdings" charset="2"/>
              <a:buChar char="ü"/>
            </a:pPr>
            <a:endParaRPr lang="en-US" sz="2000" dirty="0"/>
          </a:p>
          <a:p>
            <a:pPr marL="342900" indent="-342900">
              <a:buFont typeface="Wingdings" charset="2"/>
              <a:buChar char="ü"/>
            </a:pPr>
            <a:r>
              <a:rPr lang="en-US" sz="2000" dirty="0" smtClean="0"/>
              <a:t>The current program director must provide all of the required information and responses on the form, sign and date the form, and affix the hospital seal. If a hospital seal is not available, the program director must sign in the presence of a notary and the notary seal must be affixed</a:t>
            </a:r>
          </a:p>
          <a:p>
            <a:pPr marL="342900" indent="-342900">
              <a:buFont typeface="Wingdings" charset="2"/>
              <a:buChar char="ü"/>
            </a:pPr>
            <a:endParaRPr lang="en-US" sz="2000" dirty="0"/>
          </a:p>
          <a:p>
            <a:pPr marL="342900" indent="-342900">
              <a:buFont typeface="Wingdings" charset="2"/>
              <a:buChar char="ü"/>
            </a:pPr>
            <a:r>
              <a:rPr lang="en-US" sz="2000" dirty="0" smtClean="0"/>
              <a:t>A “yes” response to any of the Unusual Circumstances questions on Form L3A requires a signed and dated letter of explanation from the current program director</a:t>
            </a:r>
          </a:p>
          <a:p>
            <a:pPr marL="342900" indent="-342900">
              <a:buFont typeface="Wingdings" charset="2"/>
              <a:buChar char="ü"/>
            </a:pPr>
            <a:endParaRPr lang="en-US" sz="2000" dirty="0"/>
          </a:p>
          <a:p>
            <a:pPr algn="ctr"/>
            <a:r>
              <a:rPr lang="en-US" sz="2000" b="1" i="1" dirty="0" smtClean="0"/>
              <a:t>The completed Form L3A-L3B must be mailed directly from the program to the Board to be acceptable. Any letters of explanation must be provided on program letterhead, signed by the program director and mailed directly to the Board</a:t>
            </a:r>
            <a:endParaRPr lang="en-US" sz="2000" b="1" i="1" dirty="0"/>
          </a:p>
        </p:txBody>
      </p:sp>
    </p:spTree>
    <p:extLst>
      <p:ext uri="{BB962C8B-B14F-4D97-AF65-F5344CB8AC3E}">
        <p14:creationId xmlns:p14="http://schemas.microsoft.com/office/powerpoint/2010/main" val="927543579"/>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17482" y="405320"/>
            <a:ext cx="12192000" cy="1261872"/>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5000" i="1" dirty="0">
                <a:ln w="0"/>
                <a:solidFill>
                  <a:srgbClr val="0070C0"/>
                </a:solidFill>
                <a:effectLst>
                  <a:outerShdw blurRad="38100" dist="19050" dir="2700000" algn="tl" rotWithShape="0">
                    <a:schemeClr val="dk1">
                      <a:alpha val="40000"/>
                    </a:schemeClr>
                  </a:outerShdw>
                </a:effectLst>
                <a:latin typeface="Cambria" charset="0"/>
                <a:ea typeface="Cambria" charset="0"/>
                <a:cs typeface="Cambria" charset="0"/>
              </a:rPr>
              <a:t>Physician’s and Surgeon’s License</a:t>
            </a:r>
          </a:p>
          <a:p>
            <a:pPr algn="ctr"/>
            <a:r>
              <a:rPr lang="en-US" sz="5000" i="1" dirty="0" smtClean="0">
                <a:solidFill>
                  <a:srgbClr val="F9C032"/>
                </a:solidFill>
                <a:latin typeface="Cambria" charset="0"/>
                <a:ea typeface="Cambria" charset="0"/>
                <a:cs typeface="Cambria" charset="0"/>
              </a:rPr>
              <a:t>Certificate of Completion of ACME Postgraduate Training, Forms L3A-L3B</a:t>
            </a:r>
            <a:endParaRPr lang="en-US" sz="5000" i="1" dirty="0">
              <a:solidFill>
                <a:srgbClr val="F9C032"/>
              </a:solidFill>
              <a:latin typeface="Cambria" charset="0"/>
              <a:ea typeface="Cambria" charset="0"/>
              <a:cs typeface="Cambria" charset="0"/>
            </a:endParaRPr>
          </a:p>
        </p:txBody>
      </p:sp>
      <p:sp>
        <p:nvSpPr>
          <p:cNvPr id="25" name="TextBox 24"/>
          <p:cNvSpPr txBox="1"/>
          <p:nvPr/>
        </p:nvSpPr>
        <p:spPr>
          <a:xfrm>
            <a:off x="3249740" y="8028706"/>
            <a:ext cx="5692519" cy="1015663"/>
          </a:xfrm>
          <a:prstGeom prst="rect">
            <a:avLst/>
          </a:prstGeom>
          <a:solidFill>
            <a:schemeClr val="bg1"/>
          </a:solidFill>
          <a:ln>
            <a:solidFill>
              <a:srgbClr val="FFC000"/>
            </a:solidFill>
          </a:ln>
        </p:spPr>
        <p:txBody>
          <a:bodyPr wrap="none" rtlCol="0">
            <a:spAutoFit/>
          </a:bodyPr>
          <a:lstStyle/>
          <a:p>
            <a:pPr algn="ctr"/>
            <a:r>
              <a:rPr lang="en-US" sz="1500" b="1" dirty="0" smtClean="0">
                <a:solidFill>
                  <a:srgbClr val="1971C0"/>
                </a:solidFill>
                <a:latin typeface="Cambria" charset="0"/>
                <a:ea typeface="Cambria" charset="0"/>
                <a:cs typeface="Cambria" charset="0"/>
              </a:rPr>
              <a:t>Address:</a:t>
            </a:r>
            <a:r>
              <a:rPr lang="en-US" sz="1500" dirty="0" smtClean="0">
                <a:solidFill>
                  <a:srgbClr val="1971C0"/>
                </a:solidFill>
                <a:latin typeface="Cambria" charset="0"/>
                <a:ea typeface="Cambria" charset="0"/>
                <a:cs typeface="Cambria" charset="0"/>
              </a:rPr>
              <a:t> 2005 Evergreen, Suite 1200, Sacramento, CA 95815-3831</a:t>
            </a:r>
          </a:p>
          <a:p>
            <a:pPr algn="ctr"/>
            <a:r>
              <a:rPr lang="en-US" sz="1500" b="1" dirty="0" smtClean="0">
                <a:solidFill>
                  <a:srgbClr val="1971C0"/>
                </a:solidFill>
                <a:latin typeface="Cambria" charset="0"/>
                <a:ea typeface="Cambria" charset="0"/>
                <a:cs typeface="Cambria" charset="0"/>
              </a:rPr>
              <a:t>Phone:</a:t>
            </a:r>
            <a:r>
              <a:rPr lang="en-US" sz="1500" dirty="0" smtClean="0">
                <a:solidFill>
                  <a:srgbClr val="1971C0"/>
                </a:solidFill>
                <a:latin typeface="Cambria" charset="0"/>
                <a:ea typeface="Cambria" charset="0"/>
                <a:cs typeface="Cambria" charset="0"/>
              </a:rPr>
              <a:t> (916) 263-2382 or (800) 633-2322</a:t>
            </a:r>
          </a:p>
          <a:p>
            <a:pPr algn="ctr"/>
            <a:r>
              <a:rPr lang="en-US" sz="1500" b="1" dirty="0" smtClean="0">
                <a:solidFill>
                  <a:srgbClr val="1971C0"/>
                </a:solidFill>
                <a:latin typeface="Cambria" charset="0"/>
                <a:ea typeface="Cambria" charset="0"/>
                <a:cs typeface="Cambria" charset="0"/>
              </a:rPr>
              <a:t>Fax:</a:t>
            </a:r>
            <a:r>
              <a:rPr lang="en-US" sz="1500" dirty="0" smtClean="0">
                <a:solidFill>
                  <a:srgbClr val="1971C0"/>
                </a:solidFill>
                <a:latin typeface="Cambria" charset="0"/>
                <a:ea typeface="Cambria" charset="0"/>
                <a:cs typeface="Cambria" charset="0"/>
              </a:rPr>
              <a:t> (916) 263-2487</a:t>
            </a:r>
          </a:p>
          <a:p>
            <a:pPr algn="ctr"/>
            <a:r>
              <a:rPr lang="en-US" sz="1500" b="1" dirty="0" smtClean="0">
                <a:solidFill>
                  <a:srgbClr val="1971C0"/>
                </a:solidFill>
                <a:latin typeface="Cambria" charset="0"/>
                <a:ea typeface="Cambria" charset="0"/>
                <a:cs typeface="Cambria" charset="0"/>
              </a:rPr>
              <a:t>Website:</a:t>
            </a:r>
            <a:r>
              <a:rPr lang="en-US" sz="1500" dirty="0" smtClean="0">
                <a:solidFill>
                  <a:srgbClr val="1971C0"/>
                </a:solidFill>
                <a:latin typeface="Cambria" charset="0"/>
                <a:ea typeface="Cambria" charset="0"/>
                <a:cs typeface="Cambria" charset="0"/>
              </a:rPr>
              <a:t> </a:t>
            </a:r>
            <a:r>
              <a:rPr lang="en-US" sz="1500" dirty="0" err="1" smtClean="0">
                <a:solidFill>
                  <a:srgbClr val="1971C0"/>
                </a:solidFill>
                <a:latin typeface="Cambria" charset="0"/>
                <a:ea typeface="Cambria" charset="0"/>
                <a:cs typeface="Cambria" charset="0"/>
              </a:rPr>
              <a:t>www.mbc.ca.gov</a:t>
            </a:r>
            <a:endParaRPr lang="en-US" sz="1500" dirty="0" smtClean="0">
              <a:solidFill>
                <a:srgbClr val="1971C0"/>
              </a:solidFill>
              <a:latin typeface="Cambria" charset="0"/>
              <a:ea typeface="Cambria" charset="0"/>
              <a:cs typeface="Cambria" charset="0"/>
            </a:endParaRPr>
          </a:p>
        </p:txBody>
      </p:sp>
      <p:pic>
        <p:nvPicPr>
          <p:cNvPr id="2" name="Picture 1"/>
          <p:cNvPicPr>
            <a:picLocks noChangeAspect="1"/>
          </p:cNvPicPr>
          <p:nvPr/>
        </p:nvPicPr>
        <p:blipFill rotWithShape="1">
          <a:blip r:embed="rId3"/>
          <a:srcRect l="2095" t="2039" r="286"/>
          <a:stretch/>
        </p:blipFill>
        <p:spPr>
          <a:xfrm>
            <a:off x="2244368" y="2710986"/>
            <a:ext cx="7668300" cy="4992623"/>
          </a:xfrm>
          <a:prstGeom prst="rect">
            <a:avLst/>
          </a:prstGeom>
          <a:ln w="38100">
            <a:solidFill>
              <a:srgbClr val="1971C0"/>
            </a:solidFill>
          </a:ln>
        </p:spPr>
      </p:pic>
      <p:sp>
        <p:nvSpPr>
          <p:cNvPr id="8" name="TextBox 7"/>
          <p:cNvSpPr txBox="1"/>
          <p:nvPr/>
        </p:nvSpPr>
        <p:spPr>
          <a:xfrm>
            <a:off x="6775006" y="4324869"/>
            <a:ext cx="414337" cy="369332"/>
          </a:xfrm>
          <a:prstGeom prst="rect">
            <a:avLst/>
          </a:prstGeom>
          <a:noFill/>
        </p:spPr>
        <p:txBody>
          <a:bodyPr wrap="square" rtlCol="0">
            <a:spAutoFit/>
          </a:bodyPr>
          <a:lstStyle/>
          <a:p>
            <a:r>
              <a:rPr lang="en-US" dirty="0" smtClean="0">
                <a:solidFill>
                  <a:srgbClr val="C00000"/>
                </a:solidFill>
              </a:rPr>
              <a:t>✓</a:t>
            </a:r>
            <a:endParaRPr lang="en-US" dirty="0">
              <a:solidFill>
                <a:srgbClr val="C00000"/>
              </a:solidFill>
            </a:endParaRPr>
          </a:p>
        </p:txBody>
      </p:sp>
      <p:sp>
        <p:nvSpPr>
          <p:cNvPr id="9" name="Rectangle 8"/>
          <p:cNvSpPr/>
          <p:nvPr/>
        </p:nvSpPr>
        <p:spPr>
          <a:xfrm>
            <a:off x="2321607" y="5465023"/>
            <a:ext cx="1783080" cy="365760"/>
          </a:xfrm>
          <a:prstGeom prst="rect">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4104687" y="5465023"/>
            <a:ext cx="2281826" cy="365760"/>
          </a:xfrm>
          <a:prstGeom prst="rect">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6386512" y="5465023"/>
            <a:ext cx="2771775" cy="365760"/>
          </a:xfrm>
          <a:prstGeom prst="rect">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3399093" y="5056399"/>
            <a:ext cx="5759193" cy="215689"/>
          </a:xfrm>
          <a:prstGeom prst="rect">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172681" y="4324869"/>
            <a:ext cx="11846636" cy="1938992"/>
          </a:xfrm>
          <a:prstGeom prst="rect">
            <a:avLst/>
          </a:prstGeom>
          <a:noFill/>
          <a:ln>
            <a:noFill/>
          </a:ln>
          <a:scene3d>
            <a:camera prst="orthographicFront">
              <a:rot lat="0" lon="0" rev="1200000"/>
            </a:camera>
            <a:lightRig rig="threePt" dir="t"/>
          </a:scene3d>
        </p:spPr>
        <p:txBody>
          <a:bodyPr wrap="square" lIns="91440" tIns="45720" rIns="91440" bIns="45720">
            <a:spAutoFit/>
          </a:bodyPr>
          <a:lstStyle/>
          <a:p>
            <a:pPr algn="ctr"/>
            <a:r>
              <a:rPr lang="en-US" sz="12000" b="0" cap="none" spc="0" dirty="0" smtClean="0">
                <a:ln w="0"/>
                <a:gradFill>
                  <a:gsLst>
                    <a:gs pos="0">
                      <a:srgbClr val="53575C">
                        <a:alpha val="0"/>
                      </a:srgbClr>
                    </a:gs>
                    <a:gs pos="66000">
                      <a:srgbClr val="C5C7CA"/>
                    </a:gs>
                  </a:gsLst>
                  <a:lin ang="5400000"/>
                </a:gradFill>
                <a:effectLst/>
              </a:rPr>
              <a:t>SAMPLE L3A</a:t>
            </a:r>
            <a:endParaRPr lang="en-US" sz="12000" b="0" cap="none" spc="0" dirty="0">
              <a:ln w="0"/>
              <a:gradFill>
                <a:gsLst>
                  <a:gs pos="0">
                    <a:srgbClr val="53575C">
                      <a:alpha val="0"/>
                    </a:srgbClr>
                  </a:gs>
                  <a:gs pos="66000">
                    <a:srgbClr val="C5C7CA"/>
                  </a:gs>
                </a:gsLst>
                <a:lin ang="5400000"/>
              </a:gradFill>
              <a:effectLst/>
            </a:endParaRPr>
          </a:p>
        </p:txBody>
      </p:sp>
    </p:spTree>
    <p:extLst>
      <p:ext uri="{BB962C8B-B14F-4D97-AF65-F5344CB8AC3E}">
        <p14:creationId xmlns:p14="http://schemas.microsoft.com/office/powerpoint/2010/main" val="38815517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p:cNvGraphicFramePr>
            <a:graphicFrameLocks noGrp="1"/>
          </p:cNvGraphicFramePr>
          <p:nvPr>
            <p:extLst>
              <p:ext uri="{D42A27DB-BD31-4B8C-83A1-F6EECF244321}">
                <p14:modId xmlns:p14="http://schemas.microsoft.com/office/powerpoint/2010/main" val="577139648"/>
              </p:ext>
            </p:extLst>
          </p:nvPr>
        </p:nvGraphicFramePr>
        <p:xfrm>
          <a:off x="293560" y="2506075"/>
          <a:ext cx="11576304" cy="4934368"/>
        </p:xfrm>
        <a:graphic>
          <a:graphicData uri="http://schemas.openxmlformats.org/drawingml/2006/table">
            <a:tbl>
              <a:tblPr firstRow="1" bandRow="1">
                <a:tableStyleId>{5C22544A-7EE6-4342-B048-85BDC9FD1C3A}</a:tableStyleId>
              </a:tblPr>
              <a:tblGrid>
                <a:gridCol w="11576304"/>
              </a:tblGrid>
              <a:tr h="0">
                <a:tc>
                  <a:txBody>
                    <a:bodyPr/>
                    <a:lstStyle/>
                    <a:p>
                      <a:pPr algn="l"/>
                      <a:r>
                        <a:rPr lang="en-US" sz="2700" dirty="0" smtClean="0"/>
                        <a:t>1) Application, fees and fingerprints</a:t>
                      </a:r>
                      <a:endParaRPr lang="en-US" sz="2700" dirty="0"/>
                    </a:p>
                  </a:txBody>
                  <a:tcPr marL="216747" marR="216747" marT="108373" marB="108373"/>
                </a:tc>
              </a:tr>
              <a:tr h="405251">
                <a:tc>
                  <a:txBody>
                    <a:bodyPr/>
                    <a:lstStyle/>
                    <a:p>
                      <a:r>
                        <a:rPr lang="en-US" sz="2600" dirty="0" smtClean="0"/>
                        <a:t>Application Fee $491</a:t>
                      </a:r>
                      <a:endParaRPr lang="en-US" sz="2600" dirty="0"/>
                    </a:p>
                  </a:txBody>
                  <a:tcPr marL="216747" marR="216747" marT="108373" marB="108373"/>
                </a:tc>
              </a:tr>
              <a:tr h="405251">
                <a:tc>
                  <a:txBody>
                    <a:bodyPr/>
                    <a:lstStyle/>
                    <a:p>
                      <a:r>
                        <a:rPr lang="en-US" sz="2600" dirty="0" smtClean="0"/>
                        <a:t>Initial License</a:t>
                      </a:r>
                      <a:r>
                        <a:rPr lang="en-US" sz="2600" baseline="0" dirty="0" smtClean="0"/>
                        <a:t> Fee $808.00 or Reduced </a:t>
                      </a:r>
                      <a:r>
                        <a:rPr lang="en-US" sz="2600" dirty="0" smtClean="0"/>
                        <a:t>Initial License</a:t>
                      </a:r>
                      <a:r>
                        <a:rPr lang="en-US" sz="2600" baseline="0" dirty="0" smtClean="0"/>
                        <a:t> Fee $416.50</a:t>
                      </a:r>
                      <a:endParaRPr lang="en-US" sz="2600" dirty="0"/>
                    </a:p>
                  </a:txBody>
                  <a:tcPr marL="216747" marR="216747" marT="108373" marB="108373"/>
                </a:tc>
              </a:tr>
              <a:tr h="405251">
                <a:tc>
                  <a:txBody>
                    <a:bodyPr/>
                    <a:lstStyle/>
                    <a:p>
                      <a:r>
                        <a:rPr lang="en-US" sz="2600" dirty="0" smtClean="0"/>
                        <a:t>Application</a:t>
                      </a:r>
                      <a:r>
                        <a:rPr lang="en-US" sz="2600" baseline="0" dirty="0" smtClean="0"/>
                        <a:t> for Physician’s and Surgeon’s License, Forms L1A-L1F</a:t>
                      </a:r>
                      <a:endParaRPr lang="en-US" sz="2600" dirty="0"/>
                    </a:p>
                  </a:txBody>
                  <a:tcPr marL="216747" marR="216747" marT="108373" marB="108373"/>
                </a:tc>
              </a:tr>
              <a:tr h="405251">
                <a:tc>
                  <a:txBody>
                    <a:bodyPr/>
                    <a:lstStyle/>
                    <a:p>
                      <a:r>
                        <a:rPr lang="en-US" sz="2600" dirty="0" smtClean="0"/>
                        <a:t>Fingerprints:</a:t>
                      </a:r>
                      <a:r>
                        <a:rPr lang="en-US" sz="2600" baseline="0" dirty="0" smtClean="0"/>
                        <a:t> </a:t>
                      </a:r>
                      <a:r>
                        <a:rPr lang="en-US" sz="2600" dirty="0" smtClean="0"/>
                        <a:t>Live Scan Form</a:t>
                      </a:r>
                      <a:endParaRPr lang="en-US" sz="2600" dirty="0"/>
                    </a:p>
                  </a:txBody>
                  <a:tcPr marL="216747" marR="216747" marT="108373" marB="108373"/>
                </a:tc>
              </a:tr>
              <a:tr h="405251">
                <a:tc>
                  <a:txBody>
                    <a:bodyPr/>
                    <a:lstStyle/>
                    <a:p>
                      <a:pPr algn="l"/>
                      <a:r>
                        <a:rPr lang="en-US" sz="2700" b="1" dirty="0" smtClean="0">
                          <a:solidFill>
                            <a:srgbClr val="C00000"/>
                          </a:solidFill>
                        </a:rPr>
                        <a:t>2) Examination Documentation*</a:t>
                      </a:r>
                      <a:endParaRPr lang="en-US" sz="2700" b="1" dirty="0">
                        <a:solidFill>
                          <a:srgbClr val="C00000"/>
                        </a:solidFill>
                      </a:endParaRPr>
                    </a:p>
                  </a:txBody>
                  <a:tcPr marL="216747" marR="216747" marT="108373" marB="108373">
                    <a:solidFill>
                      <a:srgbClr val="5B9BD6"/>
                    </a:solidFill>
                  </a:tcPr>
                </a:tc>
              </a:tr>
              <a:tr h="405251">
                <a:tc>
                  <a:txBody>
                    <a:bodyPr/>
                    <a:lstStyle/>
                    <a:p>
                      <a:pPr marL="0" marR="0" indent="0" algn="l" defTabSz="514350" rtl="0" eaLnBrk="1" fontAlgn="auto" latinLnBrk="0" hangingPunct="1">
                        <a:lnSpc>
                          <a:spcPct val="100000"/>
                        </a:lnSpc>
                        <a:spcBef>
                          <a:spcPts val="0"/>
                        </a:spcBef>
                        <a:spcAft>
                          <a:spcPts val="0"/>
                        </a:spcAft>
                        <a:buClrTx/>
                        <a:buSzTx/>
                        <a:buFontTx/>
                        <a:buNone/>
                        <a:tabLst/>
                        <a:defRPr/>
                      </a:pPr>
                      <a:r>
                        <a:rPr lang="en-US" sz="2600" dirty="0" smtClean="0">
                          <a:solidFill>
                            <a:srgbClr val="C00000"/>
                          </a:solidFill>
                        </a:rPr>
                        <a:t>ECFMG Certification Status Report</a:t>
                      </a:r>
                    </a:p>
                  </a:txBody>
                  <a:tcPr marL="216747" marR="216747" marT="108373" marB="108373"/>
                </a:tc>
              </a:tr>
              <a:tr h="405251">
                <a:tc>
                  <a:txBody>
                    <a:bodyPr/>
                    <a:lstStyle/>
                    <a:p>
                      <a:pPr marL="0" marR="0" indent="0" algn="l" defTabSz="514350" rtl="0" eaLnBrk="1" fontAlgn="auto" latinLnBrk="0" hangingPunct="1">
                        <a:lnSpc>
                          <a:spcPct val="100000"/>
                        </a:lnSpc>
                        <a:spcBef>
                          <a:spcPts val="0"/>
                        </a:spcBef>
                        <a:spcAft>
                          <a:spcPts val="0"/>
                        </a:spcAft>
                        <a:buClrTx/>
                        <a:buSzTx/>
                        <a:buFontTx/>
                        <a:buNone/>
                        <a:tabLst/>
                        <a:defRPr/>
                      </a:pPr>
                      <a:r>
                        <a:rPr lang="en-US" sz="2600" dirty="0" smtClean="0">
                          <a:solidFill>
                            <a:srgbClr val="C00000"/>
                          </a:solidFill>
                        </a:rPr>
                        <a:t>Official Examination</a:t>
                      </a:r>
                      <a:r>
                        <a:rPr lang="en-US" sz="2600" baseline="0" dirty="0" smtClean="0">
                          <a:solidFill>
                            <a:srgbClr val="C00000"/>
                          </a:solidFill>
                        </a:rPr>
                        <a:t> Scores from the Federation of State Medical Boards (FSMB)</a:t>
                      </a:r>
                      <a:endParaRPr lang="en-US" sz="2600" dirty="0" smtClean="0">
                        <a:solidFill>
                          <a:srgbClr val="C00000"/>
                        </a:solidFill>
                      </a:endParaRPr>
                    </a:p>
                  </a:txBody>
                  <a:tcPr marL="216747" marR="216747" marT="108373" marB="108373"/>
                </a:tc>
              </a:tr>
            </a:tbl>
          </a:graphicData>
        </a:graphic>
      </p:graphicFrame>
      <p:sp>
        <p:nvSpPr>
          <p:cNvPr id="4" name="Title 1"/>
          <p:cNvSpPr txBox="1">
            <a:spLocks/>
          </p:cNvSpPr>
          <p:nvPr/>
        </p:nvSpPr>
        <p:spPr>
          <a:xfrm>
            <a:off x="-14288" y="408048"/>
            <a:ext cx="12192000" cy="1261872"/>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5000" i="1" dirty="0">
                <a:ln w="0"/>
                <a:solidFill>
                  <a:srgbClr val="0070C0"/>
                </a:solidFill>
                <a:effectLst>
                  <a:outerShdw blurRad="38100" dist="19050" dir="2700000" algn="tl" rotWithShape="0">
                    <a:schemeClr val="dk1">
                      <a:alpha val="40000"/>
                    </a:schemeClr>
                  </a:outerShdw>
                </a:effectLst>
                <a:latin typeface="Cambria" charset="0"/>
                <a:ea typeface="Cambria" charset="0"/>
                <a:cs typeface="Cambria" charset="0"/>
              </a:rPr>
              <a:t>Physician’s and Surgeon’s </a:t>
            </a:r>
            <a:r>
              <a:rPr lang="en-US" sz="5000" i="1" dirty="0" smtClean="0">
                <a:ln w="0"/>
                <a:solidFill>
                  <a:srgbClr val="0070C0"/>
                </a:solidFill>
                <a:effectLst>
                  <a:outerShdw blurRad="38100" dist="19050" dir="2700000" algn="tl" rotWithShape="0">
                    <a:schemeClr val="dk1">
                      <a:alpha val="40000"/>
                    </a:schemeClr>
                  </a:outerShdw>
                </a:effectLst>
                <a:latin typeface="Cambria" charset="0"/>
                <a:ea typeface="Cambria" charset="0"/>
                <a:cs typeface="Cambria" charset="0"/>
              </a:rPr>
              <a:t>License</a:t>
            </a:r>
          </a:p>
          <a:p>
            <a:pPr algn="ctr"/>
            <a:r>
              <a:rPr lang="en-US" sz="5000" i="1" dirty="0" smtClean="0">
                <a:ln w="0"/>
                <a:solidFill>
                  <a:srgbClr val="FFC000"/>
                </a:solidFill>
                <a:effectLst>
                  <a:outerShdw blurRad="38100" dist="19050" dir="2700000" algn="tl" rotWithShape="0">
                    <a:schemeClr val="dk1">
                      <a:alpha val="40000"/>
                    </a:schemeClr>
                  </a:outerShdw>
                </a:effectLst>
                <a:latin typeface="Cambria" charset="0"/>
                <a:ea typeface="Cambria" charset="0"/>
                <a:cs typeface="Cambria" charset="0"/>
              </a:rPr>
              <a:t>Application Checklist</a:t>
            </a:r>
            <a:endParaRPr lang="en-US" sz="5000" i="1" dirty="0">
              <a:ln w="0"/>
              <a:solidFill>
                <a:srgbClr val="FFC000"/>
              </a:solidFill>
              <a:effectLst>
                <a:outerShdw blurRad="38100" dist="19050" dir="2700000" algn="tl" rotWithShape="0">
                  <a:schemeClr val="dk1">
                    <a:alpha val="40000"/>
                  </a:schemeClr>
                </a:outerShdw>
              </a:effectLst>
              <a:latin typeface="Cambria" charset="0"/>
              <a:ea typeface="Cambria" charset="0"/>
              <a:cs typeface="Cambria" charset="0"/>
            </a:endParaRPr>
          </a:p>
        </p:txBody>
      </p:sp>
      <p:sp>
        <p:nvSpPr>
          <p:cNvPr id="2" name="Rectangle 1"/>
          <p:cNvSpPr/>
          <p:nvPr/>
        </p:nvSpPr>
        <p:spPr>
          <a:xfrm>
            <a:off x="307847" y="8276599"/>
            <a:ext cx="11576304" cy="646331"/>
          </a:xfrm>
          <a:prstGeom prst="rect">
            <a:avLst/>
          </a:prstGeom>
        </p:spPr>
        <p:txBody>
          <a:bodyPr wrap="square">
            <a:spAutoFit/>
          </a:bodyPr>
          <a:lstStyle/>
          <a:p>
            <a:r>
              <a:rPr lang="en-US" i="1" smtClean="0">
                <a:solidFill>
                  <a:srgbClr val="C00000"/>
                </a:solidFill>
                <a:latin typeface="Calibri" charset="0"/>
                <a:ea typeface="Calibri" charset="0"/>
                <a:cs typeface="Calibri" charset="0"/>
              </a:rPr>
              <a:t>*IMGs </a:t>
            </a:r>
            <a:r>
              <a:rPr lang="en-US" i="1" dirty="0">
                <a:solidFill>
                  <a:srgbClr val="C00000"/>
                </a:solidFill>
                <a:latin typeface="Calibri" charset="0"/>
                <a:ea typeface="Calibri" charset="0"/>
                <a:cs typeface="Calibri" charset="0"/>
              </a:rPr>
              <a:t>who have been issued a PTAL have already met the educational requirements. Once the postgraduate training and final examination requirements have been met, additional forms will be needed to complete the application for </a:t>
            </a:r>
            <a:r>
              <a:rPr lang="en-US" i="1" dirty="0" smtClean="0">
                <a:solidFill>
                  <a:srgbClr val="C00000"/>
                </a:solidFill>
                <a:latin typeface="Calibri" charset="0"/>
                <a:ea typeface="Calibri" charset="0"/>
                <a:cs typeface="Calibri" charset="0"/>
              </a:rPr>
              <a:t>licensure</a:t>
            </a:r>
            <a:endParaRPr lang="en-US" i="1" dirty="0">
              <a:solidFill>
                <a:srgbClr val="C00000"/>
              </a:solidFill>
              <a:latin typeface="Calibri" charset="0"/>
              <a:ea typeface="Calibri" charset="0"/>
              <a:cs typeface="Calibri" charset="0"/>
            </a:endParaRPr>
          </a:p>
        </p:txBody>
      </p:sp>
    </p:spTree>
    <p:extLst>
      <p:ext uri="{BB962C8B-B14F-4D97-AF65-F5344CB8AC3E}">
        <p14:creationId xmlns:p14="http://schemas.microsoft.com/office/powerpoint/2010/main" val="1463070800"/>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TextBox 24"/>
          <p:cNvSpPr txBox="1"/>
          <p:nvPr/>
        </p:nvSpPr>
        <p:spPr>
          <a:xfrm>
            <a:off x="3249740" y="8028706"/>
            <a:ext cx="5692519" cy="1015663"/>
          </a:xfrm>
          <a:prstGeom prst="rect">
            <a:avLst/>
          </a:prstGeom>
          <a:solidFill>
            <a:schemeClr val="bg1"/>
          </a:solidFill>
          <a:ln>
            <a:solidFill>
              <a:srgbClr val="FFC000"/>
            </a:solidFill>
          </a:ln>
        </p:spPr>
        <p:txBody>
          <a:bodyPr wrap="none" rtlCol="0">
            <a:spAutoFit/>
          </a:bodyPr>
          <a:lstStyle/>
          <a:p>
            <a:pPr algn="ctr"/>
            <a:r>
              <a:rPr lang="en-US" sz="1500" b="1" dirty="0" smtClean="0">
                <a:solidFill>
                  <a:srgbClr val="1971C0"/>
                </a:solidFill>
                <a:latin typeface="Cambria" charset="0"/>
                <a:ea typeface="Cambria" charset="0"/>
                <a:cs typeface="Cambria" charset="0"/>
              </a:rPr>
              <a:t>Address:</a:t>
            </a:r>
            <a:r>
              <a:rPr lang="en-US" sz="1500" dirty="0" smtClean="0">
                <a:solidFill>
                  <a:srgbClr val="1971C0"/>
                </a:solidFill>
                <a:latin typeface="Cambria" charset="0"/>
                <a:ea typeface="Cambria" charset="0"/>
                <a:cs typeface="Cambria" charset="0"/>
              </a:rPr>
              <a:t> 2005 Evergreen, Suite 1200, Sacramento, CA 95815-3831</a:t>
            </a:r>
          </a:p>
          <a:p>
            <a:pPr algn="ctr"/>
            <a:r>
              <a:rPr lang="en-US" sz="1500" b="1" dirty="0" smtClean="0">
                <a:solidFill>
                  <a:srgbClr val="1971C0"/>
                </a:solidFill>
                <a:latin typeface="Cambria" charset="0"/>
                <a:ea typeface="Cambria" charset="0"/>
                <a:cs typeface="Cambria" charset="0"/>
              </a:rPr>
              <a:t>Phone:</a:t>
            </a:r>
            <a:r>
              <a:rPr lang="en-US" sz="1500" dirty="0" smtClean="0">
                <a:solidFill>
                  <a:srgbClr val="1971C0"/>
                </a:solidFill>
                <a:latin typeface="Cambria" charset="0"/>
                <a:ea typeface="Cambria" charset="0"/>
                <a:cs typeface="Cambria" charset="0"/>
              </a:rPr>
              <a:t> (916) 263-2382 or (800) 633-2322</a:t>
            </a:r>
          </a:p>
          <a:p>
            <a:pPr algn="ctr"/>
            <a:r>
              <a:rPr lang="en-US" sz="1500" b="1" dirty="0" smtClean="0">
                <a:solidFill>
                  <a:srgbClr val="1971C0"/>
                </a:solidFill>
                <a:latin typeface="Cambria" charset="0"/>
                <a:ea typeface="Cambria" charset="0"/>
                <a:cs typeface="Cambria" charset="0"/>
              </a:rPr>
              <a:t>Fax:</a:t>
            </a:r>
            <a:r>
              <a:rPr lang="en-US" sz="1500" dirty="0" smtClean="0">
                <a:solidFill>
                  <a:srgbClr val="1971C0"/>
                </a:solidFill>
                <a:latin typeface="Cambria" charset="0"/>
                <a:ea typeface="Cambria" charset="0"/>
                <a:cs typeface="Cambria" charset="0"/>
              </a:rPr>
              <a:t> (916) 263-2487</a:t>
            </a:r>
          </a:p>
          <a:p>
            <a:pPr algn="ctr"/>
            <a:r>
              <a:rPr lang="en-US" sz="1500" b="1" dirty="0" smtClean="0">
                <a:solidFill>
                  <a:srgbClr val="1971C0"/>
                </a:solidFill>
                <a:latin typeface="Cambria" charset="0"/>
                <a:ea typeface="Cambria" charset="0"/>
                <a:cs typeface="Cambria" charset="0"/>
              </a:rPr>
              <a:t>Website:</a:t>
            </a:r>
            <a:r>
              <a:rPr lang="en-US" sz="1500" dirty="0" smtClean="0">
                <a:solidFill>
                  <a:srgbClr val="1971C0"/>
                </a:solidFill>
                <a:latin typeface="Cambria" charset="0"/>
                <a:ea typeface="Cambria" charset="0"/>
                <a:cs typeface="Cambria" charset="0"/>
              </a:rPr>
              <a:t> </a:t>
            </a:r>
            <a:r>
              <a:rPr lang="en-US" sz="1500" dirty="0" err="1" smtClean="0">
                <a:solidFill>
                  <a:srgbClr val="1971C0"/>
                </a:solidFill>
                <a:latin typeface="Cambria" charset="0"/>
                <a:ea typeface="Cambria" charset="0"/>
                <a:cs typeface="Cambria" charset="0"/>
              </a:rPr>
              <a:t>www.mbc.ca.gov</a:t>
            </a:r>
            <a:endParaRPr lang="en-US" sz="1500" dirty="0" smtClean="0">
              <a:solidFill>
                <a:srgbClr val="1971C0"/>
              </a:solidFill>
              <a:latin typeface="Cambria" charset="0"/>
              <a:ea typeface="Cambria" charset="0"/>
              <a:cs typeface="Cambria" charset="0"/>
            </a:endParaRPr>
          </a:p>
        </p:txBody>
      </p:sp>
      <p:pic>
        <p:nvPicPr>
          <p:cNvPr id="3" name="Picture 2"/>
          <p:cNvPicPr>
            <a:picLocks noChangeAspect="1"/>
          </p:cNvPicPr>
          <p:nvPr/>
        </p:nvPicPr>
        <p:blipFill>
          <a:blip r:embed="rId3"/>
          <a:stretch>
            <a:fillRect/>
          </a:stretch>
        </p:blipFill>
        <p:spPr>
          <a:xfrm>
            <a:off x="2076268" y="2694036"/>
            <a:ext cx="8004499" cy="5026522"/>
          </a:xfrm>
          <a:prstGeom prst="rect">
            <a:avLst/>
          </a:prstGeom>
          <a:ln w="38100">
            <a:solidFill>
              <a:srgbClr val="1971C0"/>
            </a:solidFill>
          </a:ln>
        </p:spPr>
      </p:pic>
      <p:sp>
        <p:nvSpPr>
          <p:cNvPr id="15" name="Rectangle 14"/>
          <p:cNvSpPr/>
          <p:nvPr/>
        </p:nvSpPr>
        <p:spPr>
          <a:xfrm>
            <a:off x="155200" y="4237801"/>
            <a:ext cx="11846636" cy="1938992"/>
          </a:xfrm>
          <a:prstGeom prst="rect">
            <a:avLst/>
          </a:prstGeom>
          <a:noFill/>
          <a:ln>
            <a:noFill/>
          </a:ln>
          <a:scene3d>
            <a:camera prst="orthographicFront">
              <a:rot lat="0" lon="0" rev="1200000"/>
            </a:camera>
            <a:lightRig rig="threePt" dir="t"/>
          </a:scene3d>
        </p:spPr>
        <p:txBody>
          <a:bodyPr wrap="square" lIns="91440" tIns="45720" rIns="91440" bIns="45720">
            <a:spAutoFit/>
          </a:bodyPr>
          <a:lstStyle/>
          <a:p>
            <a:pPr algn="ctr"/>
            <a:r>
              <a:rPr lang="en-US" sz="12000" b="0" cap="none" spc="0" smtClean="0">
                <a:ln w="0"/>
                <a:gradFill>
                  <a:gsLst>
                    <a:gs pos="0">
                      <a:srgbClr val="53575C">
                        <a:alpha val="0"/>
                      </a:srgbClr>
                    </a:gs>
                    <a:gs pos="66000">
                      <a:srgbClr val="C5C7CA"/>
                    </a:gs>
                  </a:gsLst>
                  <a:lin ang="5400000"/>
                </a:gradFill>
                <a:effectLst/>
              </a:rPr>
              <a:t>SAMPLE L3A</a:t>
            </a:r>
            <a:endParaRPr lang="en-US" sz="12000" b="0" cap="none" spc="0" dirty="0">
              <a:ln w="0"/>
              <a:gradFill>
                <a:gsLst>
                  <a:gs pos="0">
                    <a:srgbClr val="53575C">
                      <a:alpha val="0"/>
                    </a:srgbClr>
                  </a:gs>
                  <a:gs pos="66000">
                    <a:srgbClr val="C5C7CA"/>
                  </a:gs>
                </a:gsLst>
                <a:lin ang="5400000"/>
              </a:gradFill>
              <a:effectLst/>
            </a:endParaRPr>
          </a:p>
        </p:txBody>
      </p:sp>
      <p:sp>
        <p:nvSpPr>
          <p:cNvPr id="16" name="Title 1"/>
          <p:cNvSpPr txBox="1">
            <a:spLocks/>
          </p:cNvSpPr>
          <p:nvPr/>
        </p:nvSpPr>
        <p:spPr>
          <a:xfrm>
            <a:off x="-17482" y="405320"/>
            <a:ext cx="12192000" cy="1261872"/>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5000" i="1" dirty="0">
                <a:ln w="0"/>
                <a:solidFill>
                  <a:srgbClr val="0070C0"/>
                </a:solidFill>
                <a:effectLst>
                  <a:outerShdw blurRad="38100" dist="19050" dir="2700000" algn="tl" rotWithShape="0">
                    <a:schemeClr val="dk1">
                      <a:alpha val="40000"/>
                    </a:schemeClr>
                  </a:outerShdw>
                </a:effectLst>
                <a:latin typeface="Cambria" charset="0"/>
                <a:ea typeface="Cambria" charset="0"/>
                <a:cs typeface="Cambria" charset="0"/>
              </a:rPr>
              <a:t>Physician’s and Surgeon’s License</a:t>
            </a:r>
          </a:p>
          <a:p>
            <a:pPr algn="ctr"/>
            <a:r>
              <a:rPr lang="en-US" sz="5000" i="1" dirty="0" smtClean="0">
                <a:solidFill>
                  <a:srgbClr val="F9C032"/>
                </a:solidFill>
                <a:latin typeface="Cambria" charset="0"/>
                <a:ea typeface="Cambria" charset="0"/>
                <a:cs typeface="Cambria" charset="0"/>
              </a:rPr>
              <a:t>Certificate of Completion of ACME Postgraduate Training, Forms L3A-L3B</a:t>
            </a:r>
            <a:endParaRPr lang="en-US" sz="5000" i="1" dirty="0">
              <a:solidFill>
                <a:srgbClr val="F9C032"/>
              </a:solidFill>
              <a:latin typeface="Cambria" charset="0"/>
              <a:ea typeface="Cambria" charset="0"/>
              <a:cs typeface="Cambria" charset="0"/>
            </a:endParaRPr>
          </a:p>
        </p:txBody>
      </p:sp>
    </p:spTree>
    <p:extLst>
      <p:ext uri="{BB962C8B-B14F-4D97-AF65-F5344CB8AC3E}">
        <p14:creationId xmlns:p14="http://schemas.microsoft.com/office/powerpoint/2010/main" val="1364455552"/>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TextBox 24"/>
          <p:cNvSpPr txBox="1"/>
          <p:nvPr/>
        </p:nvSpPr>
        <p:spPr>
          <a:xfrm>
            <a:off x="3249740" y="8028706"/>
            <a:ext cx="5692519" cy="1015663"/>
          </a:xfrm>
          <a:prstGeom prst="rect">
            <a:avLst/>
          </a:prstGeom>
          <a:solidFill>
            <a:schemeClr val="bg1"/>
          </a:solidFill>
          <a:ln>
            <a:solidFill>
              <a:srgbClr val="FFC000"/>
            </a:solidFill>
          </a:ln>
        </p:spPr>
        <p:txBody>
          <a:bodyPr wrap="none" rtlCol="0">
            <a:spAutoFit/>
          </a:bodyPr>
          <a:lstStyle/>
          <a:p>
            <a:pPr algn="ctr"/>
            <a:r>
              <a:rPr lang="en-US" sz="1500" b="1" dirty="0" smtClean="0">
                <a:solidFill>
                  <a:srgbClr val="1971C0"/>
                </a:solidFill>
                <a:latin typeface="Cambria" charset="0"/>
                <a:ea typeface="Cambria" charset="0"/>
                <a:cs typeface="Cambria" charset="0"/>
              </a:rPr>
              <a:t>Address:</a:t>
            </a:r>
            <a:r>
              <a:rPr lang="en-US" sz="1500" dirty="0" smtClean="0">
                <a:solidFill>
                  <a:srgbClr val="1971C0"/>
                </a:solidFill>
                <a:latin typeface="Cambria" charset="0"/>
                <a:ea typeface="Cambria" charset="0"/>
                <a:cs typeface="Cambria" charset="0"/>
              </a:rPr>
              <a:t> 2005 Evergreen, Suite 1200, Sacramento, CA 95815-3831</a:t>
            </a:r>
          </a:p>
          <a:p>
            <a:pPr algn="ctr"/>
            <a:r>
              <a:rPr lang="en-US" sz="1500" b="1" dirty="0" smtClean="0">
                <a:solidFill>
                  <a:srgbClr val="1971C0"/>
                </a:solidFill>
                <a:latin typeface="Cambria" charset="0"/>
                <a:ea typeface="Cambria" charset="0"/>
                <a:cs typeface="Cambria" charset="0"/>
              </a:rPr>
              <a:t>Phone:</a:t>
            </a:r>
            <a:r>
              <a:rPr lang="en-US" sz="1500" dirty="0" smtClean="0">
                <a:solidFill>
                  <a:srgbClr val="1971C0"/>
                </a:solidFill>
                <a:latin typeface="Cambria" charset="0"/>
                <a:ea typeface="Cambria" charset="0"/>
                <a:cs typeface="Cambria" charset="0"/>
              </a:rPr>
              <a:t> (916) 263-2382 or (800) 633-2322</a:t>
            </a:r>
          </a:p>
          <a:p>
            <a:pPr algn="ctr"/>
            <a:r>
              <a:rPr lang="en-US" sz="1500" b="1" dirty="0" smtClean="0">
                <a:solidFill>
                  <a:srgbClr val="1971C0"/>
                </a:solidFill>
                <a:latin typeface="Cambria" charset="0"/>
                <a:ea typeface="Cambria" charset="0"/>
                <a:cs typeface="Cambria" charset="0"/>
              </a:rPr>
              <a:t>Fax:</a:t>
            </a:r>
            <a:r>
              <a:rPr lang="en-US" sz="1500" dirty="0" smtClean="0">
                <a:solidFill>
                  <a:srgbClr val="1971C0"/>
                </a:solidFill>
                <a:latin typeface="Cambria" charset="0"/>
                <a:ea typeface="Cambria" charset="0"/>
                <a:cs typeface="Cambria" charset="0"/>
              </a:rPr>
              <a:t> (916) 263-2487</a:t>
            </a:r>
          </a:p>
          <a:p>
            <a:pPr algn="ctr"/>
            <a:r>
              <a:rPr lang="en-US" sz="1500" b="1" dirty="0" smtClean="0">
                <a:solidFill>
                  <a:srgbClr val="1971C0"/>
                </a:solidFill>
                <a:latin typeface="Cambria" charset="0"/>
                <a:ea typeface="Cambria" charset="0"/>
                <a:cs typeface="Cambria" charset="0"/>
              </a:rPr>
              <a:t>Website:</a:t>
            </a:r>
            <a:r>
              <a:rPr lang="en-US" sz="1500" dirty="0" smtClean="0">
                <a:solidFill>
                  <a:srgbClr val="1971C0"/>
                </a:solidFill>
                <a:latin typeface="Cambria" charset="0"/>
                <a:ea typeface="Cambria" charset="0"/>
                <a:cs typeface="Cambria" charset="0"/>
              </a:rPr>
              <a:t> </a:t>
            </a:r>
            <a:r>
              <a:rPr lang="en-US" sz="1500" dirty="0" err="1" smtClean="0">
                <a:solidFill>
                  <a:srgbClr val="1971C0"/>
                </a:solidFill>
                <a:latin typeface="Cambria" charset="0"/>
                <a:ea typeface="Cambria" charset="0"/>
                <a:cs typeface="Cambria" charset="0"/>
              </a:rPr>
              <a:t>www.mbc.ca.gov</a:t>
            </a:r>
            <a:endParaRPr lang="en-US" sz="1500" dirty="0" smtClean="0">
              <a:solidFill>
                <a:srgbClr val="1971C0"/>
              </a:solidFill>
              <a:latin typeface="Cambria" charset="0"/>
              <a:ea typeface="Cambria" charset="0"/>
              <a:cs typeface="Cambria" charset="0"/>
            </a:endParaRPr>
          </a:p>
        </p:txBody>
      </p:sp>
      <p:pic>
        <p:nvPicPr>
          <p:cNvPr id="2" name="Picture 1"/>
          <p:cNvPicPr>
            <a:picLocks noChangeAspect="1"/>
          </p:cNvPicPr>
          <p:nvPr/>
        </p:nvPicPr>
        <p:blipFill>
          <a:blip r:embed="rId3"/>
          <a:stretch>
            <a:fillRect/>
          </a:stretch>
        </p:blipFill>
        <p:spPr>
          <a:xfrm>
            <a:off x="2735511" y="2574749"/>
            <a:ext cx="6686013" cy="5309248"/>
          </a:xfrm>
          <a:prstGeom prst="rect">
            <a:avLst/>
          </a:prstGeom>
          <a:ln w="38100">
            <a:solidFill>
              <a:srgbClr val="1971C0"/>
            </a:solidFill>
          </a:ln>
        </p:spPr>
      </p:pic>
      <p:sp>
        <p:nvSpPr>
          <p:cNvPr id="7" name="Rectangle 6"/>
          <p:cNvSpPr/>
          <p:nvPr/>
        </p:nvSpPr>
        <p:spPr>
          <a:xfrm>
            <a:off x="3690906" y="2941885"/>
            <a:ext cx="5120640" cy="201365"/>
          </a:xfrm>
          <a:prstGeom prst="rect">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172681" y="4259877"/>
            <a:ext cx="11846636" cy="1938992"/>
          </a:xfrm>
          <a:prstGeom prst="rect">
            <a:avLst/>
          </a:prstGeom>
          <a:noFill/>
          <a:ln>
            <a:noFill/>
          </a:ln>
          <a:scene3d>
            <a:camera prst="orthographicFront">
              <a:rot lat="0" lon="0" rev="1200000"/>
            </a:camera>
            <a:lightRig rig="threePt" dir="t"/>
          </a:scene3d>
        </p:spPr>
        <p:txBody>
          <a:bodyPr wrap="square" lIns="91440" tIns="45720" rIns="91440" bIns="45720">
            <a:spAutoFit/>
          </a:bodyPr>
          <a:lstStyle/>
          <a:p>
            <a:pPr algn="ctr"/>
            <a:r>
              <a:rPr lang="en-US" sz="12000" b="0" cap="none" spc="0" dirty="0" smtClean="0">
                <a:ln w="0"/>
                <a:gradFill>
                  <a:gsLst>
                    <a:gs pos="0">
                      <a:srgbClr val="53575C">
                        <a:alpha val="0"/>
                      </a:srgbClr>
                    </a:gs>
                    <a:gs pos="66000">
                      <a:srgbClr val="C5C7CA"/>
                    </a:gs>
                  </a:gsLst>
                  <a:lin ang="5400000"/>
                </a:gradFill>
                <a:effectLst/>
              </a:rPr>
              <a:t>SAMPLE L3B</a:t>
            </a:r>
            <a:endParaRPr lang="en-US" sz="12000" b="0" cap="none" spc="0" dirty="0">
              <a:ln w="0"/>
              <a:gradFill>
                <a:gsLst>
                  <a:gs pos="0">
                    <a:srgbClr val="53575C">
                      <a:alpha val="0"/>
                    </a:srgbClr>
                  </a:gs>
                  <a:gs pos="66000">
                    <a:srgbClr val="C5C7CA"/>
                  </a:gs>
                </a:gsLst>
                <a:lin ang="5400000"/>
              </a:gradFill>
              <a:effectLst/>
            </a:endParaRPr>
          </a:p>
        </p:txBody>
      </p:sp>
      <p:sp>
        <p:nvSpPr>
          <p:cNvPr id="9" name="Title 1"/>
          <p:cNvSpPr txBox="1">
            <a:spLocks/>
          </p:cNvSpPr>
          <p:nvPr/>
        </p:nvSpPr>
        <p:spPr>
          <a:xfrm>
            <a:off x="-17482" y="405320"/>
            <a:ext cx="12192000" cy="1261872"/>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5000" i="1" dirty="0">
                <a:ln w="0"/>
                <a:solidFill>
                  <a:srgbClr val="0070C0"/>
                </a:solidFill>
                <a:effectLst>
                  <a:outerShdw blurRad="38100" dist="19050" dir="2700000" algn="tl" rotWithShape="0">
                    <a:schemeClr val="dk1">
                      <a:alpha val="40000"/>
                    </a:schemeClr>
                  </a:outerShdw>
                </a:effectLst>
                <a:latin typeface="Cambria" charset="0"/>
                <a:ea typeface="Cambria" charset="0"/>
                <a:cs typeface="Cambria" charset="0"/>
              </a:rPr>
              <a:t>Physician’s and Surgeon’s License</a:t>
            </a:r>
          </a:p>
          <a:p>
            <a:pPr algn="ctr"/>
            <a:r>
              <a:rPr lang="en-US" sz="5000" i="1" dirty="0" smtClean="0">
                <a:solidFill>
                  <a:srgbClr val="F9C032"/>
                </a:solidFill>
                <a:latin typeface="Cambria" charset="0"/>
                <a:ea typeface="Cambria" charset="0"/>
                <a:cs typeface="Cambria" charset="0"/>
              </a:rPr>
              <a:t>Certificate of Completion of ACME Postgraduate Training, Forms L3A-L3B</a:t>
            </a:r>
            <a:endParaRPr lang="en-US" sz="5000" i="1" dirty="0">
              <a:solidFill>
                <a:srgbClr val="F9C032"/>
              </a:solidFill>
              <a:latin typeface="Cambria" charset="0"/>
              <a:ea typeface="Cambria" charset="0"/>
              <a:cs typeface="Cambria" charset="0"/>
            </a:endParaRPr>
          </a:p>
        </p:txBody>
      </p:sp>
    </p:spTree>
    <p:extLst>
      <p:ext uri="{BB962C8B-B14F-4D97-AF65-F5344CB8AC3E}">
        <p14:creationId xmlns:p14="http://schemas.microsoft.com/office/powerpoint/2010/main" val="2121468699"/>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TextBox 24"/>
          <p:cNvSpPr txBox="1"/>
          <p:nvPr/>
        </p:nvSpPr>
        <p:spPr>
          <a:xfrm>
            <a:off x="3249740" y="8028706"/>
            <a:ext cx="5692519" cy="1015663"/>
          </a:xfrm>
          <a:prstGeom prst="rect">
            <a:avLst/>
          </a:prstGeom>
          <a:solidFill>
            <a:schemeClr val="bg1"/>
          </a:solidFill>
          <a:ln>
            <a:solidFill>
              <a:srgbClr val="FFC000"/>
            </a:solidFill>
          </a:ln>
        </p:spPr>
        <p:txBody>
          <a:bodyPr wrap="none" rtlCol="0">
            <a:spAutoFit/>
          </a:bodyPr>
          <a:lstStyle/>
          <a:p>
            <a:pPr algn="ctr"/>
            <a:r>
              <a:rPr lang="en-US" sz="1500" b="1" dirty="0" smtClean="0">
                <a:solidFill>
                  <a:srgbClr val="1971C0"/>
                </a:solidFill>
                <a:latin typeface="Cambria" charset="0"/>
                <a:ea typeface="Cambria" charset="0"/>
                <a:cs typeface="Cambria" charset="0"/>
              </a:rPr>
              <a:t>Address:</a:t>
            </a:r>
            <a:r>
              <a:rPr lang="en-US" sz="1500" dirty="0" smtClean="0">
                <a:solidFill>
                  <a:srgbClr val="1971C0"/>
                </a:solidFill>
                <a:latin typeface="Cambria" charset="0"/>
                <a:ea typeface="Cambria" charset="0"/>
                <a:cs typeface="Cambria" charset="0"/>
              </a:rPr>
              <a:t> 2005 Evergreen, Suite 1200, Sacramento, CA 95815-3831</a:t>
            </a:r>
          </a:p>
          <a:p>
            <a:pPr algn="ctr"/>
            <a:r>
              <a:rPr lang="en-US" sz="1500" b="1" dirty="0" smtClean="0">
                <a:solidFill>
                  <a:srgbClr val="1971C0"/>
                </a:solidFill>
                <a:latin typeface="Cambria" charset="0"/>
                <a:ea typeface="Cambria" charset="0"/>
                <a:cs typeface="Cambria" charset="0"/>
              </a:rPr>
              <a:t>Phone:</a:t>
            </a:r>
            <a:r>
              <a:rPr lang="en-US" sz="1500" dirty="0" smtClean="0">
                <a:solidFill>
                  <a:srgbClr val="1971C0"/>
                </a:solidFill>
                <a:latin typeface="Cambria" charset="0"/>
                <a:ea typeface="Cambria" charset="0"/>
                <a:cs typeface="Cambria" charset="0"/>
              </a:rPr>
              <a:t> (916) 263-2382 or (800) 633-2322</a:t>
            </a:r>
          </a:p>
          <a:p>
            <a:pPr algn="ctr"/>
            <a:r>
              <a:rPr lang="en-US" sz="1500" b="1" dirty="0" smtClean="0">
                <a:solidFill>
                  <a:srgbClr val="1971C0"/>
                </a:solidFill>
                <a:latin typeface="Cambria" charset="0"/>
                <a:ea typeface="Cambria" charset="0"/>
                <a:cs typeface="Cambria" charset="0"/>
              </a:rPr>
              <a:t>Fax:</a:t>
            </a:r>
            <a:r>
              <a:rPr lang="en-US" sz="1500" dirty="0" smtClean="0">
                <a:solidFill>
                  <a:srgbClr val="1971C0"/>
                </a:solidFill>
                <a:latin typeface="Cambria" charset="0"/>
                <a:ea typeface="Cambria" charset="0"/>
                <a:cs typeface="Cambria" charset="0"/>
              </a:rPr>
              <a:t> (916) 263-2487</a:t>
            </a:r>
          </a:p>
          <a:p>
            <a:pPr algn="ctr"/>
            <a:r>
              <a:rPr lang="en-US" sz="1500" b="1" dirty="0" smtClean="0">
                <a:solidFill>
                  <a:srgbClr val="1971C0"/>
                </a:solidFill>
                <a:latin typeface="Cambria" charset="0"/>
                <a:ea typeface="Cambria" charset="0"/>
                <a:cs typeface="Cambria" charset="0"/>
              </a:rPr>
              <a:t>Website:</a:t>
            </a:r>
            <a:r>
              <a:rPr lang="en-US" sz="1500" dirty="0" smtClean="0">
                <a:solidFill>
                  <a:srgbClr val="1971C0"/>
                </a:solidFill>
                <a:latin typeface="Cambria" charset="0"/>
                <a:ea typeface="Cambria" charset="0"/>
                <a:cs typeface="Cambria" charset="0"/>
              </a:rPr>
              <a:t> </a:t>
            </a:r>
            <a:r>
              <a:rPr lang="en-US" sz="1500" dirty="0" err="1" smtClean="0">
                <a:solidFill>
                  <a:srgbClr val="1971C0"/>
                </a:solidFill>
                <a:latin typeface="Cambria" charset="0"/>
                <a:ea typeface="Cambria" charset="0"/>
                <a:cs typeface="Cambria" charset="0"/>
              </a:rPr>
              <a:t>www.mbc.ca.gov</a:t>
            </a:r>
            <a:endParaRPr lang="en-US" sz="1500" dirty="0" smtClean="0">
              <a:solidFill>
                <a:srgbClr val="1971C0"/>
              </a:solidFill>
              <a:latin typeface="Cambria" charset="0"/>
              <a:ea typeface="Cambria" charset="0"/>
              <a:cs typeface="Cambria" charset="0"/>
            </a:endParaRPr>
          </a:p>
        </p:txBody>
      </p:sp>
      <p:pic>
        <p:nvPicPr>
          <p:cNvPr id="3" name="Picture 2"/>
          <p:cNvPicPr>
            <a:picLocks noChangeAspect="1"/>
          </p:cNvPicPr>
          <p:nvPr/>
        </p:nvPicPr>
        <p:blipFill rotWithShape="1">
          <a:blip r:embed="rId3"/>
          <a:srcRect l="741" t="1131" r="723"/>
          <a:stretch/>
        </p:blipFill>
        <p:spPr>
          <a:xfrm>
            <a:off x="1485900" y="2943225"/>
            <a:ext cx="9186863" cy="4771590"/>
          </a:xfrm>
          <a:prstGeom prst="rect">
            <a:avLst/>
          </a:prstGeom>
          <a:ln w="38100">
            <a:solidFill>
              <a:srgbClr val="1971C0"/>
            </a:solidFill>
          </a:ln>
        </p:spPr>
      </p:pic>
      <p:sp>
        <p:nvSpPr>
          <p:cNvPr id="10" name="Oval 9"/>
          <p:cNvSpPr/>
          <p:nvPr/>
        </p:nvSpPr>
        <p:spPr>
          <a:xfrm>
            <a:off x="1485900" y="7178027"/>
            <a:ext cx="9186863" cy="491065"/>
          </a:xfrm>
          <a:prstGeom prst="ellipse">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155200" y="4359524"/>
            <a:ext cx="11846636" cy="1938992"/>
          </a:xfrm>
          <a:prstGeom prst="rect">
            <a:avLst/>
          </a:prstGeom>
          <a:noFill/>
          <a:ln>
            <a:noFill/>
          </a:ln>
          <a:scene3d>
            <a:camera prst="orthographicFront">
              <a:rot lat="0" lon="0" rev="1200000"/>
            </a:camera>
            <a:lightRig rig="threePt" dir="t"/>
          </a:scene3d>
        </p:spPr>
        <p:txBody>
          <a:bodyPr wrap="square" lIns="91440" tIns="45720" rIns="91440" bIns="45720">
            <a:spAutoFit/>
          </a:bodyPr>
          <a:lstStyle/>
          <a:p>
            <a:pPr algn="ctr"/>
            <a:r>
              <a:rPr lang="en-US" sz="12000" b="0" cap="none" spc="0" dirty="0" smtClean="0">
                <a:ln w="0"/>
                <a:gradFill>
                  <a:gsLst>
                    <a:gs pos="0">
                      <a:srgbClr val="53575C">
                        <a:alpha val="0"/>
                      </a:srgbClr>
                    </a:gs>
                    <a:gs pos="66000">
                      <a:srgbClr val="C5C7CA"/>
                    </a:gs>
                  </a:gsLst>
                  <a:lin ang="5400000"/>
                </a:gradFill>
                <a:effectLst/>
              </a:rPr>
              <a:t>SAMPLE L3B</a:t>
            </a:r>
            <a:endParaRPr lang="en-US" sz="12000" b="0" cap="none" spc="0" dirty="0">
              <a:ln w="0"/>
              <a:gradFill>
                <a:gsLst>
                  <a:gs pos="0">
                    <a:srgbClr val="53575C">
                      <a:alpha val="0"/>
                    </a:srgbClr>
                  </a:gs>
                  <a:gs pos="66000">
                    <a:srgbClr val="C5C7CA"/>
                  </a:gs>
                </a:gsLst>
                <a:lin ang="5400000"/>
              </a:gradFill>
              <a:effectLst/>
            </a:endParaRPr>
          </a:p>
        </p:txBody>
      </p:sp>
      <p:sp>
        <p:nvSpPr>
          <p:cNvPr id="12" name="Title 1"/>
          <p:cNvSpPr txBox="1">
            <a:spLocks/>
          </p:cNvSpPr>
          <p:nvPr/>
        </p:nvSpPr>
        <p:spPr>
          <a:xfrm>
            <a:off x="-17482" y="405320"/>
            <a:ext cx="12192000" cy="1261872"/>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5000" i="1" dirty="0">
                <a:ln w="0"/>
                <a:solidFill>
                  <a:srgbClr val="0070C0"/>
                </a:solidFill>
                <a:effectLst>
                  <a:outerShdw blurRad="38100" dist="19050" dir="2700000" algn="tl" rotWithShape="0">
                    <a:schemeClr val="dk1">
                      <a:alpha val="40000"/>
                    </a:schemeClr>
                  </a:outerShdw>
                </a:effectLst>
                <a:latin typeface="Cambria" charset="0"/>
                <a:ea typeface="Cambria" charset="0"/>
                <a:cs typeface="Cambria" charset="0"/>
              </a:rPr>
              <a:t>Physician’s and Surgeon’s License</a:t>
            </a:r>
          </a:p>
          <a:p>
            <a:pPr algn="ctr"/>
            <a:r>
              <a:rPr lang="en-US" sz="5000" i="1" dirty="0" smtClean="0">
                <a:solidFill>
                  <a:srgbClr val="F9C032"/>
                </a:solidFill>
                <a:latin typeface="Cambria" charset="0"/>
                <a:ea typeface="Cambria" charset="0"/>
                <a:cs typeface="Cambria" charset="0"/>
              </a:rPr>
              <a:t>Certificate of Completion of ACME Postgraduate Training, Forms L3A-L3B</a:t>
            </a:r>
            <a:endParaRPr lang="en-US" sz="5000" i="1" dirty="0">
              <a:solidFill>
                <a:srgbClr val="F9C032"/>
              </a:solidFill>
              <a:latin typeface="Cambria" charset="0"/>
              <a:ea typeface="Cambria" charset="0"/>
              <a:cs typeface="Cambria" charset="0"/>
            </a:endParaRPr>
          </a:p>
        </p:txBody>
      </p:sp>
    </p:spTree>
    <p:extLst>
      <p:ext uri="{BB962C8B-B14F-4D97-AF65-F5344CB8AC3E}">
        <p14:creationId xmlns:p14="http://schemas.microsoft.com/office/powerpoint/2010/main" val="1681963413"/>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17482" y="405320"/>
            <a:ext cx="12192000" cy="1261872"/>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5000" i="1" dirty="0">
                <a:ln w="0"/>
                <a:solidFill>
                  <a:srgbClr val="0070C0"/>
                </a:solidFill>
                <a:effectLst>
                  <a:outerShdw blurRad="38100" dist="19050" dir="2700000" algn="tl" rotWithShape="0">
                    <a:schemeClr val="dk1">
                      <a:alpha val="40000"/>
                    </a:schemeClr>
                  </a:outerShdw>
                </a:effectLst>
                <a:latin typeface="Cambria" charset="0"/>
                <a:ea typeface="Cambria" charset="0"/>
                <a:cs typeface="Cambria" charset="0"/>
              </a:rPr>
              <a:t>Physician’s and Surgeon’s License</a:t>
            </a:r>
          </a:p>
          <a:p>
            <a:pPr algn="ctr"/>
            <a:r>
              <a:rPr lang="en-US" sz="5000" i="1" dirty="0" smtClean="0">
                <a:solidFill>
                  <a:srgbClr val="F9C032"/>
                </a:solidFill>
                <a:latin typeface="Cambria" charset="0"/>
                <a:ea typeface="Cambria" charset="0"/>
                <a:cs typeface="Cambria" charset="0"/>
              </a:rPr>
              <a:t>Current Postgraduate Training Enrollment, Form L4</a:t>
            </a:r>
            <a:endParaRPr lang="en-US" sz="5000" i="1" dirty="0">
              <a:solidFill>
                <a:srgbClr val="F9C032"/>
              </a:solidFill>
              <a:latin typeface="Cambria" charset="0"/>
              <a:ea typeface="Cambria" charset="0"/>
              <a:cs typeface="Cambria" charset="0"/>
            </a:endParaRPr>
          </a:p>
        </p:txBody>
      </p:sp>
      <p:sp>
        <p:nvSpPr>
          <p:cNvPr id="25" name="TextBox 24"/>
          <p:cNvSpPr txBox="1"/>
          <p:nvPr/>
        </p:nvSpPr>
        <p:spPr>
          <a:xfrm>
            <a:off x="3249740" y="8028706"/>
            <a:ext cx="5692519" cy="1015663"/>
          </a:xfrm>
          <a:prstGeom prst="rect">
            <a:avLst/>
          </a:prstGeom>
          <a:solidFill>
            <a:schemeClr val="bg1"/>
          </a:solidFill>
          <a:ln>
            <a:solidFill>
              <a:srgbClr val="FFC000"/>
            </a:solidFill>
          </a:ln>
        </p:spPr>
        <p:txBody>
          <a:bodyPr wrap="none" rtlCol="0">
            <a:spAutoFit/>
          </a:bodyPr>
          <a:lstStyle/>
          <a:p>
            <a:pPr algn="ctr"/>
            <a:r>
              <a:rPr lang="en-US" sz="1500" b="1" dirty="0" smtClean="0">
                <a:solidFill>
                  <a:srgbClr val="1971C0"/>
                </a:solidFill>
                <a:latin typeface="Cambria" charset="0"/>
                <a:ea typeface="Cambria" charset="0"/>
                <a:cs typeface="Cambria" charset="0"/>
              </a:rPr>
              <a:t>Address:</a:t>
            </a:r>
            <a:r>
              <a:rPr lang="en-US" sz="1500" dirty="0" smtClean="0">
                <a:solidFill>
                  <a:srgbClr val="1971C0"/>
                </a:solidFill>
                <a:latin typeface="Cambria" charset="0"/>
                <a:ea typeface="Cambria" charset="0"/>
                <a:cs typeface="Cambria" charset="0"/>
              </a:rPr>
              <a:t> 2005 Evergreen, Suite 1200, Sacramento, CA 95815-3831</a:t>
            </a:r>
          </a:p>
          <a:p>
            <a:pPr algn="ctr"/>
            <a:r>
              <a:rPr lang="en-US" sz="1500" b="1" dirty="0" smtClean="0">
                <a:solidFill>
                  <a:srgbClr val="1971C0"/>
                </a:solidFill>
                <a:latin typeface="Cambria" charset="0"/>
                <a:ea typeface="Cambria" charset="0"/>
                <a:cs typeface="Cambria" charset="0"/>
              </a:rPr>
              <a:t>Phone:</a:t>
            </a:r>
            <a:r>
              <a:rPr lang="en-US" sz="1500" dirty="0" smtClean="0">
                <a:solidFill>
                  <a:srgbClr val="1971C0"/>
                </a:solidFill>
                <a:latin typeface="Cambria" charset="0"/>
                <a:ea typeface="Cambria" charset="0"/>
                <a:cs typeface="Cambria" charset="0"/>
              </a:rPr>
              <a:t> (916) 263-2382 or (800) 633-2322</a:t>
            </a:r>
          </a:p>
          <a:p>
            <a:pPr algn="ctr"/>
            <a:r>
              <a:rPr lang="en-US" sz="1500" b="1" dirty="0" smtClean="0">
                <a:solidFill>
                  <a:srgbClr val="1971C0"/>
                </a:solidFill>
                <a:latin typeface="Cambria" charset="0"/>
                <a:ea typeface="Cambria" charset="0"/>
                <a:cs typeface="Cambria" charset="0"/>
              </a:rPr>
              <a:t>Fax:</a:t>
            </a:r>
            <a:r>
              <a:rPr lang="en-US" sz="1500" dirty="0" smtClean="0">
                <a:solidFill>
                  <a:srgbClr val="1971C0"/>
                </a:solidFill>
                <a:latin typeface="Cambria" charset="0"/>
                <a:ea typeface="Cambria" charset="0"/>
                <a:cs typeface="Cambria" charset="0"/>
              </a:rPr>
              <a:t> (916) 263-2487</a:t>
            </a:r>
          </a:p>
          <a:p>
            <a:pPr algn="ctr"/>
            <a:r>
              <a:rPr lang="en-US" sz="1500" b="1" dirty="0" smtClean="0">
                <a:solidFill>
                  <a:srgbClr val="1971C0"/>
                </a:solidFill>
                <a:latin typeface="Cambria" charset="0"/>
                <a:ea typeface="Cambria" charset="0"/>
                <a:cs typeface="Cambria" charset="0"/>
              </a:rPr>
              <a:t>Website:</a:t>
            </a:r>
            <a:r>
              <a:rPr lang="en-US" sz="1500" dirty="0" smtClean="0">
                <a:solidFill>
                  <a:srgbClr val="1971C0"/>
                </a:solidFill>
                <a:latin typeface="Cambria" charset="0"/>
                <a:ea typeface="Cambria" charset="0"/>
                <a:cs typeface="Cambria" charset="0"/>
              </a:rPr>
              <a:t> </a:t>
            </a:r>
            <a:r>
              <a:rPr lang="en-US" sz="1500" dirty="0" err="1" smtClean="0">
                <a:solidFill>
                  <a:srgbClr val="1971C0"/>
                </a:solidFill>
                <a:latin typeface="Cambria" charset="0"/>
                <a:ea typeface="Cambria" charset="0"/>
                <a:cs typeface="Cambria" charset="0"/>
              </a:rPr>
              <a:t>www.mbc.ca.gov</a:t>
            </a:r>
            <a:endParaRPr lang="en-US" sz="1500" dirty="0" smtClean="0">
              <a:solidFill>
                <a:srgbClr val="1971C0"/>
              </a:solidFill>
              <a:latin typeface="Cambria" charset="0"/>
              <a:ea typeface="Cambria" charset="0"/>
              <a:cs typeface="Cambria" charset="0"/>
            </a:endParaRPr>
          </a:p>
        </p:txBody>
      </p:sp>
      <p:pic>
        <p:nvPicPr>
          <p:cNvPr id="2" name="Picture 1"/>
          <p:cNvPicPr>
            <a:picLocks noChangeAspect="1"/>
          </p:cNvPicPr>
          <p:nvPr/>
        </p:nvPicPr>
        <p:blipFill rotWithShape="1">
          <a:blip r:embed="rId3"/>
          <a:srcRect l="2926" t="5953" r="2421" b="770"/>
          <a:stretch/>
        </p:blipFill>
        <p:spPr>
          <a:xfrm>
            <a:off x="1130924" y="2729672"/>
            <a:ext cx="9930149" cy="5053502"/>
          </a:xfrm>
          <a:prstGeom prst="rect">
            <a:avLst/>
          </a:prstGeom>
          <a:ln w="38100">
            <a:solidFill>
              <a:srgbClr val="1971C0"/>
            </a:solidFill>
          </a:ln>
        </p:spPr>
      </p:pic>
      <p:sp>
        <p:nvSpPr>
          <p:cNvPr id="9" name="TextBox 8"/>
          <p:cNvSpPr txBox="1"/>
          <p:nvPr/>
        </p:nvSpPr>
        <p:spPr>
          <a:xfrm>
            <a:off x="6903598" y="4467747"/>
            <a:ext cx="414337" cy="369332"/>
          </a:xfrm>
          <a:prstGeom prst="rect">
            <a:avLst/>
          </a:prstGeom>
          <a:noFill/>
        </p:spPr>
        <p:txBody>
          <a:bodyPr wrap="square" rtlCol="0">
            <a:spAutoFit/>
          </a:bodyPr>
          <a:lstStyle/>
          <a:p>
            <a:r>
              <a:rPr lang="en-US" dirty="0" smtClean="0">
                <a:solidFill>
                  <a:srgbClr val="C00000"/>
                </a:solidFill>
              </a:rPr>
              <a:t>✓</a:t>
            </a:r>
            <a:endParaRPr lang="en-US" dirty="0">
              <a:solidFill>
                <a:srgbClr val="C00000"/>
              </a:solidFill>
            </a:endParaRPr>
          </a:p>
        </p:txBody>
      </p:sp>
      <p:sp>
        <p:nvSpPr>
          <p:cNvPr id="12" name="Rectangle 11"/>
          <p:cNvSpPr/>
          <p:nvPr/>
        </p:nvSpPr>
        <p:spPr>
          <a:xfrm>
            <a:off x="1235746" y="5750775"/>
            <a:ext cx="2286000" cy="320040"/>
          </a:xfrm>
          <a:prstGeom prst="rect">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3514726" y="5750775"/>
            <a:ext cx="2900362" cy="320040"/>
          </a:xfrm>
          <a:prstGeom prst="rect">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6415088" y="5754229"/>
            <a:ext cx="3714750" cy="316586"/>
          </a:xfrm>
          <a:prstGeom prst="rect">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2613269" y="5286375"/>
            <a:ext cx="7516569" cy="252714"/>
          </a:xfrm>
          <a:prstGeom prst="rect">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155200" y="4131823"/>
            <a:ext cx="11846636" cy="1938992"/>
          </a:xfrm>
          <a:prstGeom prst="rect">
            <a:avLst/>
          </a:prstGeom>
          <a:noFill/>
          <a:ln>
            <a:noFill/>
          </a:ln>
          <a:scene3d>
            <a:camera prst="orthographicFront">
              <a:rot lat="0" lon="0" rev="1200000"/>
            </a:camera>
            <a:lightRig rig="threePt" dir="t"/>
          </a:scene3d>
        </p:spPr>
        <p:txBody>
          <a:bodyPr wrap="square" lIns="91440" tIns="45720" rIns="91440" bIns="45720">
            <a:spAutoFit/>
          </a:bodyPr>
          <a:lstStyle/>
          <a:p>
            <a:pPr algn="ctr"/>
            <a:r>
              <a:rPr lang="en-US" sz="12000" b="0" cap="none" spc="0" smtClean="0">
                <a:ln w="0"/>
                <a:gradFill>
                  <a:gsLst>
                    <a:gs pos="0">
                      <a:srgbClr val="53575C">
                        <a:alpha val="0"/>
                      </a:srgbClr>
                    </a:gs>
                    <a:gs pos="66000">
                      <a:srgbClr val="C5C7CA"/>
                    </a:gs>
                  </a:gsLst>
                  <a:lin ang="5400000"/>
                </a:gradFill>
                <a:effectLst/>
              </a:rPr>
              <a:t>SAMPLE L4</a:t>
            </a:r>
            <a:endParaRPr lang="en-US" sz="12000" b="0" cap="none" spc="0" dirty="0">
              <a:ln w="0"/>
              <a:gradFill>
                <a:gsLst>
                  <a:gs pos="0">
                    <a:srgbClr val="53575C">
                      <a:alpha val="0"/>
                    </a:srgbClr>
                  </a:gs>
                  <a:gs pos="66000">
                    <a:srgbClr val="C5C7CA"/>
                  </a:gs>
                </a:gsLst>
                <a:lin ang="5400000"/>
              </a:gradFill>
              <a:effectLst/>
            </a:endParaRPr>
          </a:p>
        </p:txBody>
      </p:sp>
    </p:spTree>
    <p:extLst>
      <p:ext uri="{BB962C8B-B14F-4D97-AF65-F5344CB8AC3E}">
        <p14:creationId xmlns:p14="http://schemas.microsoft.com/office/powerpoint/2010/main" val="1688725617"/>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TextBox 24"/>
          <p:cNvSpPr txBox="1"/>
          <p:nvPr/>
        </p:nvSpPr>
        <p:spPr>
          <a:xfrm>
            <a:off x="3249740" y="8028706"/>
            <a:ext cx="5692519" cy="1015663"/>
          </a:xfrm>
          <a:prstGeom prst="rect">
            <a:avLst/>
          </a:prstGeom>
          <a:solidFill>
            <a:schemeClr val="bg1"/>
          </a:solidFill>
          <a:ln>
            <a:solidFill>
              <a:srgbClr val="FFC000"/>
            </a:solidFill>
          </a:ln>
        </p:spPr>
        <p:txBody>
          <a:bodyPr wrap="none" rtlCol="0">
            <a:spAutoFit/>
          </a:bodyPr>
          <a:lstStyle/>
          <a:p>
            <a:pPr algn="ctr"/>
            <a:r>
              <a:rPr lang="en-US" sz="1500" b="1" dirty="0" smtClean="0">
                <a:solidFill>
                  <a:srgbClr val="1971C0"/>
                </a:solidFill>
                <a:latin typeface="Cambria" charset="0"/>
                <a:ea typeface="Cambria" charset="0"/>
                <a:cs typeface="Cambria" charset="0"/>
              </a:rPr>
              <a:t>Address:</a:t>
            </a:r>
            <a:r>
              <a:rPr lang="en-US" sz="1500" dirty="0" smtClean="0">
                <a:solidFill>
                  <a:srgbClr val="1971C0"/>
                </a:solidFill>
                <a:latin typeface="Cambria" charset="0"/>
                <a:ea typeface="Cambria" charset="0"/>
                <a:cs typeface="Cambria" charset="0"/>
              </a:rPr>
              <a:t> 2005 Evergreen, Suite 1200, Sacramento, CA 95815-3831</a:t>
            </a:r>
          </a:p>
          <a:p>
            <a:pPr algn="ctr"/>
            <a:r>
              <a:rPr lang="en-US" sz="1500" b="1" dirty="0" smtClean="0">
                <a:solidFill>
                  <a:srgbClr val="1971C0"/>
                </a:solidFill>
                <a:latin typeface="Cambria" charset="0"/>
                <a:ea typeface="Cambria" charset="0"/>
                <a:cs typeface="Cambria" charset="0"/>
              </a:rPr>
              <a:t>Phone:</a:t>
            </a:r>
            <a:r>
              <a:rPr lang="en-US" sz="1500" dirty="0" smtClean="0">
                <a:solidFill>
                  <a:srgbClr val="1971C0"/>
                </a:solidFill>
                <a:latin typeface="Cambria" charset="0"/>
                <a:ea typeface="Cambria" charset="0"/>
                <a:cs typeface="Cambria" charset="0"/>
              </a:rPr>
              <a:t> (916) 263-2382 or (800) 633-2322</a:t>
            </a:r>
          </a:p>
          <a:p>
            <a:pPr algn="ctr"/>
            <a:r>
              <a:rPr lang="en-US" sz="1500" b="1" dirty="0" smtClean="0">
                <a:solidFill>
                  <a:srgbClr val="1971C0"/>
                </a:solidFill>
                <a:latin typeface="Cambria" charset="0"/>
                <a:ea typeface="Cambria" charset="0"/>
                <a:cs typeface="Cambria" charset="0"/>
              </a:rPr>
              <a:t>Fax:</a:t>
            </a:r>
            <a:r>
              <a:rPr lang="en-US" sz="1500" dirty="0" smtClean="0">
                <a:solidFill>
                  <a:srgbClr val="1971C0"/>
                </a:solidFill>
                <a:latin typeface="Cambria" charset="0"/>
                <a:ea typeface="Cambria" charset="0"/>
                <a:cs typeface="Cambria" charset="0"/>
              </a:rPr>
              <a:t> (916) 263-2487</a:t>
            </a:r>
          </a:p>
          <a:p>
            <a:pPr algn="ctr"/>
            <a:r>
              <a:rPr lang="en-US" sz="1500" b="1" dirty="0" smtClean="0">
                <a:solidFill>
                  <a:srgbClr val="1971C0"/>
                </a:solidFill>
                <a:latin typeface="Cambria" charset="0"/>
                <a:ea typeface="Cambria" charset="0"/>
                <a:cs typeface="Cambria" charset="0"/>
              </a:rPr>
              <a:t>Website:</a:t>
            </a:r>
            <a:r>
              <a:rPr lang="en-US" sz="1500" dirty="0" smtClean="0">
                <a:solidFill>
                  <a:srgbClr val="1971C0"/>
                </a:solidFill>
                <a:latin typeface="Cambria" charset="0"/>
                <a:ea typeface="Cambria" charset="0"/>
                <a:cs typeface="Cambria" charset="0"/>
              </a:rPr>
              <a:t> </a:t>
            </a:r>
            <a:r>
              <a:rPr lang="en-US" sz="1500" dirty="0" err="1" smtClean="0">
                <a:solidFill>
                  <a:srgbClr val="1971C0"/>
                </a:solidFill>
                <a:latin typeface="Cambria" charset="0"/>
                <a:ea typeface="Cambria" charset="0"/>
                <a:cs typeface="Cambria" charset="0"/>
              </a:rPr>
              <a:t>www.mbc.ca.gov</a:t>
            </a:r>
            <a:endParaRPr lang="en-US" sz="1500" dirty="0" smtClean="0">
              <a:solidFill>
                <a:srgbClr val="1971C0"/>
              </a:solidFill>
              <a:latin typeface="Cambria" charset="0"/>
              <a:ea typeface="Cambria" charset="0"/>
              <a:cs typeface="Cambria" charset="0"/>
            </a:endParaRPr>
          </a:p>
        </p:txBody>
      </p:sp>
      <p:sp>
        <p:nvSpPr>
          <p:cNvPr id="11" name="Rectangle 10"/>
          <p:cNvSpPr/>
          <p:nvPr/>
        </p:nvSpPr>
        <p:spPr>
          <a:xfrm>
            <a:off x="171449" y="3109011"/>
            <a:ext cx="11849100" cy="3477875"/>
          </a:xfrm>
          <a:prstGeom prst="rect">
            <a:avLst/>
          </a:prstGeom>
        </p:spPr>
        <p:txBody>
          <a:bodyPr wrap="square">
            <a:spAutoFit/>
          </a:bodyPr>
          <a:lstStyle/>
          <a:p>
            <a:pPr marL="285750" indent="-285750">
              <a:buFont typeface="Arial" charset="0"/>
              <a:buChar char="•"/>
            </a:pPr>
            <a:r>
              <a:rPr lang="en-US" sz="2200" dirty="0" smtClean="0"/>
              <a:t>If you are enrolled in an accredited training program at the time of application, this form is necessary to be eligible for the </a:t>
            </a:r>
            <a:r>
              <a:rPr lang="en-US" sz="2200" b="1" dirty="0" smtClean="0"/>
              <a:t>reduced initial licensing fee </a:t>
            </a:r>
          </a:p>
          <a:p>
            <a:pPr marL="285750" indent="-285750">
              <a:buFont typeface="Arial" charset="0"/>
              <a:buChar char="•"/>
            </a:pPr>
            <a:endParaRPr lang="en-US" sz="2200" dirty="0"/>
          </a:p>
          <a:p>
            <a:pPr marL="342900" indent="-342900">
              <a:buFont typeface="Wingdings" charset="2"/>
              <a:buChar char="ü"/>
            </a:pPr>
            <a:r>
              <a:rPr lang="en-US" sz="2200" dirty="0" smtClean="0"/>
              <a:t>Complete the top section and submit the form to your current training program for completion</a:t>
            </a:r>
          </a:p>
          <a:p>
            <a:pPr marL="342900" indent="-342900">
              <a:buFont typeface="Wingdings" charset="2"/>
              <a:buChar char="ü"/>
            </a:pPr>
            <a:endParaRPr lang="en-US" sz="2200" dirty="0"/>
          </a:p>
          <a:p>
            <a:pPr marL="342900" indent="-342900">
              <a:buFont typeface="Wingdings" charset="2"/>
              <a:buChar char="ü"/>
            </a:pPr>
            <a:r>
              <a:rPr lang="en-US" sz="2200" dirty="0" smtClean="0"/>
              <a:t>The current program director must provide all of the required information and responses on the form, sign and date the form, and affix with the hospital seal. If a hospital seal is not available, the program director must sign in the presence of a notary and the notary seal must be affixed</a:t>
            </a:r>
          </a:p>
          <a:p>
            <a:pPr marL="342900" indent="-342900">
              <a:buFont typeface="Wingdings" charset="2"/>
              <a:buChar char="ü"/>
            </a:pPr>
            <a:endParaRPr lang="en-US" sz="2200" dirty="0"/>
          </a:p>
          <a:p>
            <a:pPr algn="ctr"/>
            <a:r>
              <a:rPr lang="en-US" sz="2200" b="1" i="1" dirty="0" smtClean="0"/>
              <a:t>The completed Form L4 must be mailed directly from the program to the Board to be acceptable</a:t>
            </a:r>
            <a:endParaRPr lang="en-US" sz="2200" b="1" i="1" dirty="0"/>
          </a:p>
        </p:txBody>
      </p:sp>
      <p:sp>
        <p:nvSpPr>
          <p:cNvPr id="17" name="Title 1"/>
          <p:cNvSpPr txBox="1">
            <a:spLocks/>
          </p:cNvSpPr>
          <p:nvPr/>
        </p:nvSpPr>
        <p:spPr>
          <a:xfrm>
            <a:off x="-17482" y="405320"/>
            <a:ext cx="12192000" cy="1261872"/>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5000" i="1" dirty="0">
                <a:ln w="0"/>
                <a:solidFill>
                  <a:srgbClr val="0070C0"/>
                </a:solidFill>
                <a:effectLst>
                  <a:outerShdw blurRad="38100" dist="19050" dir="2700000" algn="tl" rotWithShape="0">
                    <a:schemeClr val="dk1">
                      <a:alpha val="40000"/>
                    </a:schemeClr>
                  </a:outerShdw>
                </a:effectLst>
                <a:latin typeface="Cambria" charset="0"/>
                <a:ea typeface="Cambria" charset="0"/>
                <a:cs typeface="Cambria" charset="0"/>
              </a:rPr>
              <a:t>Physician’s and Surgeon’s License</a:t>
            </a:r>
          </a:p>
          <a:p>
            <a:pPr algn="ctr"/>
            <a:r>
              <a:rPr lang="en-US" sz="5000" i="1" dirty="0" smtClean="0">
                <a:solidFill>
                  <a:srgbClr val="F9C032"/>
                </a:solidFill>
                <a:latin typeface="Cambria" charset="0"/>
                <a:ea typeface="Cambria" charset="0"/>
                <a:cs typeface="Cambria" charset="0"/>
              </a:rPr>
              <a:t>Current Postgraduate Training Enrollment, Form L4</a:t>
            </a:r>
            <a:endParaRPr lang="en-US" sz="5000" i="1" dirty="0">
              <a:solidFill>
                <a:srgbClr val="F9C032"/>
              </a:solidFill>
              <a:latin typeface="Cambria" charset="0"/>
              <a:ea typeface="Cambria" charset="0"/>
              <a:cs typeface="Cambria" charset="0"/>
            </a:endParaRPr>
          </a:p>
        </p:txBody>
      </p:sp>
    </p:spTree>
    <p:extLst>
      <p:ext uri="{BB962C8B-B14F-4D97-AF65-F5344CB8AC3E}">
        <p14:creationId xmlns:p14="http://schemas.microsoft.com/office/powerpoint/2010/main" val="966398959"/>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TextBox 24"/>
          <p:cNvSpPr txBox="1"/>
          <p:nvPr/>
        </p:nvSpPr>
        <p:spPr>
          <a:xfrm>
            <a:off x="3249740" y="8028706"/>
            <a:ext cx="5692519" cy="1015663"/>
          </a:xfrm>
          <a:prstGeom prst="rect">
            <a:avLst/>
          </a:prstGeom>
          <a:solidFill>
            <a:schemeClr val="bg1"/>
          </a:solidFill>
          <a:ln>
            <a:solidFill>
              <a:srgbClr val="FFC000"/>
            </a:solidFill>
          </a:ln>
        </p:spPr>
        <p:txBody>
          <a:bodyPr wrap="none" rtlCol="0">
            <a:spAutoFit/>
          </a:bodyPr>
          <a:lstStyle/>
          <a:p>
            <a:pPr algn="ctr"/>
            <a:r>
              <a:rPr lang="en-US" sz="1500" b="1" dirty="0" smtClean="0">
                <a:solidFill>
                  <a:srgbClr val="1971C0"/>
                </a:solidFill>
                <a:latin typeface="Cambria" charset="0"/>
                <a:ea typeface="Cambria" charset="0"/>
                <a:cs typeface="Cambria" charset="0"/>
              </a:rPr>
              <a:t>Address:</a:t>
            </a:r>
            <a:r>
              <a:rPr lang="en-US" sz="1500" dirty="0" smtClean="0">
                <a:solidFill>
                  <a:srgbClr val="1971C0"/>
                </a:solidFill>
                <a:latin typeface="Cambria" charset="0"/>
                <a:ea typeface="Cambria" charset="0"/>
                <a:cs typeface="Cambria" charset="0"/>
              </a:rPr>
              <a:t> 2005 Evergreen, Suite 1200, Sacramento, CA 95815-3831</a:t>
            </a:r>
          </a:p>
          <a:p>
            <a:pPr algn="ctr"/>
            <a:r>
              <a:rPr lang="en-US" sz="1500" b="1" dirty="0" smtClean="0">
                <a:solidFill>
                  <a:srgbClr val="1971C0"/>
                </a:solidFill>
                <a:latin typeface="Cambria" charset="0"/>
                <a:ea typeface="Cambria" charset="0"/>
                <a:cs typeface="Cambria" charset="0"/>
              </a:rPr>
              <a:t>Phone:</a:t>
            </a:r>
            <a:r>
              <a:rPr lang="en-US" sz="1500" dirty="0" smtClean="0">
                <a:solidFill>
                  <a:srgbClr val="1971C0"/>
                </a:solidFill>
                <a:latin typeface="Cambria" charset="0"/>
                <a:ea typeface="Cambria" charset="0"/>
                <a:cs typeface="Cambria" charset="0"/>
              </a:rPr>
              <a:t> (916) 263-2382 or (800) 633-2322</a:t>
            </a:r>
          </a:p>
          <a:p>
            <a:pPr algn="ctr"/>
            <a:r>
              <a:rPr lang="en-US" sz="1500" b="1" dirty="0" smtClean="0">
                <a:solidFill>
                  <a:srgbClr val="1971C0"/>
                </a:solidFill>
                <a:latin typeface="Cambria" charset="0"/>
                <a:ea typeface="Cambria" charset="0"/>
                <a:cs typeface="Cambria" charset="0"/>
              </a:rPr>
              <a:t>Fax:</a:t>
            </a:r>
            <a:r>
              <a:rPr lang="en-US" sz="1500" dirty="0" smtClean="0">
                <a:solidFill>
                  <a:srgbClr val="1971C0"/>
                </a:solidFill>
                <a:latin typeface="Cambria" charset="0"/>
                <a:ea typeface="Cambria" charset="0"/>
                <a:cs typeface="Cambria" charset="0"/>
              </a:rPr>
              <a:t> (916) 263-2487</a:t>
            </a:r>
          </a:p>
          <a:p>
            <a:pPr algn="ctr"/>
            <a:r>
              <a:rPr lang="en-US" sz="1500" b="1" dirty="0" smtClean="0">
                <a:solidFill>
                  <a:srgbClr val="1971C0"/>
                </a:solidFill>
                <a:latin typeface="Cambria" charset="0"/>
                <a:ea typeface="Cambria" charset="0"/>
                <a:cs typeface="Cambria" charset="0"/>
              </a:rPr>
              <a:t>Website:</a:t>
            </a:r>
            <a:r>
              <a:rPr lang="en-US" sz="1500" dirty="0" smtClean="0">
                <a:solidFill>
                  <a:srgbClr val="1971C0"/>
                </a:solidFill>
                <a:latin typeface="Cambria" charset="0"/>
                <a:ea typeface="Cambria" charset="0"/>
                <a:cs typeface="Cambria" charset="0"/>
              </a:rPr>
              <a:t> </a:t>
            </a:r>
            <a:r>
              <a:rPr lang="en-US" sz="1500" dirty="0" err="1" smtClean="0">
                <a:solidFill>
                  <a:srgbClr val="1971C0"/>
                </a:solidFill>
                <a:latin typeface="Cambria" charset="0"/>
                <a:ea typeface="Cambria" charset="0"/>
                <a:cs typeface="Cambria" charset="0"/>
              </a:rPr>
              <a:t>www.mbc.ca.gov</a:t>
            </a:r>
            <a:endParaRPr lang="en-US" sz="1500" dirty="0" smtClean="0">
              <a:solidFill>
                <a:srgbClr val="1971C0"/>
              </a:solidFill>
              <a:latin typeface="Cambria" charset="0"/>
              <a:ea typeface="Cambria" charset="0"/>
              <a:cs typeface="Cambria" charset="0"/>
            </a:endParaRPr>
          </a:p>
        </p:txBody>
      </p:sp>
      <p:pic>
        <p:nvPicPr>
          <p:cNvPr id="3" name="Picture 2"/>
          <p:cNvPicPr>
            <a:picLocks noChangeAspect="1"/>
          </p:cNvPicPr>
          <p:nvPr/>
        </p:nvPicPr>
        <p:blipFill>
          <a:blip r:embed="rId3"/>
          <a:stretch>
            <a:fillRect/>
          </a:stretch>
        </p:blipFill>
        <p:spPr>
          <a:xfrm>
            <a:off x="2374898" y="2628901"/>
            <a:ext cx="7442201" cy="5279435"/>
          </a:xfrm>
          <a:prstGeom prst="rect">
            <a:avLst/>
          </a:prstGeom>
          <a:ln w="38100">
            <a:solidFill>
              <a:srgbClr val="1971C0"/>
            </a:solidFill>
          </a:ln>
        </p:spPr>
      </p:pic>
      <p:sp>
        <p:nvSpPr>
          <p:cNvPr id="17" name="Oval 16"/>
          <p:cNvSpPr/>
          <p:nvPr/>
        </p:nvSpPr>
        <p:spPr>
          <a:xfrm>
            <a:off x="2374898" y="7643814"/>
            <a:ext cx="7442201" cy="250234"/>
          </a:xfrm>
          <a:prstGeom prst="ellipse">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172680" y="4166862"/>
            <a:ext cx="11846636" cy="1938992"/>
          </a:xfrm>
          <a:prstGeom prst="rect">
            <a:avLst/>
          </a:prstGeom>
          <a:noFill/>
          <a:ln>
            <a:noFill/>
          </a:ln>
          <a:scene3d>
            <a:camera prst="orthographicFront">
              <a:rot lat="0" lon="0" rev="1200000"/>
            </a:camera>
            <a:lightRig rig="threePt" dir="t"/>
          </a:scene3d>
        </p:spPr>
        <p:txBody>
          <a:bodyPr wrap="square" lIns="91440" tIns="45720" rIns="91440" bIns="45720">
            <a:spAutoFit/>
          </a:bodyPr>
          <a:lstStyle/>
          <a:p>
            <a:pPr algn="ctr"/>
            <a:r>
              <a:rPr lang="en-US" sz="12000" b="0" cap="none" spc="0" dirty="0" smtClean="0">
                <a:ln w="0"/>
                <a:gradFill>
                  <a:gsLst>
                    <a:gs pos="0">
                      <a:srgbClr val="53575C">
                        <a:alpha val="0"/>
                      </a:srgbClr>
                    </a:gs>
                    <a:gs pos="66000">
                      <a:srgbClr val="C5C7CA"/>
                    </a:gs>
                  </a:gsLst>
                  <a:lin ang="5400000"/>
                </a:gradFill>
                <a:effectLst/>
              </a:rPr>
              <a:t>SAMPLE L4</a:t>
            </a:r>
            <a:endParaRPr lang="en-US" sz="12000" b="0" cap="none" spc="0" dirty="0">
              <a:ln w="0"/>
              <a:gradFill>
                <a:gsLst>
                  <a:gs pos="0">
                    <a:srgbClr val="53575C">
                      <a:alpha val="0"/>
                    </a:srgbClr>
                  </a:gs>
                  <a:gs pos="66000">
                    <a:srgbClr val="C5C7CA"/>
                  </a:gs>
                </a:gsLst>
                <a:lin ang="5400000"/>
              </a:gradFill>
              <a:effectLst/>
            </a:endParaRPr>
          </a:p>
        </p:txBody>
      </p:sp>
      <p:sp>
        <p:nvSpPr>
          <p:cNvPr id="19" name="Title 1"/>
          <p:cNvSpPr txBox="1">
            <a:spLocks/>
          </p:cNvSpPr>
          <p:nvPr/>
        </p:nvSpPr>
        <p:spPr>
          <a:xfrm>
            <a:off x="-17482" y="405320"/>
            <a:ext cx="12192000" cy="1261872"/>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5000" i="1" dirty="0">
                <a:ln w="0"/>
                <a:solidFill>
                  <a:srgbClr val="0070C0"/>
                </a:solidFill>
                <a:effectLst>
                  <a:outerShdw blurRad="38100" dist="19050" dir="2700000" algn="tl" rotWithShape="0">
                    <a:schemeClr val="dk1">
                      <a:alpha val="40000"/>
                    </a:schemeClr>
                  </a:outerShdw>
                </a:effectLst>
                <a:latin typeface="Cambria" charset="0"/>
                <a:ea typeface="Cambria" charset="0"/>
                <a:cs typeface="Cambria" charset="0"/>
              </a:rPr>
              <a:t>Physician’s and Surgeon’s License</a:t>
            </a:r>
          </a:p>
          <a:p>
            <a:pPr algn="ctr"/>
            <a:r>
              <a:rPr lang="en-US" sz="5000" i="1" dirty="0" smtClean="0">
                <a:solidFill>
                  <a:srgbClr val="F9C032"/>
                </a:solidFill>
                <a:latin typeface="Cambria" charset="0"/>
                <a:ea typeface="Cambria" charset="0"/>
                <a:cs typeface="Cambria" charset="0"/>
              </a:rPr>
              <a:t>Current Postgraduate Training Enrollment, Form L4</a:t>
            </a:r>
            <a:endParaRPr lang="en-US" sz="5000" i="1" dirty="0">
              <a:solidFill>
                <a:srgbClr val="F9C032"/>
              </a:solidFill>
              <a:latin typeface="Cambria" charset="0"/>
              <a:ea typeface="Cambria" charset="0"/>
              <a:cs typeface="Cambria" charset="0"/>
            </a:endParaRPr>
          </a:p>
        </p:txBody>
      </p:sp>
    </p:spTree>
    <p:extLst>
      <p:ext uri="{BB962C8B-B14F-4D97-AF65-F5344CB8AC3E}">
        <p14:creationId xmlns:p14="http://schemas.microsoft.com/office/powerpoint/2010/main" val="1092252691"/>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0" y="4053078"/>
            <a:ext cx="12191999" cy="1261872"/>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5000" i="1" dirty="0">
                <a:ln w="0"/>
                <a:solidFill>
                  <a:srgbClr val="0070C0"/>
                </a:solidFill>
                <a:effectLst>
                  <a:outerShdw blurRad="38100" dist="19050" dir="2700000" algn="tl" rotWithShape="0">
                    <a:schemeClr val="dk1">
                      <a:alpha val="40000"/>
                    </a:schemeClr>
                  </a:outerShdw>
                </a:effectLst>
                <a:latin typeface="Cambria" charset="0"/>
                <a:ea typeface="Cambria" charset="0"/>
                <a:cs typeface="Cambria" charset="0"/>
              </a:rPr>
              <a:t>5</a:t>
            </a:r>
            <a:r>
              <a:rPr lang="en-US" sz="5000" i="1" dirty="0" smtClean="0">
                <a:ln w="0"/>
                <a:solidFill>
                  <a:srgbClr val="0070C0"/>
                </a:solidFill>
                <a:effectLst>
                  <a:outerShdw blurRad="38100" dist="19050" dir="2700000" algn="tl" rotWithShape="0">
                    <a:schemeClr val="dk1">
                      <a:alpha val="40000"/>
                    </a:schemeClr>
                  </a:outerShdw>
                </a:effectLst>
                <a:latin typeface="Cambria" charset="0"/>
                <a:ea typeface="Cambria" charset="0"/>
                <a:cs typeface="Cambria" charset="0"/>
              </a:rPr>
              <a:t>) Verification of Medical License(s)</a:t>
            </a:r>
            <a:endParaRPr lang="en-US" sz="5000" i="1" dirty="0">
              <a:ln w="0"/>
              <a:solidFill>
                <a:srgbClr val="FFC000"/>
              </a:solidFill>
              <a:effectLst>
                <a:outerShdw blurRad="38100" dist="19050" dir="2700000" algn="tl" rotWithShape="0">
                  <a:schemeClr val="dk1">
                    <a:alpha val="40000"/>
                  </a:schemeClr>
                </a:outerShdw>
              </a:effectLst>
              <a:latin typeface="Cambria" charset="0"/>
              <a:ea typeface="Cambria" charset="0"/>
              <a:cs typeface="Cambria" charset="0"/>
            </a:endParaRPr>
          </a:p>
        </p:txBody>
      </p:sp>
    </p:spTree>
    <p:extLst>
      <p:ext uri="{BB962C8B-B14F-4D97-AF65-F5344CB8AC3E}">
        <p14:creationId xmlns:p14="http://schemas.microsoft.com/office/powerpoint/2010/main" val="468614457"/>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17482" y="405320"/>
            <a:ext cx="12192000" cy="1261872"/>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5000" i="1" dirty="0">
                <a:ln w="0"/>
                <a:solidFill>
                  <a:srgbClr val="0070C0"/>
                </a:solidFill>
                <a:effectLst>
                  <a:outerShdw blurRad="38100" dist="19050" dir="2700000" algn="tl" rotWithShape="0">
                    <a:schemeClr val="dk1">
                      <a:alpha val="40000"/>
                    </a:schemeClr>
                  </a:outerShdw>
                </a:effectLst>
                <a:latin typeface="Cambria" charset="0"/>
                <a:ea typeface="Cambria" charset="0"/>
                <a:cs typeface="Cambria" charset="0"/>
              </a:rPr>
              <a:t>Physician’s and Surgeon’s License</a:t>
            </a:r>
          </a:p>
          <a:p>
            <a:pPr algn="ctr"/>
            <a:r>
              <a:rPr lang="en-US" sz="5000" i="1" dirty="0" smtClean="0">
                <a:solidFill>
                  <a:srgbClr val="F9C032"/>
                </a:solidFill>
                <a:latin typeface="Cambria" charset="0"/>
                <a:ea typeface="Cambria" charset="0"/>
                <a:cs typeface="Cambria" charset="0"/>
              </a:rPr>
              <a:t>License Verification (if applicable)</a:t>
            </a:r>
            <a:endParaRPr lang="en-US" sz="5000" i="1" dirty="0">
              <a:solidFill>
                <a:srgbClr val="F9C032"/>
              </a:solidFill>
              <a:latin typeface="Cambria" charset="0"/>
              <a:ea typeface="Cambria" charset="0"/>
              <a:cs typeface="Cambria" charset="0"/>
            </a:endParaRPr>
          </a:p>
        </p:txBody>
      </p:sp>
      <p:sp>
        <p:nvSpPr>
          <p:cNvPr id="25" name="TextBox 24"/>
          <p:cNvSpPr txBox="1"/>
          <p:nvPr/>
        </p:nvSpPr>
        <p:spPr>
          <a:xfrm>
            <a:off x="3249740" y="8028706"/>
            <a:ext cx="5692519" cy="1015663"/>
          </a:xfrm>
          <a:prstGeom prst="rect">
            <a:avLst/>
          </a:prstGeom>
          <a:solidFill>
            <a:schemeClr val="bg1"/>
          </a:solidFill>
          <a:ln>
            <a:solidFill>
              <a:srgbClr val="FFC000"/>
            </a:solidFill>
          </a:ln>
        </p:spPr>
        <p:txBody>
          <a:bodyPr wrap="none" rtlCol="0">
            <a:spAutoFit/>
          </a:bodyPr>
          <a:lstStyle/>
          <a:p>
            <a:pPr algn="ctr"/>
            <a:r>
              <a:rPr lang="en-US" sz="1500" b="1" dirty="0" smtClean="0">
                <a:solidFill>
                  <a:srgbClr val="1971C0"/>
                </a:solidFill>
                <a:latin typeface="Cambria" charset="0"/>
                <a:ea typeface="Cambria" charset="0"/>
                <a:cs typeface="Cambria" charset="0"/>
              </a:rPr>
              <a:t>Address:</a:t>
            </a:r>
            <a:r>
              <a:rPr lang="en-US" sz="1500" dirty="0" smtClean="0">
                <a:solidFill>
                  <a:srgbClr val="1971C0"/>
                </a:solidFill>
                <a:latin typeface="Cambria" charset="0"/>
                <a:ea typeface="Cambria" charset="0"/>
                <a:cs typeface="Cambria" charset="0"/>
              </a:rPr>
              <a:t> 2005 Evergreen, Suite 1200, Sacramento, CA 95815-3831</a:t>
            </a:r>
          </a:p>
          <a:p>
            <a:pPr algn="ctr"/>
            <a:r>
              <a:rPr lang="en-US" sz="1500" b="1" dirty="0" smtClean="0">
                <a:solidFill>
                  <a:srgbClr val="1971C0"/>
                </a:solidFill>
                <a:latin typeface="Cambria" charset="0"/>
                <a:ea typeface="Cambria" charset="0"/>
                <a:cs typeface="Cambria" charset="0"/>
              </a:rPr>
              <a:t>Phone:</a:t>
            </a:r>
            <a:r>
              <a:rPr lang="en-US" sz="1500" dirty="0" smtClean="0">
                <a:solidFill>
                  <a:srgbClr val="1971C0"/>
                </a:solidFill>
                <a:latin typeface="Cambria" charset="0"/>
                <a:ea typeface="Cambria" charset="0"/>
                <a:cs typeface="Cambria" charset="0"/>
              </a:rPr>
              <a:t> (916) 263-2382 or (800) 633-2322</a:t>
            </a:r>
          </a:p>
          <a:p>
            <a:pPr algn="ctr"/>
            <a:r>
              <a:rPr lang="en-US" sz="1500" b="1" dirty="0" smtClean="0">
                <a:solidFill>
                  <a:srgbClr val="1971C0"/>
                </a:solidFill>
                <a:latin typeface="Cambria" charset="0"/>
                <a:ea typeface="Cambria" charset="0"/>
                <a:cs typeface="Cambria" charset="0"/>
              </a:rPr>
              <a:t>Fax:</a:t>
            </a:r>
            <a:r>
              <a:rPr lang="en-US" sz="1500" dirty="0" smtClean="0">
                <a:solidFill>
                  <a:srgbClr val="1971C0"/>
                </a:solidFill>
                <a:latin typeface="Cambria" charset="0"/>
                <a:ea typeface="Cambria" charset="0"/>
                <a:cs typeface="Cambria" charset="0"/>
              </a:rPr>
              <a:t> (916) 263-2487</a:t>
            </a:r>
          </a:p>
          <a:p>
            <a:pPr algn="ctr"/>
            <a:r>
              <a:rPr lang="en-US" sz="1500" b="1" dirty="0" smtClean="0">
                <a:solidFill>
                  <a:srgbClr val="1971C0"/>
                </a:solidFill>
                <a:latin typeface="Cambria" charset="0"/>
                <a:ea typeface="Cambria" charset="0"/>
                <a:cs typeface="Cambria" charset="0"/>
              </a:rPr>
              <a:t>Website:</a:t>
            </a:r>
            <a:r>
              <a:rPr lang="en-US" sz="1500" dirty="0" smtClean="0">
                <a:solidFill>
                  <a:srgbClr val="1971C0"/>
                </a:solidFill>
                <a:latin typeface="Cambria" charset="0"/>
                <a:ea typeface="Cambria" charset="0"/>
                <a:cs typeface="Cambria" charset="0"/>
              </a:rPr>
              <a:t> </a:t>
            </a:r>
            <a:r>
              <a:rPr lang="en-US" sz="1500" dirty="0" err="1" smtClean="0">
                <a:solidFill>
                  <a:srgbClr val="1971C0"/>
                </a:solidFill>
                <a:latin typeface="Cambria" charset="0"/>
                <a:ea typeface="Cambria" charset="0"/>
                <a:cs typeface="Cambria" charset="0"/>
              </a:rPr>
              <a:t>www.mbc.ca.gov</a:t>
            </a:r>
            <a:endParaRPr lang="en-US" sz="1500" dirty="0" smtClean="0">
              <a:solidFill>
                <a:srgbClr val="1971C0"/>
              </a:solidFill>
              <a:latin typeface="Cambria" charset="0"/>
              <a:ea typeface="Cambria" charset="0"/>
              <a:cs typeface="Cambria" charset="0"/>
            </a:endParaRPr>
          </a:p>
        </p:txBody>
      </p:sp>
      <p:sp>
        <p:nvSpPr>
          <p:cNvPr id="7" name="Rectangle 6"/>
          <p:cNvSpPr/>
          <p:nvPr/>
        </p:nvSpPr>
        <p:spPr>
          <a:xfrm>
            <a:off x="171449" y="3447565"/>
            <a:ext cx="11849100" cy="2800767"/>
          </a:xfrm>
          <a:prstGeom prst="rect">
            <a:avLst/>
          </a:prstGeom>
        </p:spPr>
        <p:txBody>
          <a:bodyPr wrap="square">
            <a:spAutoFit/>
          </a:bodyPr>
          <a:lstStyle/>
          <a:p>
            <a:pPr marL="285750" indent="-285750">
              <a:buFont typeface="Arial" charset="0"/>
              <a:buChar char="•"/>
            </a:pPr>
            <a:r>
              <a:rPr lang="en-US" sz="2200" dirty="0" smtClean="0"/>
              <a:t>License verification is required from </a:t>
            </a:r>
            <a:r>
              <a:rPr lang="en-US" sz="2200" u="sng" dirty="0" smtClean="0"/>
              <a:t>each</a:t>
            </a:r>
            <a:r>
              <a:rPr lang="en-US" sz="2200" dirty="0" smtClean="0"/>
              <a:t> state or Canadian province in which you hold or have held a medical license</a:t>
            </a:r>
          </a:p>
          <a:p>
            <a:pPr marL="285750" indent="-285750">
              <a:buFont typeface="Arial" charset="0"/>
              <a:buChar char="•"/>
            </a:pPr>
            <a:endParaRPr lang="en-US" sz="2200" dirty="0" smtClean="0"/>
          </a:p>
          <a:p>
            <a:pPr marL="285750" indent="-285750">
              <a:buFont typeface="Arial" charset="0"/>
              <a:buChar char="•"/>
            </a:pPr>
            <a:endParaRPr lang="en-US" sz="2200" dirty="0"/>
          </a:p>
          <a:p>
            <a:pPr marL="285750" indent="-285750">
              <a:buFont typeface="Arial" charset="0"/>
              <a:buChar char="•"/>
            </a:pPr>
            <a:r>
              <a:rPr lang="en-US" sz="2200" dirty="0" smtClean="0"/>
              <a:t>Verification of temporary, training, or provisional license(s) are </a:t>
            </a:r>
            <a:r>
              <a:rPr lang="en-US" sz="2200" u="sng" dirty="0" smtClean="0"/>
              <a:t>not</a:t>
            </a:r>
            <a:r>
              <a:rPr lang="en-US" sz="2200" dirty="0" smtClean="0"/>
              <a:t> required</a:t>
            </a:r>
          </a:p>
          <a:p>
            <a:pPr marL="285750" indent="-285750">
              <a:buFont typeface="Arial" charset="0"/>
              <a:buChar char="•"/>
            </a:pPr>
            <a:endParaRPr lang="en-US" sz="2200" dirty="0" smtClean="0"/>
          </a:p>
          <a:p>
            <a:pPr marL="285750" indent="-285750">
              <a:buFont typeface="Arial" charset="0"/>
              <a:buChar char="•"/>
            </a:pPr>
            <a:endParaRPr lang="en-US" sz="2200" dirty="0"/>
          </a:p>
          <a:p>
            <a:pPr algn="ctr"/>
            <a:r>
              <a:rPr lang="en-US" sz="2200" b="1" i="1" dirty="0" smtClean="0"/>
              <a:t>The official license verification must be sent directly from the licensing authority to the Board</a:t>
            </a:r>
            <a:endParaRPr lang="en-US" sz="2200" b="1" i="1" dirty="0"/>
          </a:p>
        </p:txBody>
      </p:sp>
    </p:spTree>
    <p:extLst>
      <p:ext uri="{BB962C8B-B14F-4D97-AF65-F5344CB8AC3E}">
        <p14:creationId xmlns:p14="http://schemas.microsoft.com/office/powerpoint/2010/main" val="809505752"/>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0" y="4053078"/>
            <a:ext cx="12191999" cy="1261872"/>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5000" i="1" dirty="0">
                <a:ln w="0"/>
                <a:solidFill>
                  <a:srgbClr val="0070C0"/>
                </a:solidFill>
                <a:effectLst>
                  <a:outerShdw blurRad="38100" dist="19050" dir="2700000" algn="tl" rotWithShape="0">
                    <a:schemeClr val="dk1">
                      <a:alpha val="40000"/>
                    </a:schemeClr>
                  </a:outerShdw>
                </a:effectLst>
                <a:latin typeface="Cambria" charset="0"/>
                <a:ea typeface="Cambria" charset="0"/>
                <a:cs typeface="Cambria" charset="0"/>
              </a:rPr>
              <a:t>6</a:t>
            </a:r>
            <a:r>
              <a:rPr lang="en-US" sz="5000" i="1" dirty="0" smtClean="0">
                <a:ln w="0"/>
                <a:solidFill>
                  <a:srgbClr val="0070C0"/>
                </a:solidFill>
                <a:effectLst>
                  <a:outerShdw blurRad="38100" dist="19050" dir="2700000" algn="tl" rotWithShape="0">
                    <a:schemeClr val="dk1">
                      <a:alpha val="40000"/>
                    </a:schemeClr>
                  </a:outerShdw>
                </a:effectLst>
                <a:latin typeface="Cambria" charset="0"/>
                <a:ea typeface="Cambria" charset="0"/>
                <a:cs typeface="Cambria" charset="0"/>
              </a:rPr>
              <a:t>) Other Items</a:t>
            </a:r>
            <a:endParaRPr lang="en-US" sz="5000" i="1" dirty="0">
              <a:ln w="0"/>
              <a:solidFill>
                <a:srgbClr val="FFC000"/>
              </a:solidFill>
              <a:effectLst>
                <a:outerShdw blurRad="38100" dist="19050" dir="2700000" algn="tl" rotWithShape="0">
                  <a:schemeClr val="dk1">
                    <a:alpha val="40000"/>
                  </a:schemeClr>
                </a:outerShdw>
              </a:effectLst>
              <a:latin typeface="Cambria" charset="0"/>
              <a:ea typeface="Cambria" charset="0"/>
              <a:cs typeface="Cambria" charset="0"/>
            </a:endParaRPr>
          </a:p>
        </p:txBody>
      </p:sp>
    </p:spTree>
    <p:extLst>
      <p:ext uri="{BB962C8B-B14F-4D97-AF65-F5344CB8AC3E}">
        <p14:creationId xmlns:p14="http://schemas.microsoft.com/office/powerpoint/2010/main" val="1932089928"/>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0" y="404045"/>
            <a:ext cx="12192000" cy="1700999"/>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5000" i="1" dirty="0">
                <a:ln w="0"/>
                <a:solidFill>
                  <a:srgbClr val="0070C0"/>
                </a:solidFill>
                <a:effectLst>
                  <a:outerShdw blurRad="38100" dist="19050" dir="2700000" algn="tl" rotWithShape="0">
                    <a:schemeClr val="dk1">
                      <a:alpha val="40000"/>
                    </a:schemeClr>
                  </a:outerShdw>
                </a:effectLst>
                <a:latin typeface="Cambria" charset="0"/>
                <a:ea typeface="Cambria" charset="0"/>
                <a:cs typeface="Cambria" charset="0"/>
              </a:rPr>
              <a:t>Physician’s and Surgeon’s License</a:t>
            </a:r>
          </a:p>
          <a:p>
            <a:pPr algn="ctr"/>
            <a:r>
              <a:rPr lang="en-US" sz="5000" i="1" dirty="0" smtClean="0">
                <a:solidFill>
                  <a:srgbClr val="F9C032"/>
                </a:solidFill>
                <a:latin typeface="Cambria" charset="0"/>
                <a:ea typeface="Cambria" charset="0"/>
                <a:cs typeface="Cambria" charset="0"/>
              </a:rPr>
              <a:t>Curriculum Vitae (CV)</a:t>
            </a:r>
            <a:endParaRPr lang="en-US" sz="5000" i="1" dirty="0">
              <a:solidFill>
                <a:srgbClr val="F9C032"/>
              </a:solidFill>
              <a:latin typeface="Cambria" charset="0"/>
              <a:ea typeface="Cambria" charset="0"/>
              <a:cs typeface="Cambria" charset="0"/>
            </a:endParaRPr>
          </a:p>
        </p:txBody>
      </p:sp>
      <p:sp>
        <p:nvSpPr>
          <p:cNvPr id="6" name="Rectangle 5"/>
          <p:cNvSpPr/>
          <p:nvPr/>
        </p:nvSpPr>
        <p:spPr>
          <a:xfrm>
            <a:off x="2779269" y="1769185"/>
            <a:ext cx="7006790" cy="430887"/>
          </a:xfrm>
          <a:prstGeom prst="rect">
            <a:avLst/>
          </a:prstGeom>
        </p:spPr>
        <p:txBody>
          <a:bodyPr wrap="none">
            <a:spAutoFit/>
          </a:bodyPr>
          <a:lstStyle/>
          <a:p>
            <a:r>
              <a:rPr lang="en-US" sz="2200" dirty="0" smtClean="0"/>
              <a:t>Submit </a:t>
            </a:r>
            <a:r>
              <a:rPr lang="en-US" sz="2200" dirty="0"/>
              <a:t>a signed and dated current CV with your </a:t>
            </a:r>
            <a:r>
              <a:rPr lang="en-US" sz="2200" dirty="0" smtClean="0"/>
              <a:t>Application</a:t>
            </a:r>
            <a:endParaRPr lang="en-US" sz="2200" dirty="0"/>
          </a:p>
        </p:txBody>
      </p:sp>
      <p:sp>
        <p:nvSpPr>
          <p:cNvPr id="7" name="TextBox 6"/>
          <p:cNvSpPr txBox="1"/>
          <p:nvPr/>
        </p:nvSpPr>
        <p:spPr>
          <a:xfrm>
            <a:off x="3249740" y="8028706"/>
            <a:ext cx="5692519" cy="1015663"/>
          </a:xfrm>
          <a:prstGeom prst="rect">
            <a:avLst/>
          </a:prstGeom>
          <a:solidFill>
            <a:schemeClr val="bg1"/>
          </a:solidFill>
          <a:ln>
            <a:solidFill>
              <a:srgbClr val="FFC000"/>
            </a:solidFill>
          </a:ln>
        </p:spPr>
        <p:txBody>
          <a:bodyPr wrap="none" rtlCol="0">
            <a:spAutoFit/>
          </a:bodyPr>
          <a:lstStyle/>
          <a:p>
            <a:pPr algn="ctr"/>
            <a:r>
              <a:rPr lang="en-US" sz="1500" b="1" dirty="0" smtClean="0">
                <a:solidFill>
                  <a:srgbClr val="1971C0"/>
                </a:solidFill>
                <a:latin typeface="Cambria" charset="0"/>
                <a:ea typeface="Cambria" charset="0"/>
                <a:cs typeface="Cambria" charset="0"/>
              </a:rPr>
              <a:t>Address:</a:t>
            </a:r>
            <a:r>
              <a:rPr lang="en-US" sz="1500" dirty="0" smtClean="0">
                <a:solidFill>
                  <a:srgbClr val="1971C0"/>
                </a:solidFill>
                <a:latin typeface="Cambria" charset="0"/>
                <a:ea typeface="Cambria" charset="0"/>
                <a:cs typeface="Cambria" charset="0"/>
              </a:rPr>
              <a:t> 2005 Evergreen, Suite 1200, Sacramento, CA 95815-3831</a:t>
            </a:r>
          </a:p>
          <a:p>
            <a:pPr algn="ctr"/>
            <a:r>
              <a:rPr lang="en-US" sz="1500" b="1" dirty="0" smtClean="0">
                <a:solidFill>
                  <a:srgbClr val="1971C0"/>
                </a:solidFill>
                <a:latin typeface="Cambria" charset="0"/>
                <a:ea typeface="Cambria" charset="0"/>
                <a:cs typeface="Cambria" charset="0"/>
              </a:rPr>
              <a:t>Phone:</a:t>
            </a:r>
            <a:r>
              <a:rPr lang="en-US" sz="1500" dirty="0" smtClean="0">
                <a:solidFill>
                  <a:srgbClr val="1971C0"/>
                </a:solidFill>
                <a:latin typeface="Cambria" charset="0"/>
                <a:ea typeface="Cambria" charset="0"/>
                <a:cs typeface="Cambria" charset="0"/>
              </a:rPr>
              <a:t> (916) 263-2382 or (800) 633-2322</a:t>
            </a:r>
          </a:p>
          <a:p>
            <a:pPr algn="ctr"/>
            <a:r>
              <a:rPr lang="en-US" sz="1500" b="1" dirty="0" smtClean="0">
                <a:solidFill>
                  <a:srgbClr val="1971C0"/>
                </a:solidFill>
                <a:latin typeface="Cambria" charset="0"/>
                <a:ea typeface="Cambria" charset="0"/>
                <a:cs typeface="Cambria" charset="0"/>
              </a:rPr>
              <a:t>Fax:</a:t>
            </a:r>
            <a:r>
              <a:rPr lang="en-US" sz="1500" dirty="0" smtClean="0">
                <a:solidFill>
                  <a:srgbClr val="1971C0"/>
                </a:solidFill>
                <a:latin typeface="Cambria" charset="0"/>
                <a:ea typeface="Cambria" charset="0"/>
                <a:cs typeface="Cambria" charset="0"/>
              </a:rPr>
              <a:t> (916) 263-2487</a:t>
            </a:r>
          </a:p>
          <a:p>
            <a:pPr algn="ctr"/>
            <a:r>
              <a:rPr lang="en-US" sz="1500" b="1" dirty="0" smtClean="0">
                <a:solidFill>
                  <a:srgbClr val="1971C0"/>
                </a:solidFill>
                <a:latin typeface="Cambria" charset="0"/>
                <a:ea typeface="Cambria" charset="0"/>
                <a:cs typeface="Cambria" charset="0"/>
              </a:rPr>
              <a:t>Website:</a:t>
            </a:r>
            <a:r>
              <a:rPr lang="en-US" sz="1500" dirty="0" smtClean="0">
                <a:solidFill>
                  <a:srgbClr val="1971C0"/>
                </a:solidFill>
                <a:latin typeface="Cambria" charset="0"/>
                <a:ea typeface="Cambria" charset="0"/>
                <a:cs typeface="Cambria" charset="0"/>
              </a:rPr>
              <a:t> </a:t>
            </a:r>
            <a:r>
              <a:rPr lang="en-US" sz="1500" dirty="0" err="1" smtClean="0">
                <a:solidFill>
                  <a:srgbClr val="1971C0"/>
                </a:solidFill>
                <a:latin typeface="Cambria" charset="0"/>
                <a:ea typeface="Cambria" charset="0"/>
                <a:cs typeface="Cambria" charset="0"/>
              </a:rPr>
              <a:t>www.mbc.ca.gov</a:t>
            </a:r>
            <a:endParaRPr lang="en-US" sz="1500" dirty="0" smtClean="0">
              <a:solidFill>
                <a:srgbClr val="1971C0"/>
              </a:solidFill>
              <a:latin typeface="Cambria" charset="0"/>
              <a:ea typeface="Cambria" charset="0"/>
              <a:cs typeface="Cambria" charset="0"/>
            </a:endParaRPr>
          </a:p>
        </p:txBody>
      </p:sp>
      <p:sp>
        <p:nvSpPr>
          <p:cNvPr id="8" name="TextBox 7"/>
          <p:cNvSpPr txBox="1"/>
          <p:nvPr/>
        </p:nvSpPr>
        <p:spPr>
          <a:xfrm>
            <a:off x="2114550" y="3043240"/>
            <a:ext cx="8072438" cy="4524315"/>
          </a:xfrm>
          <a:prstGeom prst="rect">
            <a:avLst/>
          </a:prstGeom>
          <a:solidFill>
            <a:schemeClr val="bg1"/>
          </a:solidFill>
          <a:ln w="38100">
            <a:solidFill>
              <a:srgbClr val="386BC5"/>
            </a:solidFill>
          </a:ln>
        </p:spPr>
        <p:txBody>
          <a:bodyPr wrap="square" rtlCol="0">
            <a:spAutoFit/>
          </a:bodyPr>
          <a:lstStyle/>
          <a:p>
            <a:pPr algn="ctr"/>
            <a:r>
              <a:rPr lang="en-US" dirty="0" smtClean="0"/>
              <a:t>Name, MD</a:t>
            </a:r>
          </a:p>
          <a:p>
            <a:pPr algn="ctr"/>
            <a:r>
              <a:rPr lang="en-US" dirty="0" smtClean="0"/>
              <a:t>Address</a:t>
            </a:r>
          </a:p>
          <a:p>
            <a:pPr algn="ctr"/>
            <a:r>
              <a:rPr lang="en-US" dirty="0" smtClean="0"/>
              <a:t>Contact Number</a:t>
            </a:r>
          </a:p>
          <a:p>
            <a:pPr algn="ctr"/>
            <a:r>
              <a:rPr lang="en-US" dirty="0" smtClean="0"/>
              <a:t>E-mail</a:t>
            </a:r>
          </a:p>
          <a:p>
            <a:endParaRPr lang="en-US" dirty="0"/>
          </a:p>
          <a:p>
            <a:pPr marL="285750" indent="-285750">
              <a:buFont typeface="Arial" charset="0"/>
              <a:buChar char="•"/>
            </a:pPr>
            <a:r>
              <a:rPr lang="en-US" dirty="0" smtClean="0"/>
              <a:t>EDUCATION</a:t>
            </a:r>
          </a:p>
          <a:p>
            <a:endParaRPr lang="en-US" dirty="0"/>
          </a:p>
          <a:p>
            <a:pPr marL="285750" indent="-285750">
              <a:buFont typeface="Arial" charset="0"/>
              <a:buChar char="•"/>
            </a:pPr>
            <a:r>
              <a:rPr lang="en-US" dirty="0" smtClean="0"/>
              <a:t>CLINICAL EXPERIENCE</a:t>
            </a:r>
          </a:p>
          <a:p>
            <a:pPr marL="285750" indent="-285750">
              <a:buFont typeface="Arial" charset="0"/>
              <a:buChar char="•"/>
            </a:pPr>
            <a:endParaRPr lang="en-US" dirty="0"/>
          </a:p>
          <a:p>
            <a:pPr marL="285750" indent="-285750">
              <a:buFont typeface="Arial" charset="0"/>
              <a:buChar char="•"/>
            </a:pPr>
            <a:r>
              <a:rPr lang="en-US" dirty="0" smtClean="0"/>
              <a:t>RESEARCH AND PUBLICATIONS</a:t>
            </a:r>
          </a:p>
          <a:p>
            <a:pPr marL="285750" indent="-285750">
              <a:buFont typeface="Arial" charset="0"/>
              <a:buChar char="•"/>
            </a:pPr>
            <a:endParaRPr lang="en-US" dirty="0"/>
          </a:p>
          <a:p>
            <a:pPr marL="285750" indent="-285750">
              <a:buFont typeface="Arial" charset="0"/>
              <a:buChar char="•"/>
            </a:pPr>
            <a:r>
              <a:rPr lang="en-US" dirty="0" smtClean="0"/>
              <a:t>CO-CURRICULAR ACTIVITIES</a:t>
            </a:r>
          </a:p>
          <a:p>
            <a:pPr marL="285750" indent="-285750">
              <a:buFont typeface="Arial" charset="0"/>
              <a:buChar char="•"/>
            </a:pPr>
            <a:endParaRPr lang="en-US" dirty="0"/>
          </a:p>
          <a:p>
            <a:pPr marL="285750" indent="-285750">
              <a:buFont typeface="Arial" charset="0"/>
              <a:buChar char="•"/>
            </a:pPr>
            <a:r>
              <a:rPr lang="en-US" dirty="0" smtClean="0"/>
              <a:t>COURSES AND CONFERENCES</a:t>
            </a:r>
          </a:p>
          <a:p>
            <a:pPr marL="285750" indent="-285750">
              <a:buFont typeface="Arial" charset="0"/>
              <a:buChar char="•"/>
            </a:pPr>
            <a:endParaRPr lang="en-US" dirty="0"/>
          </a:p>
          <a:p>
            <a:pPr marL="285750" indent="-285750">
              <a:buFont typeface="Arial" charset="0"/>
              <a:buChar char="•"/>
            </a:pPr>
            <a:r>
              <a:rPr lang="en-US" dirty="0" smtClean="0"/>
              <a:t>REFERENCES</a:t>
            </a:r>
            <a:endParaRPr lang="en-US" dirty="0"/>
          </a:p>
        </p:txBody>
      </p:sp>
      <p:sp>
        <p:nvSpPr>
          <p:cNvPr id="9" name="TextBox 8"/>
          <p:cNvSpPr txBox="1"/>
          <p:nvPr/>
        </p:nvSpPr>
        <p:spPr>
          <a:xfrm>
            <a:off x="5662173" y="2558577"/>
            <a:ext cx="1177695" cy="430887"/>
          </a:xfrm>
          <a:prstGeom prst="rect">
            <a:avLst/>
          </a:prstGeom>
          <a:noFill/>
        </p:spPr>
        <p:txBody>
          <a:bodyPr wrap="none" rtlCol="0">
            <a:spAutoFit/>
          </a:bodyPr>
          <a:lstStyle/>
          <a:p>
            <a:r>
              <a:rPr lang="en-US" sz="2200" b="1" i="1" smtClean="0"/>
              <a:t>Example</a:t>
            </a:r>
            <a:endParaRPr lang="en-US" sz="2200" b="1" i="1"/>
          </a:p>
        </p:txBody>
      </p:sp>
    </p:spTree>
    <p:extLst>
      <p:ext uri="{BB962C8B-B14F-4D97-AF65-F5344CB8AC3E}">
        <p14:creationId xmlns:p14="http://schemas.microsoft.com/office/powerpoint/2010/main" val="42742812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Table 7"/>
          <p:cNvGraphicFramePr>
            <a:graphicFrameLocks noGrp="1"/>
          </p:cNvGraphicFramePr>
          <p:nvPr>
            <p:extLst>
              <p:ext uri="{D42A27DB-BD31-4B8C-83A1-F6EECF244321}">
                <p14:modId xmlns:p14="http://schemas.microsoft.com/office/powerpoint/2010/main" val="1185856568"/>
              </p:ext>
            </p:extLst>
          </p:nvPr>
        </p:nvGraphicFramePr>
        <p:xfrm>
          <a:off x="293560" y="2094823"/>
          <a:ext cx="11576304" cy="6160340"/>
        </p:xfrm>
        <a:graphic>
          <a:graphicData uri="http://schemas.openxmlformats.org/drawingml/2006/table">
            <a:tbl>
              <a:tblPr firstRow="1" bandRow="1">
                <a:tableStyleId>{5C22544A-7EE6-4342-B048-85BDC9FD1C3A}</a:tableStyleId>
              </a:tblPr>
              <a:tblGrid>
                <a:gridCol w="11576304"/>
              </a:tblGrid>
              <a:tr h="405251">
                <a:tc>
                  <a:txBody>
                    <a:bodyPr/>
                    <a:lstStyle/>
                    <a:p>
                      <a:pPr marL="0" marR="0" indent="0" algn="l" defTabSz="514350" rtl="0" eaLnBrk="1" fontAlgn="auto" latinLnBrk="0" hangingPunct="1">
                        <a:lnSpc>
                          <a:spcPct val="100000"/>
                        </a:lnSpc>
                        <a:spcBef>
                          <a:spcPts val="0"/>
                        </a:spcBef>
                        <a:spcAft>
                          <a:spcPts val="0"/>
                        </a:spcAft>
                        <a:buClrTx/>
                        <a:buSzTx/>
                        <a:buFontTx/>
                        <a:buNone/>
                        <a:tabLst/>
                        <a:defRPr/>
                      </a:pPr>
                      <a:r>
                        <a:rPr lang="en-US" sz="2700" b="1" dirty="0" smtClean="0">
                          <a:solidFill>
                            <a:srgbClr val="C00000"/>
                          </a:solidFill>
                        </a:rPr>
                        <a:t>3) Medical Education Documentation*</a:t>
                      </a:r>
                    </a:p>
                  </a:txBody>
                  <a:tcPr marL="216747" marR="216747" marT="108373" marB="108373">
                    <a:solidFill>
                      <a:srgbClr val="5B9BD6"/>
                    </a:solidFill>
                  </a:tcPr>
                </a:tc>
              </a:tr>
              <a:tr h="405251">
                <a:tc>
                  <a:txBody>
                    <a:bodyPr/>
                    <a:lstStyle/>
                    <a:p>
                      <a:pPr marL="0" marR="0" indent="0" algn="l" defTabSz="514350" rtl="0" eaLnBrk="1" fontAlgn="auto" latinLnBrk="0" hangingPunct="1">
                        <a:lnSpc>
                          <a:spcPct val="100000"/>
                        </a:lnSpc>
                        <a:spcBef>
                          <a:spcPts val="0"/>
                        </a:spcBef>
                        <a:spcAft>
                          <a:spcPts val="0"/>
                        </a:spcAft>
                        <a:buClrTx/>
                        <a:buSzTx/>
                        <a:buFontTx/>
                        <a:buNone/>
                        <a:tabLst/>
                        <a:defRPr/>
                      </a:pPr>
                      <a:r>
                        <a:rPr lang="en-US" sz="2600" dirty="0" smtClean="0">
                          <a:solidFill>
                            <a:srgbClr val="C00000"/>
                          </a:solidFill>
                        </a:rPr>
                        <a:t>Certificate of Medical Education, Form L2</a:t>
                      </a:r>
                    </a:p>
                  </a:txBody>
                  <a:tcPr marL="216747" marR="216747" marT="108373" marB="108373"/>
                </a:tc>
              </a:tr>
              <a:tr h="405251">
                <a:tc>
                  <a:txBody>
                    <a:bodyPr/>
                    <a:lstStyle/>
                    <a:p>
                      <a:pPr marL="0" marR="0" indent="0" algn="l" defTabSz="514350" rtl="0" eaLnBrk="1" fontAlgn="auto" latinLnBrk="0" hangingPunct="1">
                        <a:lnSpc>
                          <a:spcPct val="100000"/>
                        </a:lnSpc>
                        <a:spcBef>
                          <a:spcPts val="0"/>
                        </a:spcBef>
                        <a:spcAft>
                          <a:spcPts val="0"/>
                        </a:spcAft>
                        <a:buClrTx/>
                        <a:buSzTx/>
                        <a:buFontTx/>
                        <a:buNone/>
                        <a:tabLst/>
                        <a:defRPr/>
                      </a:pPr>
                      <a:r>
                        <a:rPr lang="en-US" sz="2600" dirty="0" smtClean="0">
                          <a:solidFill>
                            <a:srgbClr val="C00000"/>
                          </a:solidFill>
                        </a:rPr>
                        <a:t>Official Medical School Transcript</a:t>
                      </a:r>
                    </a:p>
                  </a:txBody>
                  <a:tcPr marL="216747" marR="216747" marT="108373" marB="108373"/>
                </a:tc>
              </a:tr>
              <a:tr h="405251">
                <a:tc>
                  <a:txBody>
                    <a:bodyPr/>
                    <a:lstStyle/>
                    <a:p>
                      <a:pPr marL="0" marR="0" indent="0" algn="l" defTabSz="514350" rtl="0" eaLnBrk="1" fontAlgn="auto" latinLnBrk="0" hangingPunct="1">
                        <a:lnSpc>
                          <a:spcPct val="100000"/>
                        </a:lnSpc>
                        <a:spcBef>
                          <a:spcPts val="0"/>
                        </a:spcBef>
                        <a:spcAft>
                          <a:spcPts val="0"/>
                        </a:spcAft>
                        <a:buClrTx/>
                        <a:buSzTx/>
                        <a:buFontTx/>
                        <a:buNone/>
                        <a:tabLst/>
                        <a:defRPr/>
                      </a:pPr>
                      <a:r>
                        <a:rPr lang="en-US" sz="2600" dirty="0" smtClean="0">
                          <a:solidFill>
                            <a:srgbClr val="C00000"/>
                          </a:solidFill>
                        </a:rPr>
                        <a:t>Certified</a:t>
                      </a:r>
                      <a:r>
                        <a:rPr lang="en-US" sz="2600" baseline="0" dirty="0" smtClean="0">
                          <a:solidFill>
                            <a:srgbClr val="C00000"/>
                          </a:solidFill>
                        </a:rPr>
                        <a:t> Copy of Medical School Diploma</a:t>
                      </a:r>
                      <a:endParaRPr lang="en-US" sz="2600" dirty="0" smtClean="0">
                        <a:solidFill>
                          <a:srgbClr val="C00000"/>
                        </a:solidFill>
                      </a:endParaRPr>
                    </a:p>
                  </a:txBody>
                  <a:tcPr marL="216747" marR="216747" marT="108373" marB="108373"/>
                </a:tc>
              </a:tr>
              <a:tr h="405251">
                <a:tc>
                  <a:txBody>
                    <a:bodyPr/>
                    <a:lstStyle/>
                    <a:p>
                      <a:pPr marL="0" marR="0" indent="0" algn="l" defTabSz="514350" rtl="0" eaLnBrk="1" fontAlgn="auto" latinLnBrk="0" hangingPunct="1">
                        <a:lnSpc>
                          <a:spcPct val="100000"/>
                        </a:lnSpc>
                        <a:spcBef>
                          <a:spcPts val="0"/>
                        </a:spcBef>
                        <a:spcAft>
                          <a:spcPts val="0"/>
                        </a:spcAft>
                        <a:buClrTx/>
                        <a:buSzTx/>
                        <a:buFontTx/>
                        <a:buNone/>
                        <a:tabLst/>
                        <a:defRPr/>
                      </a:pPr>
                      <a:r>
                        <a:rPr lang="en-US" sz="2600" dirty="0" smtClean="0">
                          <a:solidFill>
                            <a:srgbClr val="C00000"/>
                          </a:solidFill>
                        </a:rPr>
                        <a:t>Certified English Translations (if applicable)</a:t>
                      </a:r>
                    </a:p>
                  </a:txBody>
                  <a:tcPr marL="216747" marR="216747" marT="108373" marB="108373"/>
                </a:tc>
              </a:tr>
              <a:tr h="405251">
                <a:tc>
                  <a:txBody>
                    <a:bodyPr/>
                    <a:lstStyle/>
                    <a:p>
                      <a:pPr marL="0" marR="0" indent="0" algn="l" defTabSz="514350" rtl="0" eaLnBrk="1" fontAlgn="auto" latinLnBrk="0" hangingPunct="1">
                        <a:lnSpc>
                          <a:spcPct val="100000"/>
                        </a:lnSpc>
                        <a:spcBef>
                          <a:spcPts val="0"/>
                        </a:spcBef>
                        <a:spcAft>
                          <a:spcPts val="0"/>
                        </a:spcAft>
                        <a:buClrTx/>
                        <a:buSzTx/>
                        <a:buFontTx/>
                        <a:buNone/>
                        <a:tabLst/>
                        <a:defRPr/>
                      </a:pPr>
                      <a:r>
                        <a:rPr lang="en-US" sz="2600" dirty="0" smtClean="0">
                          <a:solidFill>
                            <a:srgbClr val="C00000"/>
                          </a:solidFill>
                        </a:rPr>
                        <a:t>Certificate of Clinical Training, Form L5</a:t>
                      </a:r>
                    </a:p>
                  </a:txBody>
                  <a:tcPr marL="216747" marR="216747" marT="108373" marB="108373"/>
                </a:tc>
              </a:tr>
              <a:tr h="405251">
                <a:tc>
                  <a:txBody>
                    <a:bodyPr/>
                    <a:lstStyle/>
                    <a:p>
                      <a:pPr marL="0" marR="0" indent="0" algn="l" defTabSz="514350" rtl="0" eaLnBrk="1" fontAlgn="auto" latinLnBrk="0" hangingPunct="1">
                        <a:lnSpc>
                          <a:spcPct val="100000"/>
                        </a:lnSpc>
                        <a:spcBef>
                          <a:spcPts val="0"/>
                        </a:spcBef>
                        <a:spcAft>
                          <a:spcPts val="0"/>
                        </a:spcAft>
                        <a:buClrTx/>
                        <a:buSzTx/>
                        <a:buFontTx/>
                        <a:buNone/>
                        <a:tabLst/>
                        <a:defRPr/>
                      </a:pPr>
                      <a:r>
                        <a:rPr lang="en-US" sz="2600" dirty="0" smtClean="0">
                          <a:solidFill>
                            <a:srgbClr val="C00000"/>
                          </a:solidFill>
                        </a:rPr>
                        <a:t>Certificate of Individual Clinical Clerkship Training, Form L6 (if applicable)</a:t>
                      </a:r>
                    </a:p>
                  </a:txBody>
                  <a:tcPr marL="216747" marR="216747" marT="108373" marB="108373"/>
                </a:tc>
              </a:tr>
              <a:tr h="405251">
                <a:tc>
                  <a:txBody>
                    <a:bodyPr/>
                    <a:lstStyle/>
                    <a:p>
                      <a:pPr marL="0" marR="0" indent="0" algn="l" defTabSz="514350" rtl="0" eaLnBrk="1" fontAlgn="auto" latinLnBrk="0" hangingPunct="1">
                        <a:lnSpc>
                          <a:spcPct val="100000"/>
                        </a:lnSpc>
                        <a:spcBef>
                          <a:spcPts val="0"/>
                        </a:spcBef>
                        <a:spcAft>
                          <a:spcPts val="0"/>
                        </a:spcAft>
                        <a:buClrTx/>
                        <a:buSzTx/>
                        <a:buFontTx/>
                        <a:buNone/>
                        <a:tabLst/>
                        <a:defRPr/>
                      </a:pPr>
                      <a:r>
                        <a:rPr lang="en-US" sz="2700" b="1" dirty="0" smtClean="0">
                          <a:solidFill>
                            <a:schemeClr val="bg1"/>
                          </a:solidFill>
                        </a:rPr>
                        <a:t>4) Postgraduate</a:t>
                      </a:r>
                      <a:r>
                        <a:rPr lang="en-US" sz="2700" b="1" baseline="0" dirty="0" smtClean="0">
                          <a:solidFill>
                            <a:schemeClr val="bg1"/>
                          </a:solidFill>
                        </a:rPr>
                        <a:t> Training Documentation</a:t>
                      </a:r>
                      <a:endParaRPr lang="en-US" sz="2700" b="1" dirty="0" smtClean="0">
                        <a:solidFill>
                          <a:schemeClr val="bg1"/>
                        </a:solidFill>
                      </a:endParaRPr>
                    </a:p>
                  </a:txBody>
                  <a:tcPr marL="216747" marR="216747" marT="108373" marB="108373">
                    <a:solidFill>
                      <a:srgbClr val="5B9BD6"/>
                    </a:solidFill>
                  </a:tcPr>
                </a:tc>
              </a:tr>
              <a:tr h="405251">
                <a:tc>
                  <a:txBody>
                    <a:bodyPr/>
                    <a:lstStyle/>
                    <a:p>
                      <a:pPr marL="0" marR="0" indent="0" algn="l" defTabSz="514350" rtl="0" eaLnBrk="1" fontAlgn="auto" latinLnBrk="0" hangingPunct="1">
                        <a:lnSpc>
                          <a:spcPct val="100000"/>
                        </a:lnSpc>
                        <a:spcBef>
                          <a:spcPts val="0"/>
                        </a:spcBef>
                        <a:spcAft>
                          <a:spcPts val="0"/>
                        </a:spcAft>
                        <a:buClrTx/>
                        <a:buSzTx/>
                        <a:buFontTx/>
                        <a:buNone/>
                        <a:tabLst/>
                        <a:defRPr/>
                      </a:pPr>
                      <a:r>
                        <a:rPr lang="en-US" sz="2600" dirty="0" smtClean="0"/>
                        <a:t>Certificate of Completion of ACGME</a:t>
                      </a:r>
                      <a:r>
                        <a:rPr lang="en-US" sz="2600" baseline="0" dirty="0" smtClean="0"/>
                        <a:t> Postgraduate Training, Forms L3A-L3B</a:t>
                      </a:r>
                      <a:endParaRPr lang="en-US" sz="2600" dirty="0" smtClean="0"/>
                    </a:p>
                  </a:txBody>
                  <a:tcPr marL="216747" marR="216747" marT="108373" marB="108373"/>
                </a:tc>
              </a:tr>
              <a:tr h="405251">
                <a:tc>
                  <a:txBody>
                    <a:bodyPr/>
                    <a:lstStyle/>
                    <a:p>
                      <a:pPr marL="0" marR="0" indent="0" algn="l" defTabSz="514350" rtl="0" eaLnBrk="1" fontAlgn="auto" latinLnBrk="0" hangingPunct="1">
                        <a:lnSpc>
                          <a:spcPct val="100000"/>
                        </a:lnSpc>
                        <a:spcBef>
                          <a:spcPts val="0"/>
                        </a:spcBef>
                        <a:spcAft>
                          <a:spcPts val="0"/>
                        </a:spcAft>
                        <a:buClrTx/>
                        <a:buSzTx/>
                        <a:buFontTx/>
                        <a:buNone/>
                        <a:tabLst/>
                        <a:defRPr/>
                      </a:pPr>
                      <a:r>
                        <a:rPr lang="en-US" sz="2600" dirty="0" smtClean="0"/>
                        <a:t>Current</a:t>
                      </a:r>
                      <a:r>
                        <a:rPr lang="en-US" sz="2600" baseline="0" dirty="0" smtClean="0"/>
                        <a:t> Postgraduate Training Enrollment, Form L4</a:t>
                      </a:r>
                      <a:endParaRPr lang="en-US" sz="2600" dirty="0" smtClean="0"/>
                    </a:p>
                  </a:txBody>
                  <a:tcPr marL="216747" marR="216747" marT="108373" marB="108373"/>
                </a:tc>
              </a:tr>
            </a:tbl>
          </a:graphicData>
        </a:graphic>
      </p:graphicFrame>
      <p:sp>
        <p:nvSpPr>
          <p:cNvPr id="5" name="Title 1"/>
          <p:cNvSpPr txBox="1">
            <a:spLocks/>
          </p:cNvSpPr>
          <p:nvPr/>
        </p:nvSpPr>
        <p:spPr>
          <a:xfrm>
            <a:off x="-14288" y="408048"/>
            <a:ext cx="12192000" cy="1261872"/>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5000" i="1" dirty="0">
                <a:ln w="0"/>
                <a:solidFill>
                  <a:srgbClr val="0070C0"/>
                </a:solidFill>
                <a:effectLst>
                  <a:outerShdw blurRad="38100" dist="19050" dir="2700000" algn="tl" rotWithShape="0">
                    <a:schemeClr val="dk1">
                      <a:alpha val="40000"/>
                    </a:schemeClr>
                  </a:outerShdw>
                </a:effectLst>
                <a:latin typeface="Cambria" charset="0"/>
                <a:ea typeface="Cambria" charset="0"/>
                <a:cs typeface="Cambria" charset="0"/>
              </a:rPr>
              <a:t>Physician’s and Surgeon’s </a:t>
            </a:r>
            <a:r>
              <a:rPr lang="en-US" sz="5000" i="1" dirty="0" smtClean="0">
                <a:ln w="0"/>
                <a:solidFill>
                  <a:srgbClr val="0070C0"/>
                </a:solidFill>
                <a:effectLst>
                  <a:outerShdw blurRad="38100" dist="19050" dir="2700000" algn="tl" rotWithShape="0">
                    <a:schemeClr val="dk1">
                      <a:alpha val="40000"/>
                    </a:schemeClr>
                  </a:outerShdw>
                </a:effectLst>
                <a:latin typeface="Cambria" charset="0"/>
                <a:ea typeface="Cambria" charset="0"/>
                <a:cs typeface="Cambria" charset="0"/>
              </a:rPr>
              <a:t>License</a:t>
            </a:r>
          </a:p>
          <a:p>
            <a:pPr algn="ctr"/>
            <a:r>
              <a:rPr lang="en-US" sz="5000" i="1" dirty="0" smtClean="0">
                <a:ln w="0"/>
                <a:solidFill>
                  <a:srgbClr val="FFC000"/>
                </a:solidFill>
                <a:effectLst>
                  <a:outerShdw blurRad="38100" dist="19050" dir="2700000" algn="tl" rotWithShape="0">
                    <a:schemeClr val="dk1">
                      <a:alpha val="40000"/>
                    </a:schemeClr>
                  </a:outerShdw>
                </a:effectLst>
                <a:latin typeface="Cambria" charset="0"/>
                <a:ea typeface="Cambria" charset="0"/>
                <a:cs typeface="Cambria" charset="0"/>
              </a:rPr>
              <a:t>Application Checklist</a:t>
            </a:r>
            <a:endParaRPr lang="en-US" sz="5000" i="1" dirty="0">
              <a:ln w="0"/>
              <a:solidFill>
                <a:srgbClr val="FFC000"/>
              </a:solidFill>
              <a:effectLst>
                <a:outerShdw blurRad="38100" dist="19050" dir="2700000" algn="tl" rotWithShape="0">
                  <a:schemeClr val="dk1">
                    <a:alpha val="40000"/>
                  </a:schemeClr>
                </a:outerShdw>
              </a:effectLst>
              <a:latin typeface="Cambria" charset="0"/>
              <a:ea typeface="Cambria" charset="0"/>
              <a:cs typeface="Cambria" charset="0"/>
            </a:endParaRPr>
          </a:p>
        </p:txBody>
      </p:sp>
      <p:sp>
        <p:nvSpPr>
          <p:cNvPr id="6" name="Rectangle 5"/>
          <p:cNvSpPr/>
          <p:nvPr/>
        </p:nvSpPr>
        <p:spPr>
          <a:xfrm>
            <a:off x="307847" y="8276599"/>
            <a:ext cx="11576304" cy="646331"/>
          </a:xfrm>
          <a:prstGeom prst="rect">
            <a:avLst/>
          </a:prstGeom>
        </p:spPr>
        <p:txBody>
          <a:bodyPr wrap="square">
            <a:spAutoFit/>
          </a:bodyPr>
          <a:lstStyle/>
          <a:p>
            <a:r>
              <a:rPr lang="en-US" i="1" smtClean="0">
                <a:solidFill>
                  <a:srgbClr val="C00000"/>
                </a:solidFill>
                <a:latin typeface="Calibri" charset="0"/>
                <a:ea typeface="Calibri" charset="0"/>
                <a:cs typeface="Calibri" charset="0"/>
              </a:rPr>
              <a:t>*IMGs </a:t>
            </a:r>
            <a:r>
              <a:rPr lang="en-US" i="1" dirty="0">
                <a:solidFill>
                  <a:srgbClr val="C00000"/>
                </a:solidFill>
                <a:latin typeface="Calibri" charset="0"/>
                <a:ea typeface="Calibri" charset="0"/>
                <a:cs typeface="Calibri" charset="0"/>
              </a:rPr>
              <a:t>who have been issued a PTAL have already met the educational requirements. Once the postgraduate training and final examination requirements have been met, additional forms will be needed to complete the application for </a:t>
            </a:r>
            <a:r>
              <a:rPr lang="en-US" i="1" dirty="0" smtClean="0">
                <a:solidFill>
                  <a:srgbClr val="C00000"/>
                </a:solidFill>
                <a:latin typeface="Calibri" charset="0"/>
                <a:ea typeface="Calibri" charset="0"/>
                <a:cs typeface="Calibri" charset="0"/>
              </a:rPr>
              <a:t>licensure</a:t>
            </a:r>
            <a:endParaRPr lang="en-US" i="1" dirty="0">
              <a:solidFill>
                <a:srgbClr val="C00000"/>
              </a:solidFill>
              <a:latin typeface="Calibri" charset="0"/>
              <a:ea typeface="Calibri" charset="0"/>
              <a:cs typeface="Calibri" charset="0"/>
            </a:endParaRPr>
          </a:p>
        </p:txBody>
      </p:sp>
    </p:spTree>
    <p:extLst>
      <p:ext uri="{BB962C8B-B14F-4D97-AF65-F5344CB8AC3E}">
        <p14:creationId xmlns:p14="http://schemas.microsoft.com/office/powerpoint/2010/main" val="55874693"/>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17482" y="405320"/>
            <a:ext cx="12192000" cy="1261872"/>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5000" i="1" dirty="0">
                <a:ln w="0"/>
                <a:solidFill>
                  <a:srgbClr val="0070C0"/>
                </a:solidFill>
                <a:effectLst>
                  <a:outerShdw blurRad="38100" dist="19050" dir="2700000" algn="tl" rotWithShape="0">
                    <a:schemeClr val="dk1">
                      <a:alpha val="40000"/>
                    </a:schemeClr>
                  </a:outerShdw>
                </a:effectLst>
                <a:latin typeface="Cambria" charset="0"/>
                <a:ea typeface="Cambria" charset="0"/>
                <a:cs typeface="Cambria" charset="0"/>
              </a:rPr>
              <a:t>Physician’s and Surgeon’s License</a:t>
            </a:r>
          </a:p>
          <a:p>
            <a:pPr algn="ctr"/>
            <a:r>
              <a:rPr lang="en-US" sz="5000" i="1" dirty="0" smtClean="0">
                <a:solidFill>
                  <a:srgbClr val="F9C032"/>
                </a:solidFill>
                <a:latin typeface="Cambria" charset="0"/>
                <a:ea typeface="Cambria" charset="0"/>
                <a:cs typeface="Cambria" charset="0"/>
              </a:rPr>
              <a:t>Timeline of Activities</a:t>
            </a:r>
            <a:endParaRPr lang="en-US" sz="5000" i="1" dirty="0">
              <a:solidFill>
                <a:srgbClr val="F9C032"/>
              </a:solidFill>
              <a:latin typeface="Cambria" charset="0"/>
              <a:ea typeface="Cambria" charset="0"/>
              <a:cs typeface="Cambria" charset="0"/>
            </a:endParaRPr>
          </a:p>
        </p:txBody>
      </p:sp>
      <p:pic>
        <p:nvPicPr>
          <p:cNvPr id="2" name="Picture 1"/>
          <p:cNvPicPr>
            <a:picLocks noChangeAspect="1"/>
          </p:cNvPicPr>
          <p:nvPr/>
        </p:nvPicPr>
        <p:blipFill>
          <a:blip r:embed="rId3"/>
          <a:stretch>
            <a:fillRect/>
          </a:stretch>
        </p:blipFill>
        <p:spPr>
          <a:xfrm>
            <a:off x="628649" y="2139674"/>
            <a:ext cx="10934700" cy="5130800"/>
          </a:xfrm>
          <a:prstGeom prst="rect">
            <a:avLst/>
          </a:prstGeom>
          <a:ln w="28575">
            <a:solidFill>
              <a:srgbClr val="386BC5"/>
            </a:solidFill>
          </a:ln>
        </p:spPr>
      </p:pic>
      <p:sp>
        <p:nvSpPr>
          <p:cNvPr id="6" name="TextBox 5"/>
          <p:cNvSpPr txBox="1"/>
          <p:nvPr/>
        </p:nvSpPr>
        <p:spPr>
          <a:xfrm>
            <a:off x="3249740" y="8028706"/>
            <a:ext cx="5692519" cy="1015663"/>
          </a:xfrm>
          <a:prstGeom prst="rect">
            <a:avLst/>
          </a:prstGeom>
          <a:solidFill>
            <a:schemeClr val="bg1"/>
          </a:solidFill>
          <a:ln>
            <a:solidFill>
              <a:srgbClr val="FFC000"/>
            </a:solidFill>
          </a:ln>
        </p:spPr>
        <p:txBody>
          <a:bodyPr wrap="none" rtlCol="0">
            <a:spAutoFit/>
          </a:bodyPr>
          <a:lstStyle/>
          <a:p>
            <a:pPr algn="ctr"/>
            <a:r>
              <a:rPr lang="en-US" sz="1500" b="1" dirty="0" smtClean="0">
                <a:solidFill>
                  <a:srgbClr val="1971C0"/>
                </a:solidFill>
                <a:latin typeface="Cambria" charset="0"/>
                <a:ea typeface="Cambria" charset="0"/>
                <a:cs typeface="Cambria" charset="0"/>
              </a:rPr>
              <a:t>Address:</a:t>
            </a:r>
            <a:r>
              <a:rPr lang="en-US" sz="1500" dirty="0" smtClean="0">
                <a:solidFill>
                  <a:srgbClr val="1971C0"/>
                </a:solidFill>
                <a:latin typeface="Cambria" charset="0"/>
                <a:ea typeface="Cambria" charset="0"/>
                <a:cs typeface="Cambria" charset="0"/>
              </a:rPr>
              <a:t> 2005 Evergreen, Suite 1200, Sacramento, CA 95815-3831</a:t>
            </a:r>
          </a:p>
          <a:p>
            <a:pPr algn="ctr"/>
            <a:r>
              <a:rPr lang="en-US" sz="1500" b="1" dirty="0" smtClean="0">
                <a:solidFill>
                  <a:srgbClr val="1971C0"/>
                </a:solidFill>
                <a:latin typeface="Cambria" charset="0"/>
                <a:ea typeface="Cambria" charset="0"/>
                <a:cs typeface="Cambria" charset="0"/>
              </a:rPr>
              <a:t>Phone:</a:t>
            </a:r>
            <a:r>
              <a:rPr lang="en-US" sz="1500" dirty="0" smtClean="0">
                <a:solidFill>
                  <a:srgbClr val="1971C0"/>
                </a:solidFill>
                <a:latin typeface="Cambria" charset="0"/>
                <a:ea typeface="Cambria" charset="0"/>
                <a:cs typeface="Cambria" charset="0"/>
              </a:rPr>
              <a:t> (916) 263-2382 or (800) 633-2322</a:t>
            </a:r>
          </a:p>
          <a:p>
            <a:pPr algn="ctr"/>
            <a:r>
              <a:rPr lang="en-US" sz="1500" b="1" dirty="0" smtClean="0">
                <a:solidFill>
                  <a:srgbClr val="1971C0"/>
                </a:solidFill>
                <a:latin typeface="Cambria" charset="0"/>
                <a:ea typeface="Cambria" charset="0"/>
                <a:cs typeface="Cambria" charset="0"/>
              </a:rPr>
              <a:t>Fax:</a:t>
            </a:r>
            <a:r>
              <a:rPr lang="en-US" sz="1500" dirty="0" smtClean="0">
                <a:solidFill>
                  <a:srgbClr val="1971C0"/>
                </a:solidFill>
                <a:latin typeface="Cambria" charset="0"/>
                <a:ea typeface="Cambria" charset="0"/>
                <a:cs typeface="Cambria" charset="0"/>
              </a:rPr>
              <a:t> (916) 263-2487</a:t>
            </a:r>
          </a:p>
          <a:p>
            <a:pPr algn="ctr"/>
            <a:r>
              <a:rPr lang="en-US" sz="1500" b="1" dirty="0" smtClean="0">
                <a:solidFill>
                  <a:srgbClr val="1971C0"/>
                </a:solidFill>
                <a:latin typeface="Cambria" charset="0"/>
                <a:ea typeface="Cambria" charset="0"/>
                <a:cs typeface="Cambria" charset="0"/>
              </a:rPr>
              <a:t>Website:</a:t>
            </a:r>
            <a:r>
              <a:rPr lang="en-US" sz="1500" dirty="0" smtClean="0">
                <a:solidFill>
                  <a:srgbClr val="1971C0"/>
                </a:solidFill>
                <a:latin typeface="Cambria" charset="0"/>
                <a:ea typeface="Cambria" charset="0"/>
                <a:cs typeface="Cambria" charset="0"/>
              </a:rPr>
              <a:t> </a:t>
            </a:r>
            <a:r>
              <a:rPr lang="en-US" sz="1500" dirty="0" err="1" smtClean="0">
                <a:solidFill>
                  <a:srgbClr val="1971C0"/>
                </a:solidFill>
                <a:latin typeface="Cambria" charset="0"/>
                <a:ea typeface="Cambria" charset="0"/>
                <a:cs typeface="Cambria" charset="0"/>
              </a:rPr>
              <a:t>www.mbc.ca.gov</a:t>
            </a:r>
            <a:endParaRPr lang="en-US" sz="1500" dirty="0" smtClean="0">
              <a:solidFill>
                <a:srgbClr val="1971C0"/>
              </a:solidFill>
              <a:latin typeface="Cambria" charset="0"/>
              <a:ea typeface="Cambria" charset="0"/>
              <a:cs typeface="Cambria" charset="0"/>
            </a:endParaRPr>
          </a:p>
        </p:txBody>
      </p:sp>
      <p:sp>
        <p:nvSpPr>
          <p:cNvPr id="8" name="Rectangle 7"/>
          <p:cNvSpPr/>
          <p:nvPr/>
        </p:nvSpPr>
        <p:spPr>
          <a:xfrm>
            <a:off x="2278743" y="6029325"/>
            <a:ext cx="9136969" cy="371475"/>
          </a:xfrm>
          <a:prstGeom prst="rect">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88081" y="6687544"/>
            <a:ext cx="2683782" cy="525713"/>
          </a:xfrm>
          <a:prstGeom prst="rect">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3491933" y="6687544"/>
            <a:ext cx="3408930" cy="525713"/>
          </a:xfrm>
          <a:prstGeom prst="rect">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900863" y="6687543"/>
            <a:ext cx="4514850" cy="525713"/>
          </a:xfrm>
          <a:prstGeom prst="rect">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172681" y="2955123"/>
            <a:ext cx="11846636" cy="3785652"/>
          </a:xfrm>
          <a:prstGeom prst="rect">
            <a:avLst/>
          </a:prstGeom>
          <a:noFill/>
          <a:ln>
            <a:noFill/>
          </a:ln>
          <a:scene3d>
            <a:camera prst="orthographicFront">
              <a:rot lat="0" lon="0" rev="1200000"/>
            </a:camera>
            <a:lightRig rig="threePt" dir="t"/>
          </a:scene3d>
        </p:spPr>
        <p:txBody>
          <a:bodyPr wrap="square" lIns="91440" tIns="45720" rIns="91440" bIns="45720">
            <a:spAutoFit/>
          </a:bodyPr>
          <a:lstStyle/>
          <a:p>
            <a:pPr algn="ctr"/>
            <a:r>
              <a:rPr lang="en-US" sz="12000" b="0" cap="none" spc="0" dirty="0" smtClean="0">
                <a:ln w="0"/>
                <a:gradFill>
                  <a:gsLst>
                    <a:gs pos="0">
                      <a:srgbClr val="53575C">
                        <a:alpha val="0"/>
                      </a:srgbClr>
                    </a:gs>
                    <a:gs pos="66000">
                      <a:srgbClr val="C5C7CA"/>
                    </a:gs>
                  </a:gsLst>
                  <a:lin ang="5400000"/>
                </a:gradFill>
                <a:effectLst/>
              </a:rPr>
              <a:t>SAMPLE TIMELINE OF ACTIVITIES</a:t>
            </a:r>
            <a:endParaRPr lang="en-US" sz="12000" b="0" cap="none" spc="0" dirty="0">
              <a:ln w="0"/>
              <a:gradFill>
                <a:gsLst>
                  <a:gs pos="0">
                    <a:srgbClr val="53575C">
                      <a:alpha val="0"/>
                    </a:srgbClr>
                  </a:gs>
                  <a:gs pos="66000">
                    <a:srgbClr val="C5C7CA"/>
                  </a:gs>
                </a:gsLst>
                <a:lin ang="5400000"/>
              </a:gradFill>
              <a:effectLst/>
            </a:endParaRPr>
          </a:p>
        </p:txBody>
      </p:sp>
    </p:spTree>
    <p:extLst>
      <p:ext uri="{BB962C8B-B14F-4D97-AF65-F5344CB8AC3E}">
        <p14:creationId xmlns:p14="http://schemas.microsoft.com/office/powerpoint/2010/main" val="436636152"/>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17482" y="405320"/>
            <a:ext cx="12192000" cy="1261872"/>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5000" i="1" dirty="0">
                <a:ln w="0"/>
                <a:solidFill>
                  <a:srgbClr val="0070C0"/>
                </a:solidFill>
                <a:effectLst>
                  <a:outerShdw blurRad="38100" dist="19050" dir="2700000" algn="tl" rotWithShape="0">
                    <a:schemeClr val="dk1">
                      <a:alpha val="40000"/>
                    </a:schemeClr>
                  </a:outerShdw>
                </a:effectLst>
                <a:latin typeface="Cambria" charset="0"/>
                <a:ea typeface="Cambria" charset="0"/>
                <a:cs typeface="Cambria" charset="0"/>
              </a:rPr>
              <a:t>Physician’s and Surgeon’s License</a:t>
            </a:r>
          </a:p>
          <a:p>
            <a:pPr algn="ctr"/>
            <a:r>
              <a:rPr lang="en-US" sz="5000" i="1" dirty="0" smtClean="0">
                <a:solidFill>
                  <a:srgbClr val="F9C032"/>
                </a:solidFill>
                <a:latin typeface="Cambria" charset="0"/>
                <a:ea typeface="Cambria" charset="0"/>
                <a:cs typeface="Cambria" charset="0"/>
              </a:rPr>
              <a:t>Timeline of Activities</a:t>
            </a:r>
            <a:endParaRPr lang="en-US" sz="5000" i="1" dirty="0">
              <a:solidFill>
                <a:srgbClr val="F9C032"/>
              </a:solidFill>
              <a:latin typeface="Cambria" charset="0"/>
              <a:ea typeface="Cambria" charset="0"/>
              <a:cs typeface="Cambria" charset="0"/>
            </a:endParaRPr>
          </a:p>
        </p:txBody>
      </p:sp>
      <p:sp>
        <p:nvSpPr>
          <p:cNvPr id="6" name="TextBox 5"/>
          <p:cNvSpPr txBox="1"/>
          <p:nvPr/>
        </p:nvSpPr>
        <p:spPr>
          <a:xfrm>
            <a:off x="3249740" y="8028706"/>
            <a:ext cx="5692519" cy="1015663"/>
          </a:xfrm>
          <a:prstGeom prst="rect">
            <a:avLst/>
          </a:prstGeom>
          <a:solidFill>
            <a:schemeClr val="bg1"/>
          </a:solidFill>
          <a:ln>
            <a:solidFill>
              <a:srgbClr val="FFC000"/>
            </a:solidFill>
          </a:ln>
        </p:spPr>
        <p:txBody>
          <a:bodyPr wrap="none" rtlCol="0">
            <a:spAutoFit/>
          </a:bodyPr>
          <a:lstStyle/>
          <a:p>
            <a:pPr algn="ctr"/>
            <a:r>
              <a:rPr lang="en-US" sz="1500" b="1" dirty="0" smtClean="0">
                <a:solidFill>
                  <a:srgbClr val="1971C0"/>
                </a:solidFill>
                <a:latin typeface="Cambria" charset="0"/>
                <a:ea typeface="Cambria" charset="0"/>
                <a:cs typeface="Cambria" charset="0"/>
              </a:rPr>
              <a:t>Address:</a:t>
            </a:r>
            <a:r>
              <a:rPr lang="en-US" sz="1500" dirty="0" smtClean="0">
                <a:solidFill>
                  <a:srgbClr val="1971C0"/>
                </a:solidFill>
                <a:latin typeface="Cambria" charset="0"/>
                <a:ea typeface="Cambria" charset="0"/>
                <a:cs typeface="Cambria" charset="0"/>
              </a:rPr>
              <a:t> 2005 Evergreen, Suite 1200, Sacramento, CA 95815-3831</a:t>
            </a:r>
          </a:p>
          <a:p>
            <a:pPr algn="ctr"/>
            <a:r>
              <a:rPr lang="en-US" sz="1500" b="1" dirty="0" smtClean="0">
                <a:solidFill>
                  <a:srgbClr val="1971C0"/>
                </a:solidFill>
                <a:latin typeface="Cambria" charset="0"/>
                <a:ea typeface="Cambria" charset="0"/>
                <a:cs typeface="Cambria" charset="0"/>
              </a:rPr>
              <a:t>Phone:</a:t>
            </a:r>
            <a:r>
              <a:rPr lang="en-US" sz="1500" dirty="0" smtClean="0">
                <a:solidFill>
                  <a:srgbClr val="1971C0"/>
                </a:solidFill>
                <a:latin typeface="Cambria" charset="0"/>
                <a:ea typeface="Cambria" charset="0"/>
                <a:cs typeface="Cambria" charset="0"/>
              </a:rPr>
              <a:t> (916) 263-2382 or (800) 633-2322</a:t>
            </a:r>
          </a:p>
          <a:p>
            <a:pPr algn="ctr"/>
            <a:r>
              <a:rPr lang="en-US" sz="1500" b="1" dirty="0" smtClean="0">
                <a:solidFill>
                  <a:srgbClr val="1971C0"/>
                </a:solidFill>
                <a:latin typeface="Cambria" charset="0"/>
                <a:ea typeface="Cambria" charset="0"/>
                <a:cs typeface="Cambria" charset="0"/>
              </a:rPr>
              <a:t>Fax:</a:t>
            </a:r>
            <a:r>
              <a:rPr lang="en-US" sz="1500" dirty="0" smtClean="0">
                <a:solidFill>
                  <a:srgbClr val="1971C0"/>
                </a:solidFill>
                <a:latin typeface="Cambria" charset="0"/>
                <a:ea typeface="Cambria" charset="0"/>
                <a:cs typeface="Cambria" charset="0"/>
              </a:rPr>
              <a:t> (916) 263-2487</a:t>
            </a:r>
          </a:p>
          <a:p>
            <a:pPr algn="ctr"/>
            <a:r>
              <a:rPr lang="en-US" sz="1500" b="1" dirty="0" smtClean="0">
                <a:solidFill>
                  <a:srgbClr val="1971C0"/>
                </a:solidFill>
                <a:latin typeface="Cambria" charset="0"/>
                <a:ea typeface="Cambria" charset="0"/>
                <a:cs typeface="Cambria" charset="0"/>
              </a:rPr>
              <a:t>Website:</a:t>
            </a:r>
            <a:r>
              <a:rPr lang="en-US" sz="1500" dirty="0" smtClean="0">
                <a:solidFill>
                  <a:srgbClr val="1971C0"/>
                </a:solidFill>
                <a:latin typeface="Cambria" charset="0"/>
                <a:ea typeface="Cambria" charset="0"/>
                <a:cs typeface="Cambria" charset="0"/>
              </a:rPr>
              <a:t> </a:t>
            </a:r>
            <a:r>
              <a:rPr lang="en-US" sz="1500" dirty="0" err="1" smtClean="0">
                <a:solidFill>
                  <a:srgbClr val="1971C0"/>
                </a:solidFill>
                <a:latin typeface="Cambria" charset="0"/>
                <a:ea typeface="Cambria" charset="0"/>
                <a:cs typeface="Cambria" charset="0"/>
              </a:rPr>
              <a:t>www.mbc.ca.gov</a:t>
            </a:r>
            <a:endParaRPr lang="en-US" sz="1500" dirty="0" smtClean="0">
              <a:solidFill>
                <a:srgbClr val="1971C0"/>
              </a:solidFill>
              <a:latin typeface="Cambria" charset="0"/>
              <a:ea typeface="Cambria" charset="0"/>
              <a:cs typeface="Cambria" charset="0"/>
            </a:endParaRPr>
          </a:p>
        </p:txBody>
      </p:sp>
      <p:sp>
        <p:nvSpPr>
          <p:cNvPr id="10" name="Rectangle 9"/>
          <p:cNvSpPr/>
          <p:nvPr/>
        </p:nvSpPr>
        <p:spPr>
          <a:xfrm>
            <a:off x="3491933" y="6687544"/>
            <a:ext cx="3408930" cy="525713"/>
          </a:xfrm>
          <a:prstGeom prst="rect">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p:cNvPicPr>
            <a:picLocks noChangeAspect="1"/>
          </p:cNvPicPr>
          <p:nvPr/>
        </p:nvPicPr>
        <p:blipFill>
          <a:blip r:embed="rId3"/>
          <a:stretch>
            <a:fillRect/>
          </a:stretch>
        </p:blipFill>
        <p:spPr>
          <a:xfrm>
            <a:off x="2599177" y="1955165"/>
            <a:ext cx="7396163" cy="5785568"/>
          </a:xfrm>
          <a:prstGeom prst="rect">
            <a:avLst/>
          </a:prstGeom>
          <a:ln w="28575">
            <a:solidFill>
              <a:srgbClr val="386BC5"/>
            </a:solidFill>
          </a:ln>
        </p:spPr>
      </p:pic>
      <p:sp>
        <p:nvSpPr>
          <p:cNvPr id="4" name="Rectangle 3"/>
          <p:cNvSpPr/>
          <p:nvPr/>
        </p:nvSpPr>
        <p:spPr>
          <a:xfrm>
            <a:off x="2613465" y="2425489"/>
            <a:ext cx="6787710" cy="4108817"/>
          </a:xfrm>
          <a:prstGeom prst="rect">
            <a:avLst/>
          </a:prstGeom>
          <a:solidFill>
            <a:schemeClr val="bg1"/>
          </a:solidFill>
        </p:spPr>
        <p:txBody>
          <a:bodyPr wrap="square">
            <a:spAutoFit/>
          </a:bodyPr>
          <a:lstStyle/>
          <a:p>
            <a:endParaRPr lang="en-US" sz="1900" dirty="0" smtClean="0">
              <a:solidFill>
                <a:srgbClr val="C00000"/>
              </a:solidFill>
            </a:endParaRPr>
          </a:p>
          <a:p>
            <a:pPr marL="285750" indent="-285750">
              <a:buFont typeface="Arial" charset="0"/>
              <a:buChar char="•"/>
            </a:pPr>
            <a:r>
              <a:rPr lang="en-US" sz="1900" dirty="0" smtClean="0">
                <a:solidFill>
                  <a:srgbClr val="C00000"/>
                </a:solidFill>
              </a:rPr>
              <a:t>A </a:t>
            </a:r>
            <a:r>
              <a:rPr lang="en-US" sz="1900" dirty="0">
                <a:solidFill>
                  <a:srgbClr val="C00000"/>
                </a:solidFill>
              </a:rPr>
              <a:t>complete timeline from the graduation of medical school to present is required.</a:t>
            </a:r>
          </a:p>
          <a:p>
            <a:pPr marL="285750" indent="-285750">
              <a:buFont typeface="Arial" charset="0"/>
              <a:buChar char="•"/>
            </a:pPr>
            <a:endParaRPr lang="en-US" sz="1900" dirty="0">
              <a:solidFill>
                <a:srgbClr val="C00000"/>
              </a:solidFill>
            </a:endParaRPr>
          </a:p>
          <a:p>
            <a:pPr marL="285750" indent="-285750">
              <a:buFont typeface="Arial" charset="0"/>
              <a:buChar char="•"/>
            </a:pPr>
            <a:r>
              <a:rPr lang="en-US" sz="1900" dirty="0">
                <a:solidFill>
                  <a:srgbClr val="C00000"/>
                </a:solidFill>
              </a:rPr>
              <a:t>Provide the Board with a written chronological description of all your professional and non-professional activities with no gaps. </a:t>
            </a:r>
          </a:p>
          <a:p>
            <a:pPr marL="285750" indent="-285750">
              <a:buFont typeface="Arial" charset="0"/>
              <a:buChar char="•"/>
            </a:pPr>
            <a:endParaRPr lang="en-US" sz="1900" dirty="0">
              <a:solidFill>
                <a:srgbClr val="C00000"/>
              </a:solidFill>
            </a:endParaRPr>
          </a:p>
          <a:p>
            <a:pPr marL="285750" indent="-285750">
              <a:buFont typeface="Arial" charset="0"/>
              <a:buChar char="•"/>
            </a:pPr>
            <a:r>
              <a:rPr lang="en-US" sz="1900" dirty="0">
                <a:solidFill>
                  <a:srgbClr val="C00000"/>
                </a:solidFill>
              </a:rPr>
              <a:t>If you have completed any externships, </a:t>
            </a:r>
            <a:r>
              <a:rPr lang="en-US" sz="1900" dirty="0" err="1">
                <a:solidFill>
                  <a:srgbClr val="C00000"/>
                </a:solidFill>
              </a:rPr>
              <a:t>observerships</a:t>
            </a:r>
            <a:r>
              <a:rPr lang="en-US" sz="1900" dirty="0">
                <a:solidFill>
                  <a:srgbClr val="C00000"/>
                </a:solidFill>
              </a:rPr>
              <a:t>, or volunteers activities in California, please include a detailed description of your duties and responsibilities along with the location and name of the supervising physician</a:t>
            </a:r>
            <a:r>
              <a:rPr lang="en-US" sz="1900" dirty="0" smtClean="0">
                <a:solidFill>
                  <a:srgbClr val="C00000"/>
                </a:solidFill>
              </a:rPr>
              <a:t>.</a:t>
            </a:r>
          </a:p>
          <a:p>
            <a:pPr marL="285750" indent="-285750">
              <a:buFont typeface="Arial" charset="0"/>
              <a:buChar char="•"/>
            </a:pPr>
            <a:endParaRPr lang="en-US" dirty="0">
              <a:solidFill>
                <a:srgbClr val="C00000"/>
              </a:solidFill>
            </a:endParaRPr>
          </a:p>
          <a:p>
            <a:r>
              <a:rPr lang="en-US" dirty="0">
                <a:solidFill>
                  <a:srgbClr val="C00000"/>
                </a:solidFill>
              </a:rPr>
              <a:t> </a:t>
            </a:r>
          </a:p>
          <a:p>
            <a:pPr algn="ctr"/>
            <a:r>
              <a:rPr lang="en-US" sz="1600" b="1" i="1" dirty="0">
                <a:solidFill>
                  <a:srgbClr val="C00000"/>
                </a:solidFill>
              </a:rPr>
              <a:t>Mail your signed and dated timeline of Activities form directly to the </a:t>
            </a:r>
            <a:r>
              <a:rPr lang="en-US" sz="1600" b="1" i="1" dirty="0" smtClean="0">
                <a:solidFill>
                  <a:srgbClr val="C00000"/>
                </a:solidFill>
              </a:rPr>
              <a:t>Board</a:t>
            </a:r>
          </a:p>
        </p:txBody>
      </p:sp>
      <p:sp>
        <p:nvSpPr>
          <p:cNvPr id="19" name="Rectangle 18"/>
          <p:cNvSpPr/>
          <p:nvPr/>
        </p:nvSpPr>
        <p:spPr>
          <a:xfrm>
            <a:off x="172681" y="2955123"/>
            <a:ext cx="11846636" cy="3785652"/>
          </a:xfrm>
          <a:prstGeom prst="rect">
            <a:avLst/>
          </a:prstGeom>
          <a:noFill/>
          <a:ln>
            <a:noFill/>
          </a:ln>
          <a:scene3d>
            <a:camera prst="orthographicFront">
              <a:rot lat="0" lon="0" rev="1200000"/>
            </a:camera>
            <a:lightRig rig="threePt" dir="t"/>
          </a:scene3d>
        </p:spPr>
        <p:txBody>
          <a:bodyPr wrap="square" lIns="91440" tIns="45720" rIns="91440" bIns="45720">
            <a:spAutoFit/>
          </a:bodyPr>
          <a:lstStyle/>
          <a:p>
            <a:pPr algn="ctr"/>
            <a:r>
              <a:rPr lang="en-US" sz="12000" b="0" cap="none" spc="0" dirty="0" smtClean="0">
                <a:ln w="0"/>
                <a:gradFill>
                  <a:gsLst>
                    <a:gs pos="0">
                      <a:srgbClr val="53575C">
                        <a:alpha val="0"/>
                      </a:srgbClr>
                    </a:gs>
                    <a:gs pos="66000">
                      <a:srgbClr val="C5C7CA"/>
                    </a:gs>
                  </a:gsLst>
                  <a:lin ang="5400000"/>
                </a:gradFill>
                <a:effectLst/>
              </a:rPr>
              <a:t>SAMPLE TIMELINE OF ACTIVITIES</a:t>
            </a:r>
            <a:endParaRPr lang="en-US" sz="12000" b="0" cap="none" spc="0" dirty="0">
              <a:ln w="0"/>
              <a:gradFill>
                <a:gsLst>
                  <a:gs pos="0">
                    <a:srgbClr val="53575C">
                      <a:alpha val="0"/>
                    </a:srgbClr>
                  </a:gs>
                  <a:gs pos="66000">
                    <a:srgbClr val="C5C7CA"/>
                  </a:gs>
                </a:gsLst>
                <a:lin ang="5400000"/>
              </a:gradFill>
              <a:effectLst/>
            </a:endParaRPr>
          </a:p>
        </p:txBody>
      </p:sp>
    </p:spTree>
    <p:extLst>
      <p:ext uri="{BB962C8B-B14F-4D97-AF65-F5344CB8AC3E}">
        <p14:creationId xmlns:p14="http://schemas.microsoft.com/office/powerpoint/2010/main" val="1425683527"/>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17482" y="405320"/>
            <a:ext cx="12192000" cy="1261872"/>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5000" i="1" dirty="0">
                <a:ln w="0"/>
                <a:solidFill>
                  <a:srgbClr val="0070C0"/>
                </a:solidFill>
                <a:effectLst>
                  <a:outerShdw blurRad="38100" dist="19050" dir="2700000" algn="tl" rotWithShape="0">
                    <a:schemeClr val="dk1">
                      <a:alpha val="40000"/>
                    </a:schemeClr>
                  </a:outerShdw>
                </a:effectLst>
                <a:latin typeface="Cambria" charset="0"/>
                <a:ea typeface="Cambria" charset="0"/>
                <a:cs typeface="Cambria" charset="0"/>
              </a:rPr>
              <a:t>Physician’s and Surgeon’s License</a:t>
            </a:r>
          </a:p>
          <a:p>
            <a:pPr algn="ctr"/>
            <a:r>
              <a:rPr lang="en-US" sz="5000" i="1" dirty="0" smtClean="0">
                <a:solidFill>
                  <a:srgbClr val="F9C032"/>
                </a:solidFill>
                <a:latin typeface="Cambria" charset="0"/>
                <a:ea typeface="Cambria" charset="0"/>
                <a:cs typeface="Cambria" charset="0"/>
              </a:rPr>
              <a:t>Birth Month Licensure Request</a:t>
            </a:r>
            <a:endParaRPr lang="en-US" sz="5000" i="1" dirty="0">
              <a:solidFill>
                <a:srgbClr val="F9C032"/>
              </a:solidFill>
              <a:latin typeface="Cambria" charset="0"/>
              <a:ea typeface="Cambria" charset="0"/>
              <a:cs typeface="Cambria" charset="0"/>
            </a:endParaRPr>
          </a:p>
        </p:txBody>
      </p:sp>
      <p:sp>
        <p:nvSpPr>
          <p:cNvPr id="6" name="TextBox 5"/>
          <p:cNvSpPr txBox="1"/>
          <p:nvPr/>
        </p:nvSpPr>
        <p:spPr>
          <a:xfrm>
            <a:off x="3249740" y="8028706"/>
            <a:ext cx="5692519" cy="1015663"/>
          </a:xfrm>
          <a:prstGeom prst="rect">
            <a:avLst/>
          </a:prstGeom>
          <a:solidFill>
            <a:schemeClr val="bg1"/>
          </a:solidFill>
          <a:ln>
            <a:solidFill>
              <a:srgbClr val="FFC000"/>
            </a:solidFill>
          </a:ln>
        </p:spPr>
        <p:txBody>
          <a:bodyPr wrap="none" rtlCol="0">
            <a:spAutoFit/>
          </a:bodyPr>
          <a:lstStyle/>
          <a:p>
            <a:pPr algn="ctr"/>
            <a:r>
              <a:rPr lang="en-US" sz="1500" b="1" dirty="0" smtClean="0">
                <a:solidFill>
                  <a:srgbClr val="1971C0"/>
                </a:solidFill>
                <a:latin typeface="Cambria" charset="0"/>
                <a:ea typeface="Cambria" charset="0"/>
                <a:cs typeface="Cambria" charset="0"/>
              </a:rPr>
              <a:t>Address:</a:t>
            </a:r>
            <a:r>
              <a:rPr lang="en-US" sz="1500" dirty="0" smtClean="0">
                <a:solidFill>
                  <a:srgbClr val="1971C0"/>
                </a:solidFill>
                <a:latin typeface="Cambria" charset="0"/>
                <a:ea typeface="Cambria" charset="0"/>
                <a:cs typeface="Cambria" charset="0"/>
              </a:rPr>
              <a:t> 2005 Evergreen, Suite 1200, Sacramento, CA 95815-3831</a:t>
            </a:r>
          </a:p>
          <a:p>
            <a:pPr algn="ctr"/>
            <a:r>
              <a:rPr lang="en-US" sz="1500" b="1" dirty="0" smtClean="0">
                <a:solidFill>
                  <a:srgbClr val="1971C0"/>
                </a:solidFill>
                <a:latin typeface="Cambria" charset="0"/>
                <a:ea typeface="Cambria" charset="0"/>
                <a:cs typeface="Cambria" charset="0"/>
              </a:rPr>
              <a:t>Phone:</a:t>
            </a:r>
            <a:r>
              <a:rPr lang="en-US" sz="1500" dirty="0" smtClean="0">
                <a:solidFill>
                  <a:srgbClr val="1971C0"/>
                </a:solidFill>
                <a:latin typeface="Cambria" charset="0"/>
                <a:ea typeface="Cambria" charset="0"/>
                <a:cs typeface="Cambria" charset="0"/>
              </a:rPr>
              <a:t> (916) 263-2382 or (800) 633-2322</a:t>
            </a:r>
          </a:p>
          <a:p>
            <a:pPr algn="ctr"/>
            <a:r>
              <a:rPr lang="en-US" sz="1500" b="1" dirty="0" smtClean="0">
                <a:solidFill>
                  <a:srgbClr val="1971C0"/>
                </a:solidFill>
                <a:latin typeface="Cambria" charset="0"/>
                <a:ea typeface="Cambria" charset="0"/>
                <a:cs typeface="Cambria" charset="0"/>
              </a:rPr>
              <a:t>Fax:</a:t>
            </a:r>
            <a:r>
              <a:rPr lang="en-US" sz="1500" dirty="0" smtClean="0">
                <a:solidFill>
                  <a:srgbClr val="1971C0"/>
                </a:solidFill>
                <a:latin typeface="Cambria" charset="0"/>
                <a:ea typeface="Cambria" charset="0"/>
                <a:cs typeface="Cambria" charset="0"/>
              </a:rPr>
              <a:t> (916) 263-2487</a:t>
            </a:r>
          </a:p>
          <a:p>
            <a:pPr algn="ctr"/>
            <a:r>
              <a:rPr lang="en-US" sz="1500" b="1" dirty="0" smtClean="0">
                <a:solidFill>
                  <a:srgbClr val="1971C0"/>
                </a:solidFill>
                <a:latin typeface="Cambria" charset="0"/>
                <a:ea typeface="Cambria" charset="0"/>
                <a:cs typeface="Cambria" charset="0"/>
              </a:rPr>
              <a:t>Website:</a:t>
            </a:r>
            <a:r>
              <a:rPr lang="en-US" sz="1500" dirty="0" smtClean="0">
                <a:solidFill>
                  <a:srgbClr val="1971C0"/>
                </a:solidFill>
                <a:latin typeface="Cambria" charset="0"/>
                <a:ea typeface="Cambria" charset="0"/>
                <a:cs typeface="Cambria" charset="0"/>
              </a:rPr>
              <a:t> </a:t>
            </a:r>
            <a:r>
              <a:rPr lang="en-US" sz="1500" dirty="0" err="1" smtClean="0">
                <a:solidFill>
                  <a:srgbClr val="1971C0"/>
                </a:solidFill>
                <a:latin typeface="Cambria" charset="0"/>
                <a:ea typeface="Cambria" charset="0"/>
                <a:cs typeface="Cambria" charset="0"/>
              </a:rPr>
              <a:t>www.mbc.ca.gov</a:t>
            </a:r>
            <a:endParaRPr lang="en-US" sz="1500" dirty="0" smtClean="0">
              <a:solidFill>
                <a:srgbClr val="1971C0"/>
              </a:solidFill>
              <a:latin typeface="Cambria" charset="0"/>
              <a:ea typeface="Cambria" charset="0"/>
              <a:cs typeface="Cambria" charset="0"/>
            </a:endParaRPr>
          </a:p>
        </p:txBody>
      </p:sp>
      <p:sp>
        <p:nvSpPr>
          <p:cNvPr id="8" name="Rectangle 7"/>
          <p:cNvSpPr/>
          <p:nvPr/>
        </p:nvSpPr>
        <p:spPr>
          <a:xfrm>
            <a:off x="153968" y="3109011"/>
            <a:ext cx="11849100" cy="3477875"/>
          </a:xfrm>
          <a:prstGeom prst="rect">
            <a:avLst/>
          </a:prstGeom>
        </p:spPr>
        <p:txBody>
          <a:bodyPr wrap="square">
            <a:spAutoFit/>
          </a:bodyPr>
          <a:lstStyle/>
          <a:p>
            <a:pPr marL="285750" indent="-285750">
              <a:buFont typeface="Arial" charset="0"/>
              <a:buChar char="•"/>
            </a:pPr>
            <a:r>
              <a:rPr lang="en-US" sz="2200" dirty="0" smtClean="0"/>
              <a:t>California licensing regulations specify that a license expires at 12 midnight on the last day of the birth month of the licensee during the second year of a two year term</a:t>
            </a:r>
          </a:p>
          <a:p>
            <a:pPr marL="285750" indent="-285750">
              <a:buFont typeface="Arial" charset="0"/>
              <a:buChar char="•"/>
            </a:pPr>
            <a:endParaRPr lang="en-US" sz="2200" dirty="0"/>
          </a:p>
          <a:p>
            <a:pPr marL="342900" indent="-342900">
              <a:buFont typeface="Wingdings" charset="2"/>
              <a:buChar char="ü"/>
            </a:pPr>
            <a:r>
              <a:rPr lang="en-US" sz="2200" dirty="0" smtClean="0"/>
              <a:t>If you are licensed in your birth month, your initial license will be valid for a full 24-month term</a:t>
            </a:r>
          </a:p>
          <a:p>
            <a:pPr marL="342900" indent="-342900">
              <a:buFont typeface="Wingdings" charset="2"/>
              <a:buChar char="ü"/>
            </a:pPr>
            <a:endParaRPr lang="en-US" sz="2200" dirty="0"/>
          </a:p>
          <a:p>
            <a:pPr marL="342900" indent="-342900">
              <a:buFont typeface="Wingdings" charset="2"/>
              <a:buChar char="ü"/>
            </a:pPr>
            <a:r>
              <a:rPr lang="en-US" sz="2200" dirty="0" smtClean="0"/>
              <a:t>If you are licensed in a month other than your birth month, the term of your </a:t>
            </a:r>
            <a:r>
              <a:rPr lang="en-US" sz="2200" i="1" dirty="0" smtClean="0"/>
              <a:t>initial license </a:t>
            </a:r>
            <a:r>
              <a:rPr lang="en-US" sz="2200" dirty="0" smtClean="0"/>
              <a:t>will be less than 24-months</a:t>
            </a:r>
          </a:p>
          <a:p>
            <a:pPr marL="342900" indent="-342900">
              <a:buFont typeface="Arial" charset="0"/>
              <a:buChar char="•"/>
            </a:pPr>
            <a:endParaRPr lang="en-US" sz="2200" dirty="0" smtClean="0"/>
          </a:p>
          <a:p>
            <a:pPr algn="ctr"/>
            <a:r>
              <a:rPr lang="en-US" sz="2200" b="1" dirty="0" smtClean="0"/>
              <a:t>Complete the Birth Month Licensure Request form indicating your preference</a:t>
            </a:r>
          </a:p>
          <a:p>
            <a:pPr algn="ctr"/>
            <a:r>
              <a:rPr lang="en-US" sz="2200" b="1" dirty="0" smtClean="0"/>
              <a:t>and submit the form directly to the Board</a:t>
            </a:r>
            <a:endParaRPr lang="en-US" sz="2200" b="1" dirty="0"/>
          </a:p>
        </p:txBody>
      </p:sp>
    </p:spTree>
    <p:extLst>
      <p:ext uri="{BB962C8B-B14F-4D97-AF65-F5344CB8AC3E}">
        <p14:creationId xmlns:p14="http://schemas.microsoft.com/office/powerpoint/2010/main" val="88811954"/>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17482" y="405320"/>
            <a:ext cx="12192000" cy="1261872"/>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5000" i="1" dirty="0">
                <a:ln w="0"/>
                <a:solidFill>
                  <a:srgbClr val="0070C0"/>
                </a:solidFill>
                <a:effectLst>
                  <a:outerShdw blurRad="38100" dist="19050" dir="2700000" algn="tl" rotWithShape="0">
                    <a:schemeClr val="dk1">
                      <a:alpha val="40000"/>
                    </a:schemeClr>
                  </a:outerShdw>
                </a:effectLst>
                <a:latin typeface="Cambria" charset="0"/>
                <a:ea typeface="Cambria" charset="0"/>
                <a:cs typeface="Cambria" charset="0"/>
              </a:rPr>
              <a:t>Physician’s and Surgeon’s License</a:t>
            </a:r>
          </a:p>
          <a:p>
            <a:pPr algn="ctr"/>
            <a:r>
              <a:rPr lang="en-US" sz="5000" i="1" dirty="0" smtClean="0">
                <a:solidFill>
                  <a:srgbClr val="F9C032"/>
                </a:solidFill>
                <a:latin typeface="Cambria" charset="0"/>
                <a:ea typeface="Cambria" charset="0"/>
                <a:cs typeface="Cambria" charset="0"/>
              </a:rPr>
              <a:t>Birth Month Licensure Request</a:t>
            </a:r>
            <a:endParaRPr lang="en-US" sz="5000" i="1" dirty="0">
              <a:solidFill>
                <a:srgbClr val="F9C032"/>
              </a:solidFill>
              <a:latin typeface="Cambria" charset="0"/>
              <a:ea typeface="Cambria" charset="0"/>
              <a:cs typeface="Cambria" charset="0"/>
            </a:endParaRPr>
          </a:p>
        </p:txBody>
      </p:sp>
      <p:sp>
        <p:nvSpPr>
          <p:cNvPr id="6" name="TextBox 5"/>
          <p:cNvSpPr txBox="1"/>
          <p:nvPr/>
        </p:nvSpPr>
        <p:spPr>
          <a:xfrm>
            <a:off x="3249740" y="8028706"/>
            <a:ext cx="5692519" cy="1015663"/>
          </a:xfrm>
          <a:prstGeom prst="rect">
            <a:avLst/>
          </a:prstGeom>
          <a:solidFill>
            <a:schemeClr val="bg1"/>
          </a:solidFill>
          <a:ln>
            <a:solidFill>
              <a:srgbClr val="FFC000"/>
            </a:solidFill>
          </a:ln>
        </p:spPr>
        <p:txBody>
          <a:bodyPr wrap="none" rtlCol="0">
            <a:spAutoFit/>
          </a:bodyPr>
          <a:lstStyle/>
          <a:p>
            <a:pPr algn="ctr"/>
            <a:r>
              <a:rPr lang="en-US" sz="1500" b="1" dirty="0" smtClean="0">
                <a:solidFill>
                  <a:srgbClr val="1971C0"/>
                </a:solidFill>
                <a:latin typeface="Cambria" charset="0"/>
                <a:ea typeface="Cambria" charset="0"/>
                <a:cs typeface="Cambria" charset="0"/>
              </a:rPr>
              <a:t>Address:</a:t>
            </a:r>
            <a:r>
              <a:rPr lang="en-US" sz="1500" dirty="0" smtClean="0">
                <a:solidFill>
                  <a:srgbClr val="1971C0"/>
                </a:solidFill>
                <a:latin typeface="Cambria" charset="0"/>
                <a:ea typeface="Cambria" charset="0"/>
                <a:cs typeface="Cambria" charset="0"/>
              </a:rPr>
              <a:t> 2005 Evergreen, Suite 1200, Sacramento, CA 95815-3831</a:t>
            </a:r>
          </a:p>
          <a:p>
            <a:pPr algn="ctr"/>
            <a:r>
              <a:rPr lang="en-US" sz="1500" b="1" dirty="0" smtClean="0">
                <a:solidFill>
                  <a:srgbClr val="1971C0"/>
                </a:solidFill>
                <a:latin typeface="Cambria" charset="0"/>
                <a:ea typeface="Cambria" charset="0"/>
                <a:cs typeface="Cambria" charset="0"/>
              </a:rPr>
              <a:t>Phone:</a:t>
            </a:r>
            <a:r>
              <a:rPr lang="en-US" sz="1500" dirty="0" smtClean="0">
                <a:solidFill>
                  <a:srgbClr val="1971C0"/>
                </a:solidFill>
                <a:latin typeface="Cambria" charset="0"/>
                <a:ea typeface="Cambria" charset="0"/>
                <a:cs typeface="Cambria" charset="0"/>
              </a:rPr>
              <a:t> (916) 263-2382 or (800) 633-2322</a:t>
            </a:r>
          </a:p>
          <a:p>
            <a:pPr algn="ctr"/>
            <a:r>
              <a:rPr lang="en-US" sz="1500" b="1" dirty="0" smtClean="0">
                <a:solidFill>
                  <a:srgbClr val="1971C0"/>
                </a:solidFill>
                <a:latin typeface="Cambria" charset="0"/>
                <a:ea typeface="Cambria" charset="0"/>
                <a:cs typeface="Cambria" charset="0"/>
              </a:rPr>
              <a:t>Fax:</a:t>
            </a:r>
            <a:r>
              <a:rPr lang="en-US" sz="1500" dirty="0" smtClean="0">
                <a:solidFill>
                  <a:srgbClr val="1971C0"/>
                </a:solidFill>
                <a:latin typeface="Cambria" charset="0"/>
                <a:ea typeface="Cambria" charset="0"/>
                <a:cs typeface="Cambria" charset="0"/>
              </a:rPr>
              <a:t> (916) 263-2487</a:t>
            </a:r>
          </a:p>
          <a:p>
            <a:pPr algn="ctr"/>
            <a:r>
              <a:rPr lang="en-US" sz="1500" b="1" dirty="0" smtClean="0">
                <a:solidFill>
                  <a:srgbClr val="1971C0"/>
                </a:solidFill>
                <a:latin typeface="Cambria" charset="0"/>
                <a:ea typeface="Cambria" charset="0"/>
                <a:cs typeface="Cambria" charset="0"/>
              </a:rPr>
              <a:t>Website:</a:t>
            </a:r>
            <a:r>
              <a:rPr lang="en-US" sz="1500" dirty="0" smtClean="0">
                <a:solidFill>
                  <a:srgbClr val="1971C0"/>
                </a:solidFill>
                <a:latin typeface="Cambria" charset="0"/>
                <a:ea typeface="Cambria" charset="0"/>
                <a:cs typeface="Cambria" charset="0"/>
              </a:rPr>
              <a:t> </a:t>
            </a:r>
            <a:r>
              <a:rPr lang="en-US" sz="1500" dirty="0" err="1" smtClean="0">
                <a:solidFill>
                  <a:srgbClr val="1971C0"/>
                </a:solidFill>
                <a:latin typeface="Cambria" charset="0"/>
                <a:ea typeface="Cambria" charset="0"/>
                <a:cs typeface="Cambria" charset="0"/>
              </a:rPr>
              <a:t>www.mbc.ca.gov</a:t>
            </a:r>
            <a:endParaRPr lang="en-US" sz="1500" dirty="0" smtClean="0">
              <a:solidFill>
                <a:srgbClr val="1971C0"/>
              </a:solidFill>
              <a:latin typeface="Cambria" charset="0"/>
              <a:ea typeface="Cambria" charset="0"/>
              <a:cs typeface="Cambria" charset="0"/>
            </a:endParaRPr>
          </a:p>
        </p:txBody>
      </p:sp>
      <p:pic>
        <p:nvPicPr>
          <p:cNvPr id="2" name="Picture 1"/>
          <p:cNvPicPr>
            <a:picLocks noChangeAspect="1"/>
          </p:cNvPicPr>
          <p:nvPr/>
        </p:nvPicPr>
        <p:blipFill rotWithShape="1">
          <a:blip r:embed="rId3"/>
          <a:srcRect l="1092" r="908"/>
          <a:stretch/>
        </p:blipFill>
        <p:spPr>
          <a:xfrm>
            <a:off x="1857374" y="1929153"/>
            <a:ext cx="8458201" cy="5837592"/>
          </a:xfrm>
          <a:prstGeom prst="rect">
            <a:avLst/>
          </a:prstGeom>
          <a:ln w="38100">
            <a:solidFill>
              <a:srgbClr val="1971C0"/>
            </a:solidFill>
          </a:ln>
        </p:spPr>
      </p:pic>
      <p:sp>
        <p:nvSpPr>
          <p:cNvPr id="9" name="Rectangle 8"/>
          <p:cNvSpPr/>
          <p:nvPr/>
        </p:nvSpPr>
        <p:spPr>
          <a:xfrm>
            <a:off x="2159680" y="3958632"/>
            <a:ext cx="7970157" cy="1342031"/>
          </a:xfrm>
          <a:prstGeom prst="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1" name="Straight Connector 10"/>
          <p:cNvCxnSpPr/>
          <p:nvPr/>
        </p:nvCxnSpPr>
        <p:spPr>
          <a:xfrm flipV="1">
            <a:off x="2769084" y="5719954"/>
            <a:ext cx="6766560"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sp>
        <p:nvSpPr>
          <p:cNvPr id="14" name="Rectangle 13"/>
          <p:cNvSpPr/>
          <p:nvPr/>
        </p:nvSpPr>
        <p:spPr>
          <a:xfrm>
            <a:off x="172681" y="2955123"/>
            <a:ext cx="11846636" cy="4708981"/>
          </a:xfrm>
          <a:prstGeom prst="rect">
            <a:avLst/>
          </a:prstGeom>
          <a:noFill/>
          <a:ln>
            <a:noFill/>
          </a:ln>
          <a:scene3d>
            <a:camera prst="orthographicFront">
              <a:rot lat="0" lon="0" rev="1200000"/>
            </a:camera>
            <a:lightRig rig="threePt" dir="t"/>
          </a:scene3d>
        </p:spPr>
        <p:txBody>
          <a:bodyPr wrap="square" lIns="91440" tIns="45720" rIns="91440" bIns="45720">
            <a:spAutoFit/>
          </a:bodyPr>
          <a:lstStyle/>
          <a:p>
            <a:pPr algn="ctr"/>
            <a:r>
              <a:rPr lang="en-US" sz="10000" b="0" cap="none" spc="0" smtClean="0">
                <a:ln w="0"/>
                <a:gradFill>
                  <a:gsLst>
                    <a:gs pos="0">
                      <a:srgbClr val="53575C">
                        <a:alpha val="0"/>
                      </a:srgbClr>
                    </a:gs>
                    <a:gs pos="66000">
                      <a:srgbClr val="C5C7CA"/>
                    </a:gs>
                  </a:gsLst>
                  <a:lin ang="5400000"/>
                </a:gradFill>
                <a:effectLst/>
              </a:rPr>
              <a:t>SAMPLE BIRTH MONTH LICENSURE REQUEST</a:t>
            </a:r>
            <a:endParaRPr lang="en-US" sz="10000" b="0" cap="none" spc="0" dirty="0">
              <a:ln w="0"/>
              <a:gradFill>
                <a:gsLst>
                  <a:gs pos="0">
                    <a:srgbClr val="53575C">
                      <a:alpha val="0"/>
                    </a:srgbClr>
                  </a:gs>
                  <a:gs pos="66000">
                    <a:srgbClr val="C5C7CA"/>
                  </a:gs>
                </a:gsLst>
                <a:lin ang="5400000"/>
              </a:gradFill>
              <a:effectLst/>
            </a:endParaRPr>
          </a:p>
        </p:txBody>
      </p:sp>
    </p:spTree>
    <p:extLst>
      <p:ext uri="{BB962C8B-B14F-4D97-AF65-F5344CB8AC3E}">
        <p14:creationId xmlns:p14="http://schemas.microsoft.com/office/powerpoint/2010/main" val="1265218754"/>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17482" y="405320"/>
            <a:ext cx="12192000" cy="1261872"/>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5000" i="1" dirty="0">
                <a:ln w="0"/>
                <a:solidFill>
                  <a:srgbClr val="0070C0"/>
                </a:solidFill>
                <a:effectLst>
                  <a:outerShdw blurRad="38100" dist="19050" dir="2700000" algn="tl" rotWithShape="0">
                    <a:schemeClr val="dk1">
                      <a:alpha val="40000"/>
                    </a:schemeClr>
                  </a:outerShdw>
                </a:effectLst>
                <a:latin typeface="Cambria" charset="0"/>
                <a:ea typeface="Cambria" charset="0"/>
                <a:cs typeface="Cambria" charset="0"/>
              </a:rPr>
              <a:t>Physician’s and Surgeon’s License</a:t>
            </a:r>
          </a:p>
          <a:p>
            <a:pPr algn="ctr"/>
            <a:r>
              <a:rPr lang="en-US" sz="5000" i="1" dirty="0" smtClean="0">
                <a:solidFill>
                  <a:srgbClr val="F9C032"/>
                </a:solidFill>
                <a:latin typeface="Cambria" charset="0"/>
                <a:ea typeface="Cambria" charset="0"/>
                <a:cs typeface="Cambria" charset="0"/>
              </a:rPr>
              <a:t>Birth Month Licensure Request</a:t>
            </a:r>
            <a:endParaRPr lang="en-US" sz="5000" i="1" dirty="0">
              <a:solidFill>
                <a:srgbClr val="F9C032"/>
              </a:solidFill>
              <a:latin typeface="Cambria" charset="0"/>
              <a:ea typeface="Cambria" charset="0"/>
              <a:cs typeface="Cambria" charset="0"/>
            </a:endParaRPr>
          </a:p>
        </p:txBody>
      </p:sp>
      <p:sp>
        <p:nvSpPr>
          <p:cNvPr id="6" name="TextBox 5"/>
          <p:cNvSpPr txBox="1"/>
          <p:nvPr/>
        </p:nvSpPr>
        <p:spPr>
          <a:xfrm>
            <a:off x="3249740" y="8028706"/>
            <a:ext cx="5692519" cy="1015663"/>
          </a:xfrm>
          <a:prstGeom prst="rect">
            <a:avLst/>
          </a:prstGeom>
          <a:solidFill>
            <a:schemeClr val="bg1"/>
          </a:solidFill>
          <a:ln>
            <a:solidFill>
              <a:srgbClr val="FFC000"/>
            </a:solidFill>
          </a:ln>
        </p:spPr>
        <p:txBody>
          <a:bodyPr wrap="none" rtlCol="0">
            <a:spAutoFit/>
          </a:bodyPr>
          <a:lstStyle/>
          <a:p>
            <a:pPr algn="ctr"/>
            <a:r>
              <a:rPr lang="en-US" sz="1500" b="1" dirty="0" smtClean="0">
                <a:solidFill>
                  <a:srgbClr val="1971C0"/>
                </a:solidFill>
                <a:latin typeface="Cambria" charset="0"/>
                <a:ea typeface="Cambria" charset="0"/>
                <a:cs typeface="Cambria" charset="0"/>
              </a:rPr>
              <a:t>Address:</a:t>
            </a:r>
            <a:r>
              <a:rPr lang="en-US" sz="1500" dirty="0" smtClean="0">
                <a:solidFill>
                  <a:srgbClr val="1971C0"/>
                </a:solidFill>
                <a:latin typeface="Cambria" charset="0"/>
                <a:ea typeface="Cambria" charset="0"/>
                <a:cs typeface="Cambria" charset="0"/>
              </a:rPr>
              <a:t> 2005 Evergreen, Suite 1200, Sacramento, CA 95815-3831</a:t>
            </a:r>
          </a:p>
          <a:p>
            <a:pPr algn="ctr"/>
            <a:r>
              <a:rPr lang="en-US" sz="1500" b="1" dirty="0" smtClean="0">
                <a:solidFill>
                  <a:srgbClr val="1971C0"/>
                </a:solidFill>
                <a:latin typeface="Cambria" charset="0"/>
                <a:ea typeface="Cambria" charset="0"/>
                <a:cs typeface="Cambria" charset="0"/>
              </a:rPr>
              <a:t>Phone:</a:t>
            </a:r>
            <a:r>
              <a:rPr lang="en-US" sz="1500" dirty="0" smtClean="0">
                <a:solidFill>
                  <a:srgbClr val="1971C0"/>
                </a:solidFill>
                <a:latin typeface="Cambria" charset="0"/>
                <a:ea typeface="Cambria" charset="0"/>
                <a:cs typeface="Cambria" charset="0"/>
              </a:rPr>
              <a:t> (916) 263-2382 or (800) 633-2322</a:t>
            </a:r>
          </a:p>
          <a:p>
            <a:pPr algn="ctr"/>
            <a:r>
              <a:rPr lang="en-US" sz="1500" b="1" dirty="0" smtClean="0">
                <a:solidFill>
                  <a:srgbClr val="1971C0"/>
                </a:solidFill>
                <a:latin typeface="Cambria" charset="0"/>
                <a:ea typeface="Cambria" charset="0"/>
                <a:cs typeface="Cambria" charset="0"/>
              </a:rPr>
              <a:t>Fax:</a:t>
            </a:r>
            <a:r>
              <a:rPr lang="en-US" sz="1500" dirty="0" smtClean="0">
                <a:solidFill>
                  <a:srgbClr val="1971C0"/>
                </a:solidFill>
                <a:latin typeface="Cambria" charset="0"/>
                <a:ea typeface="Cambria" charset="0"/>
                <a:cs typeface="Cambria" charset="0"/>
              </a:rPr>
              <a:t> (916) 263-2487</a:t>
            </a:r>
          </a:p>
          <a:p>
            <a:pPr algn="ctr"/>
            <a:r>
              <a:rPr lang="en-US" sz="1500" b="1" dirty="0" smtClean="0">
                <a:solidFill>
                  <a:srgbClr val="1971C0"/>
                </a:solidFill>
                <a:latin typeface="Cambria" charset="0"/>
                <a:ea typeface="Cambria" charset="0"/>
                <a:cs typeface="Cambria" charset="0"/>
              </a:rPr>
              <a:t>Website:</a:t>
            </a:r>
            <a:r>
              <a:rPr lang="en-US" sz="1500" dirty="0" smtClean="0">
                <a:solidFill>
                  <a:srgbClr val="1971C0"/>
                </a:solidFill>
                <a:latin typeface="Cambria" charset="0"/>
                <a:ea typeface="Cambria" charset="0"/>
                <a:cs typeface="Cambria" charset="0"/>
              </a:rPr>
              <a:t> </a:t>
            </a:r>
            <a:r>
              <a:rPr lang="en-US" sz="1500" dirty="0" err="1" smtClean="0">
                <a:solidFill>
                  <a:srgbClr val="1971C0"/>
                </a:solidFill>
                <a:latin typeface="Cambria" charset="0"/>
                <a:ea typeface="Cambria" charset="0"/>
                <a:cs typeface="Cambria" charset="0"/>
              </a:rPr>
              <a:t>www.mbc.ca.gov</a:t>
            </a:r>
            <a:endParaRPr lang="en-US" sz="1500" dirty="0" smtClean="0">
              <a:solidFill>
                <a:srgbClr val="1971C0"/>
              </a:solidFill>
              <a:latin typeface="Cambria" charset="0"/>
              <a:ea typeface="Cambria" charset="0"/>
              <a:cs typeface="Cambria" charset="0"/>
            </a:endParaRPr>
          </a:p>
        </p:txBody>
      </p:sp>
      <p:cxnSp>
        <p:nvCxnSpPr>
          <p:cNvPr id="11" name="Straight Connector 10"/>
          <p:cNvCxnSpPr/>
          <p:nvPr/>
        </p:nvCxnSpPr>
        <p:spPr>
          <a:xfrm flipV="1">
            <a:off x="2769084" y="5719954"/>
            <a:ext cx="6766560"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pic>
        <p:nvPicPr>
          <p:cNvPr id="3" name="Picture 2"/>
          <p:cNvPicPr>
            <a:picLocks noChangeAspect="1"/>
          </p:cNvPicPr>
          <p:nvPr/>
        </p:nvPicPr>
        <p:blipFill>
          <a:blip r:embed="rId3"/>
          <a:stretch>
            <a:fillRect/>
          </a:stretch>
        </p:blipFill>
        <p:spPr>
          <a:xfrm>
            <a:off x="1437022" y="2247623"/>
            <a:ext cx="9317953" cy="5180013"/>
          </a:xfrm>
          <a:prstGeom prst="rect">
            <a:avLst/>
          </a:prstGeom>
          <a:ln w="38100">
            <a:solidFill>
              <a:srgbClr val="1971C0"/>
            </a:solidFill>
          </a:ln>
        </p:spPr>
      </p:pic>
      <p:sp>
        <p:nvSpPr>
          <p:cNvPr id="12" name="Rectangle 11"/>
          <p:cNvSpPr/>
          <p:nvPr/>
        </p:nvSpPr>
        <p:spPr>
          <a:xfrm>
            <a:off x="3486485" y="2434153"/>
            <a:ext cx="6200440" cy="380486"/>
          </a:xfrm>
          <a:prstGeom prst="rect">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2267285" y="3216753"/>
            <a:ext cx="3219115" cy="380486"/>
          </a:xfrm>
          <a:prstGeom prst="rect">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2933249" y="3973139"/>
            <a:ext cx="2553151" cy="380486"/>
          </a:xfrm>
          <a:prstGeom prst="rect">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p:cNvSpPr/>
          <p:nvPr/>
        </p:nvSpPr>
        <p:spPr>
          <a:xfrm>
            <a:off x="1437022" y="4693141"/>
            <a:ext cx="9317953" cy="491065"/>
          </a:xfrm>
          <a:prstGeom prst="ellipse">
            <a:avLst/>
          </a:prstGeom>
          <a:noFill/>
          <a:ln w="3492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1408445" y="5617784"/>
            <a:ext cx="9363456" cy="1828800"/>
          </a:xfrm>
          <a:prstGeom prst="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p:cNvSpPr/>
          <p:nvPr/>
        </p:nvSpPr>
        <p:spPr>
          <a:xfrm>
            <a:off x="172681" y="2955123"/>
            <a:ext cx="11846636" cy="4708981"/>
          </a:xfrm>
          <a:prstGeom prst="rect">
            <a:avLst/>
          </a:prstGeom>
          <a:noFill/>
          <a:ln>
            <a:noFill/>
          </a:ln>
          <a:scene3d>
            <a:camera prst="orthographicFront">
              <a:rot lat="0" lon="0" rev="1200000"/>
            </a:camera>
            <a:lightRig rig="threePt" dir="t"/>
          </a:scene3d>
        </p:spPr>
        <p:txBody>
          <a:bodyPr wrap="square" lIns="91440" tIns="45720" rIns="91440" bIns="45720">
            <a:spAutoFit/>
          </a:bodyPr>
          <a:lstStyle/>
          <a:p>
            <a:pPr algn="ctr"/>
            <a:r>
              <a:rPr lang="en-US" sz="10000" b="0" cap="none" spc="0" smtClean="0">
                <a:ln w="0"/>
                <a:gradFill>
                  <a:gsLst>
                    <a:gs pos="0">
                      <a:srgbClr val="53575C">
                        <a:alpha val="0"/>
                      </a:srgbClr>
                    </a:gs>
                    <a:gs pos="66000">
                      <a:srgbClr val="C5C7CA"/>
                    </a:gs>
                  </a:gsLst>
                  <a:lin ang="5400000"/>
                </a:gradFill>
                <a:effectLst/>
              </a:rPr>
              <a:t>SAMPLE BIRTH MONTH LICENSURE REQUEST</a:t>
            </a:r>
            <a:endParaRPr lang="en-US" sz="10000" b="0" cap="none" spc="0" dirty="0">
              <a:ln w="0"/>
              <a:gradFill>
                <a:gsLst>
                  <a:gs pos="0">
                    <a:srgbClr val="53575C">
                      <a:alpha val="0"/>
                    </a:srgbClr>
                  </a:gs>
                  <a:gs pos="66000">
                    <a:srgbClr val="C5C7CA"/>
                  </a:gs>
                </a:gsLst>
                <a:lin ang="5400000"/>
              </a:gradFill>
              <a:effectLst/>
            </a:endParaRPr>
          </a:p>
        </p:txBody>
      </p:sp>
    </p:spTree>
    <p:extLst>
      <p:ext uri="{BB962C8B-B14F-4D97-AF65-F5344CB8AC3E}">
        <p14:creationId xmlns:p14="http://schemas.microsoft.com/office/powerpoint/2010/main" val="469391299"/>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0" y="183723"/>
            <a:ext cx="12192000" cy="1700999"/>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5000" i="1" dirty="0">
                <a:ln w="0"/>
                <a:solidFill>
                  <a:srgbClr val="0070C0"/>
                </a:solidFill>
                <a:effectLst>
                  <a:outerShdw blurRad="38100" dist="19050" dir="2700000" algn="tl" rotWithShape="0">
                    <a:schemeClr val="dk1">
                      <a:alpha val="40000"/>
                    </a:schemeClr>
                  </a:outerShdw>
                </a:effectLst>
                <a:latin typeface="Cambria" charset="0"/>
                <a:ea typeface="Cambria" charset="0"/>
                <a:cs typeface="Cambria" charset="0"/>
              </a:rPr>
              <a:t>Physician’s and Surgeon’s License</a:t>
            </a:r>
          </a:p>
          <a:p>
            <a:pPr algn="ctr"/>
            <a:r>
              <a:rPr lang="en-US" sz="5000" i="1" dirty="0" smtClean="0">
                <a:solidFill>
                  <a:srgbClr val="F9C032"/>
                </a:solidFill>
                <a:latin typeface="Cambria" charset="0"/>
                <a:ea typeface="Cambria" charset="0"/>
                <a:cs typeface="Cambria" charset="0"/>
              </a:rPr>
              <a:t>Explanation to Application Questions</a:t>
            </a:r>
          </a:p>
          <a:p>
            <a:pPr algn="ctr"/>
            <a:r>
              <a:rPr lang="en-US" sz="5000" i="1" dirty="0" smtClean="0">
                <a:solidFill>
                  <a:srgbClr val="F9C032"/>
                </a:solidFill>
                <a:latin typeface="Cambria" charset="0"/>
                <a:ea typeface="Cambria" charset="0"/>
                <a:cs typeface="Cambria" charset="0"/>
              </a:rPr>
              <a:t>(if applicable)</a:t>
            </a:r>
            <a:endParaRPr lang="en-US" sz="5000" i="1" dirty="0">
              <a:solidFill>
                <a:srgbClr val="F9C032"/>
              </a:solidFill>
              <a:latin typeface="Cambria" charset="0"/>
              <a:ea typeface="Cambria" charset="0"/>
              <a:cs typeface="Cambria" charset="0"/>
            </a:endParaRPr>
          </a:p>
        </p:txBody>
      </p:sp>
      <p:sp>
        <p:nvSpPr>
          <p:cNvPr id="5" name="TextBox 4"/>
          <p:cNvSpPr txBox="1"/>
          <p:nvPr/>
        </p:nvSpPr>
        <p:spPr>
          <a:xfrm>
            <a:off x="3249740" y="8028706"/>
            <a:ext cx="5692519" cy="1015663"/>
          </a:xfrm>
          <a:prstGeom prst="rect">
            <a:avLst/>
          </a:prstGeom>
          <a:solidFill>
            <a:schemeClr val="bg1"/>
          </a:solidFill>
          <a:ln>
            <a:solidFill>
              <a:srgbClr val="FFC000"/>
            </a:solidFill>
          </a:ln>
        </p:spPr>
        <p:txBody>
          <a:bodyPr wrap="none" rtlCol="0">
            <a:spAutoFit/>
          </a:bodyPr>
          <a:lstStyle/>
          <a:p>
            <a:pPr algn="ctr"/>
            <a:r>
              <a:rPr lang="en-US" sz="1500" b="1" dirty="0" smtClean="0">
                <a:solidFill>
                  <a:srgbClr val="1971C0"/>
                </a:solidFill>
                <a:latin typeface="Cambria" charset="0"/>
                <a:ea typeface="Cambria" charset="0"/>
                <a:cs typeface="Cambria" charset="0"/>
              </a:rPr>
              <a:t>Address:</a:t>
            </a:r>
            <a:r>
              <a:rPr lang="en-US" sz="1500" dirty="0" smtClean="0">
                <a:solidFill>
                  <a:srgbClr val="1971C0"/>
                </a:solidFill>
                <a:latin typeface="Cambria" charset="0"/>
                <a:ea typeface="Cambria" charset="0"/>
                <a:cs typeface="Cambria" charset="0"/>
              </a:rPr>
              <a:t> 2005 Evergreen, Suite 1200, Sacramento, CA 95815-3831</a:t>
            </a:r>
          </a:p>
          <a:p>
            <a:pPr algn="ctr"/>
            <a:r>
              <a:rPr lang="en-US" sz="1500" b="1" dirty="0" smtClean="0">
                <a:solidFill>
                  <a:srgbClr val="1971C0"/>
                </a:solidFill>
                <a:latin typeface="Cambria" charset="0"/>
                <a:ea typeface="Cambria" charset="0"/>
                <a:cs typeface="Cambria" charset="0"/>
              </a:rPr>
              <a:t>Phone:</a:t>
            </a:r>
            <a:r>
              <a:rPr lang="en-US" sz="1500" dirty="0" smtClean="0">
                <a:solidFill>
                  <a:srgbClr val="1971C0"/>
                </a:solidFill>
                <a:latin typeface="Cambria" charset="0"/>
                <a:ea typeface="Cambria" charset="0"/>
                <a:cs typeface="Cambria" charset="0"/>
              </a:rPr>
              <a:t> (916) 263-2382 or (800) 633-2322</a:t>
            </a:r>
          </a:p>
          <a:p>
            <a:pPr algn="ctr"/>
            <a:r>
              <a:rPr lang="en-US" sz="1500" b="1" dirty="0" smtClean="0">
                <a:solidFill>
                  <a:srgbClr val="1971C0"/>
                </a:solidFill>
                <a:latin typeface="Cambria" charset="0"/>
                <a:ea typeface="Cambria" charset="0"/>
                <a:cs typeface="Cambria" charset="0"/>
              </a:rPr>
              <a:t>Fax:</a:t>
            </a:r>
            <a:r>
              <a:rPr lang="en-US" sz="1500" dirty="0" smtClean="0">
                <a:solidFill>
                  <a:srgbClr val="1971C0"/>
                </a:solidFill>
                <a:latin typeface="Cambria" charset="0"/>
                <a:ea typeface="Cambria" charset="0"/>
                <a:cs typeface="Cambria" charset="0"/>
              </a:rPr>
              <a:t> (916) 263-2487</a:t>
            </a:r>
          </a:p>
          <a:p>
            <a:pPr algn="ctr"/>
            <a:r>
              <a:rPr lang="en-US" sz="1500" b="1" dirty="0" smtClean="0">
                <a:solidFill>
                  <a:srgbClr val="1971C0"/>
                </a:solidFill>
                <a:latin typeface="Cambria" charset="0"/>
                <a:ea typeface="Cambria" charset="0"/>
                <a:cs typeface="Cambria" charset="0"/>
              </a:rPr>
              <a:t>Website:</a:t>
            </a:r>
            <a:r>
              <a:rPr lang="en-US" sz="1500" dirty="0" smtClean="0">
                <a:solidFill>
                  <a:srgbClr val="1971C0"/>
                </a:solidFill>
                <a:latin typeface="Cambria" charset="0"/>
                <a:ea typeface="Cambria" charset="0"/>
                <a:cs typeface="Cambria" charset="0"/>
              </a:rPr>
              <a:t> </a:t>
            </a:r>
            <a:r>
              <a:rPr lang="en-US" sz="1500" dirty="0" err="1" smtClean="0">
                <a:solidFill>
                  <a:srgbClr val="1971C0"/>
                </a:solidFill>
                <a:latin typeface="Cambria" charset="0"/>
                <a:ea typeface="Cambria" charset="0"/>
                <a:cs typeface="Cambria" charset="0"/>
              </a:rPr>
              <a:t>www.mbc.ca.gov</a:t>
            </a:r>
            <a:endParaRPr lang="en-US" sz="1500" dirty="0" smtClean="0">
              <a:solidFill>
                <a:srgbClr val="1971C0"/>
              </a:solidFill>
              <a:latin typeface="Cambria" charset="0"/>
              <a:ea typeface="Cambria" charset="0"/>
              <a:cs typeface="Cambria" charset="0"/>
            </a:endParaRPr>
          </a:p>
        </p:txBody>
      </p:sp>
      <p:pic>
        <p:nvPicPr>
          <p:cNvPr id="6" name="Picture 5"/>
          <p:cNvPicPr>
            <a:picLocks noChangeAspect="1"/>
          </p:cNvPicPr>
          <p:nvPr/>
        </p:nvPicPr>
        <p:blipFill>
          <a:blip r:embed="rId3"/>
          <a:stretch>
            <a:fillRect/>
          </a:stretch>
        </p:blipFill>
        <p:spPr>
          <a:xfrm>
            <a:off x="1130300" y="2446336"/>
            <a:ext cx="9966960" cy="5405279"/>
          </a:xfrm>
          <a:prstGeom prst="rect">
            <a:avLst/>
          </a:prstGeom>
          <a:ln w="28575">
            <a:solidFill>
              <a:srgbClr val="386BC5"/>
            </a:solidFill>
          </a:ln>
        </p:spPr>
      </p:pic>
      <p:sp>
        <p:nvSpPr>
          <p:cNvPr id="7" name="Rectangle 6"/>
          <p:cNvSpPr/>
          <p:nvPr/>
        </p:nvSpPr>
        <p:spPr>
          <a:xfrm>
            <a:off x="2800350" y="5873155"/>
            <a:ext cx="8000999" cy="370483"/>
          </a:xfrm>
          <a:prstGeom prst="rect">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1443038" y="6507625"/>
            <a:ext cx="2471737" cy="525713"/>
          </a:xfrm>
          <a:prstGeom prst="rect">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3914775" y="6507624"/>
            <a:ext cx="3000375" cy="525713"/>
          </a:xfrm>
          <a:prstGeom prst="rect">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6915150" y="6507623"/>
            <a:ext cx="3886199" cy="525713"/>
          </a:xfrm>
          <a:prstGeom prst="rect">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4624387" y="7443787"/>
            <a:ext cx="1704977" cy="350671"/>
          </a:xfrm>
          <a:prstGeom prst="rect">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3" name="Straight Connector 12"/>
          <p:cNvCxnSpPr/>
          <p:nvPr/>
        </p:nvCxnSpPr>
        <p:spPr>
          <a:xfrm flipV="1">
            <a:off x="4283559" y="4734116"/>
            <a:ext cx="6309360"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V="1">
            <a:off x="1897548" y="4977004"/>
            <a:ext cx="3291840"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V="1">
            <a:off x="4283559" y="5215129"/>
            <a:ext cx="4937760"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sp>
        <p:nvSpPr>
          <p:cNvPr id="17" name="Rectangle 16"/>
          <p:cNvSpPr/>
          <p:nvPr/>
        </p:nvSpPr>
        <p:spPr>
          <a:xfrm>
            <a:off x="172681" y="3196470"/>
            <a:ext cx="11846636" cy="4247317"/>
          </a:xfrm>
          <a:prstGeom prst="rect">
            <a:avLst/>
          </a:prstGeom>
          <a:noFill/>
          <a:ln>
            <a:noFill/>
          </a:ln>
          <a:scene3d>
            <a:camera prst="orthographicFront">
              <a:rot lat="0" lon="0" rev="1200000"/>
            </a:camera>
            <a:lightRig rig="threePt" dir="t"/>
          </a:scene3d>
        </p:spPr>
        <p:txBody>
          <a:bodyPr wrap="square" lIns="91440" tIns="45720" rIns="91440" bIns="45720">
            <a:spAutoFit/>
          </a:bodyPr>
          <a:lstStyle/>
          <a:p>
            <a:pPr algn="ctr"/>
            <a:r>
              <a:rPr lang="en-US" sz="9000" b="0" cap="none" spc="0" dirty="0" smtClean="0">
                <a:ln w="0"/>
                <a:gradFill>
                  <a:gsLst>
                    <a:gs pos="0">
                      <a:srgbClr val="53575C">
                        <a:alpha val="0"/>
                      </a:srgbClr>
                    </a:gs>
                    <a:gs pos="66000">
                      <a:srgbClr val="C5C7CA"/>
                    </a:gs>
                  </a:gsLst>
                  <a:lin ang="5400000"/>
                </a:gradFill>
                <a:effectLst/>
              </a:rPr>
              <a:t>SAMPLE EXPLANATION TO APPLICATION QUESTIONS</a:t>
            </a:r>
            <a:endParaRPr lang="en-US" sz="9000" b="0" cap="none" spc="0" dirty="0">
              <a:ln w="0"/>
              <a:gradFill>
                <a:gsLst>
                  <a:gs pos="0">
                    <a:srgbClr val="53575C">
                      <a:alpha val="0"/>
                    </a:srgbClr>
                  </a:gs>
                  <a:gs pos="66000">
                    <a:srgbClr val="C5C7CA"/>
                  </a:gs>
                </a:gsLst>
                <a:lin ang="5400000"/>
              </a:gradFill>
              <a:effectLst/>
            </a:endParaRPr>
          </a:p>
        </p:txBody>
      </p:sp>
    </p:spTree>
    <p:extLst>
      <p:ext uri="{BB962C8B-B14F-4D97-AF65-F5344CB8AC3E}">
        <p14:creationId xmlns:p14="http://schemas.microsoft.com/office/powerpoint/2010/main" val="689793591"/>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3249740" y="8028706"/>
            <a:ext cx="5692519" cy="1015663"/>
          </a:xfrm>
          <a:prstGeom prst="rect">
            <a:avLst/>
          </a:prstGeom>
          <a:solidFill>
            <a:schemeClr val="bg1"/>
          </a:solidFill>
          <a:ln>
            <a:solidFill>
              <a:srgbClr val="FFC000"/>
            </a:solidFill>
          </a:ln>
        </p:spPr>
        <p:txBody>
          <a:bodyPr wrap="none" rtlCol="0">
            <a:spAutoFit/>
          </a:bodyPr>
          <a:lstStyle/>
          <a:p>
            <a:pPr algn="ctr"/>
            <a:r>
              <a:rPr lang="en-US" sz="1500" b="1" dirty="0" smtClean="0">
                <a:solidFill>
                  <a:srgbClr val="1971C0"/>
                </a:solidFill>
                <a:latin typeface="Cambria" charset="0"/>
                <a:ea typeface="Cambria" charset="0"/>
                <a:cs typeface="Cambria" charset="0"/>
              </a:rPr>
              <a:t>Address:</a:t>
            </a:r>
            <a:r>
              <a:rPr lang="en-US" sz="1500" dirty="0" smtClean="0">
                <a:solidFill>
                  <a:srgbClr val="1971C0"/>
                </a:solidFill>
                <a:latin typeface="Cambria" charset="0"/>
                <a:ea typeface="Cambria" charset="0"/>
                <a:cs typeface="Cambria" charset="0"/>
              </a:rPr>
              <a:t> 2005 Evergreen, Suite 1200, Sacramento, CA 95815-3831</a:t>
            </a:r>
          </a:p>
          <a:p>
            <a:pPr algn="ctr"/>
            <a:r>
              <a:rPr lang="en-US" sz="1500" b="1" dirty="0" smtClean="0">
                <a:solidFill>
                  <a:srgbClr val="1971C0"/>
                </a:solidFill>
                <a:latin typeface="Cambria" charset="0"/>
                <a:ea typeface="Cambria" charset="0"/>
                <a:cs typeface="Cambria" charset="0"/>
              </a:rPr>
              <a:t>Phone:</a:t>
            </a:r>
            <a:r>
              <a:rPr lang="en-US" sz="1500" dirty="0" smtClean="0">
                <a:solidFill>
                  <a:srgbClr val="1971C0"/>
                </a:solidFill>
                <a:latin typeface="Cambria" charset="0"/>
                <a:ea typeface="Cambria" charset="0"/>
                <a:cs typeface="Cambria" charset="0"/>
              </a:rPr>
              <a:t> (916) 263-2382 or (800) 633-2322</a:t>
            </a:r>
          </a:p>
          <a:p>
            <a:pPr algn="ctr"/>
            <a:r>
              <a:rPr lang="en-US" sz="1500" b="1" dirty="0" smtClean="0">
                <a:solidFill>
                  <a:srgbClr val="1971C0"/>
                </a:solidFill>
                <a:latin typeface="Cambria" charset="0"/>
                <a:ea typeface="Cambria" charset="0"/>
                <a:cs typeface="Cambria" charset="0"/>
              </a:rPr>
              <a:t>Fax:</a:t>
            </a:r>
            <a:r>
              <a:rPr lang="en-US" sz="1500" dirty="0" smtClean="0">
                <a:solidFill>
                  <a:srgbClr val="1971C0"/>
                </a:solidFill>
                <a:latin typeface="Cambria" charset="0"/>
                <a:ea typeface="Cambria" charset="0"/>
                <a:cs typeface="Cambria" charset="0"/>
              </a:rPr>
              <a:t> (916) 263-2487</a:t>
            </a:r>
          </a:p>
          <a:p>
            <a:pPr algn="ctr"/>
            <a:r>
              <a:rPr lang="en-US" sz="1500" b="1" dirty="0" smtClean="0">
                <a:solidFill>
                  <a:srgbClr val="1971C0"/>
                </a:solidFill>
                <a:latin typeface="Cambria" charset="0"/>
                <a:ea typeface="Cambria" charset="0"/>
                <a:cs typeface="Cambria" charset="0"/>
              </a:rPr>
              <a:t>Website:</a:t>
            </a:r>
            <a:r>
              <a:rPr lang="en-US" sz="1500" dirty="0" smtClean="0">
                <a:solidFill>
                  <a:srgbClr val="1971C0"/>
                </a:solidFill>
                <a:latin typeface="Cambria" charset="0"/>
                <a:ea typeface="Cambria" charset="0"/>
                <a:cs typeface="Cambria" charset="0"/>
              </a:rPr>
              <a:t> </a:t>
            </a:r>
            <a:r>
              <a:rPr lang="en-US" sz="1500" dirty="0" err="1" smtClean="0">
                <a:solidFill>
                  <a:srgbClr val="1971C0"/>
                </a:solidFill>
                <a:latin typeface="Cambria" charset="0"/>
                <a:ea typeface="Cambria" charset="0"/>
                <a:cs typeface="Cambria" charset="0"/>
              </a:rPr>
              <a:t>www.mbc.ca.gov</a:t>
            </a:r>
            <a:endParaRPr lang="en-US" sz="1500" dirty="0" smtClean="0">
              <a:solidFill>
                <a:srgbClr val="1971C0"/>
              </a:solidFill>
              <a:latin typeface="Cambria" charset="0"/>
              <a:ea typeface="Cambria" charset="0"/>
              <a:cs typeface="Cambria" charset="0"/>
            </a:endParaRPr>
          </a:p>
        </p:txBody>
      </p:sp>
      <p:pic>
        <p:nvPicPr>
          <p:cNvPr id="18" name="Picture 17"/>
          <p:cNvPicPr>
            <a:picLocks noChangeAspect="1"/>
          </p:cNvPicPr>
          <p:nvPr/>
        </p:nvPicPr>
        <p:blipFill>
          <a:blip r:embed="rId3"/>
          <a:stretch>
            <a:fillRect/>
          </a:stretch>
        </p:blipFill>
        <p:spPr>
          <a:xfrm>
            <a:off x="1130300" y="2457449"/>
            <a:ext cx="9966960" cy="5394165"/>
          </a:xfrm>
          <a:prstGeom prst="rect">
            <a:avLst/>
          </a:prstGeom>
          <a:ln w="28575">
            <a:solidFill>
              <a:srgbClr val="386BC5"/>
            </a:solidFill>
          </a:ln>
        </p:spPr>
      </p:pic>
      <p:sp>
        <p:nvSpPr>
          <p:cNvPr id="19" name="Oval 18"/>
          <p:cNvSpPr/>
          <p:nvPr/>
        </p:nvSpPr>
        <p:spPr>
          <a:xfrm>
            <a:off x="3617079" y="6543675"/>
            <a:ext cx="4983995" cy="757238"/>
          </a:xfrm>
          <a:prstGeom prst="ellipse">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172681" y="3196470"/>
            <a:ext cx="11846636" cy="4247317"/>
          </a:xfrm>
          <a:prstGeom prst="rect">
            <a:avLst/>
          </a:prstGeom>
          <a:noFill/>
          <a:ln>
            <a:noFill/>
          </a:ln>
          <a:scene3d>
            <a:camera prst="orthographicFront">
              <a:rot lat="0" lon="0" rev="1200000"/>
            </a:camera>
            <a:lightRig rig="threePt" dir="t"/>
          </a:scene3d>
        </p:spPr>
        <p:txBody>
          <a:bodyPr wrap="square" lIns="91440" tIns="45720" rIns="91440" bIns="45720">
            <a:spAutoFit/>
          </a:bodyPr>
          <a:lstStyle/>
          <a:p>
            <a:pPr algn="ctr"/>
            <a:r>
              <a:rPr lang="en-US" sz="9000" b="0" cap="none" spc="0" dirty="0" smtClean="0">
                <a:ln w="0"/>
                <a:gradFill>
                  <a:gsLst>
                    <a:gs pos="0">
                      <a:srgbClr val="53575C">
                        <a:alpha val="0"/>
                      </a:srgbClr>
                    </a:gs>
                    <a:gs pos="66000">
                      <a:srgbClr val="C5C7CA"/>
                    </a:gs>
                  </a:gsLst>
                  <a:lin ang="5400000"/>
                </a:gradFill>
                <a:effectLst/>
              </a:rPr>
              <a:t>SAMPLE EXPLANATION TO APPLICATION QUESTIONS</a:t>
            </a:r>
            <a:endParaRPr lang="en-US" sz="9000" b="0" cap="none" spc="0" dirty="0">
              <a:ln w="0"/>
              <a:gradFill>
                <a:gsLst>
                  <a:gs pos="0">
                    <a:srgbClr val="53575C">
                      <a:alpha val="0"/>
                    </a:srgbClr>
                  </a:gs>
                  <a:gs pos="66000">
                    <a:srgbClr val="C5C7CA"/>
                  </a:gs>
                </a:gsLst>
                <a:lin ang="5400000"/>
              </a:gradFill>
              <a:effectLst/>
            </a:endParaRPr>
          </a:p>
        </p:txBody>
      </p:sp>
      <p:sp>
        <p:nvSpPr>
          <p:cNvPr id="8" name="Title 1"/>
          <p:cNvSpPr txBox="1">
            <a:spLocks/>
          </p:cNvSpPr>
          <p:nvPr/>
        </p:nvSpPr>
        <p:spPr>
          <a:xfrm>
            <a:off x="0" y="183723"/>
            <a:ext cx="12192000" cy="1700999"/>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5000" i="1" dirty="0">
                <a:ln w="0"/>
                <a:solidFill>
                  <a:srgbClr val="0070C0"/>
                </a:solidFill>
                <a:effectLst>
                  <a:outerShdw blurRad="38100" dist="19050" dir="2700000" algn="tl" rotWithShape="0">
                    <a:schemeClr val="dk1">
                      <a:alpha val="40000"/>
                    </a:schemeClr>
                  </a:outerShdw>
                </a:effectLst>
                <a:latin typeface="Cambria" charset="0"/>
                <a:ea typeface="Cambria" charset="0"/>
                <a:cs typeface="Cambria" charset="0"/>
              </a:rPr>
              <a:t>Physician’s and Surgeon’s License</a:t>
            </a:r>
          </a:p>
          <a:p>
            <a:pPr algn="ctr"/>
            <a:r>
              <a:rPr lang="en-US" sz="5000" i="1" dirty="0" smtClean="0">
                <a:solidFill>
                  <a:srgbClr val="F9C032"/>
                </a:solidFill>
                <a:latin typeface="Cambria" charset="0"/>
                <a:ea typeface="Cambria" charset="0"/>
                <a:cs typeface="Cambria" charset="0"/>
              </a:rPr>
              <a:t>Explanation to Application Questions</a:t>
            </a:r>
          </a:p>
          <a:p>
            <a:pPr algn="ctr"/>
            <a:r>
              <a:rPr lang="en-US" sz="5000" i="1" dirty="0" smtClean="0">
                <a:solidFill>
                  <a:srgbClr val="F9C032"/>
                </a:solidFill>
                <a:latin typeface="Cambria" charset="0"/>
                <a:ea typeface="Cambria" charset="0"/>
                <a:cs typeface="Cambria" charset="0"/>
              </a:rPr>
              <a:t>(if applicable)</a:t>
            </a:r>
            <a:endParaRPr lang="en-US" sz="5000" i="1" dirty="0">
              <a:solidFill>
                <a:srgbClr val="F9C032"/>
              </a:solidFill>
              <a:latin typeface="Cambria" charset="0"/>
              <a:ea typeface="Cambria" charset="0"/>
              <a:cs typeface="Cambria" charset="0"/>
            </a:endParaRPr>
          </a:p>
        </p:txBody>
      </p:sp>
    </p:spTree>
    <p:extLst>
      <p:ext uri="{BB962C8B-B14F-4D97-AF65-F5344CB8AC3E}">
        <p14:creationId xmlns:p14="http://schemas.microsoft.com/office/powerpoint/2010/main" val="1381327071"/>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0" y="4053078"/>
            <a:ext cx="12191999" cy="1261872"/>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5000" i="1" dirty="0" smtClean="0">
                <a:ln w="0"/>
                <a:solidFill>
                  <a:srgbClr val="0070C0"/>
                </a:solidFill>
                <a:effectLst>
                  <a:outerShdw blurRad="38100" dist="19050" dir="2700000" algn="tl" rotWithShape="0">
                    <a:schemeClr val="dk1">
                      <a:alpha val="40000"/>
                    </a:schemeClr>
                  </a:outerShdw>
                </a:effectLst>
                <a:latin typeface="Cambria" charset="0"/>
                <a:ea typeface="Cambria" charset="0"/>
                <a:cs typeface="Cambria" charset="0"/>
              </a:rPr>
              <a:t>ADDITIONAL INFORMATION</a:t>
            </a:r>
            <a:endParaRPr lang="en-US" sz="5000" i="1" dirty="0">
              <a:ln w="0"/>
              <a:solidFill>
                <a:srgbClr val="FFC000"/>
              </a:solidFill>
              <a:effectLst>
                <a:outerShdw blurRad="38100" dist="19050" dir="2700000" algn="tl" rotWithShape="0">
                  <a:schemeClr val="dk1">
                    <a:alpha val="40000"/>
                  </a:schemeClr>
                </a:outerShdw>
              </a:effectLst>
              <a:latin typeface="Cambria" charset="0"/>
              <a:ea typeface="Cambria" charset="0"/>
              <a:cs typeface="Cambria" charset="0"/>
            </a:endParaRPr>
          </a:p>
        </p:txBody>
      </p:sp>
    </p:spTree>
    <p:extLst>
      <p:ext uri="{BB962C8B-B14F-4D97-AF65-F5344CB8AC3E}">
        <p14:creationId xmlns:p14="http://schemas.microsoft.com/office/powerpoint/2010/main" val="1104161804"/>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0" y="369463"/>
            <a:ext cx="12192000" cy="1700999"/>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5400" i="1" dirty="0">
                <a:ln w="0"/>
                <a:solidFill>
                  <a:srgbClr val="0070C0"/>
                </a:solidFill>
                <a:effectLst>
                  <a:outerShdw blurRad="38100" dist="19050" dir="2700000" algn="tl" rotWithShape="0">
                    <a:schemeClr val="dk1">
                      <a:alpha val="40000"/>
                    </a:schemeClr>
                  </a:outerShdw>
                </a:effectLst>
                <a:latin typeface="Cambria" charset="0"/>
                <a:ea typeface="Cambria" charset="0"/>
                <a:cs typeface="Cambria" charset="0"/>
              </a:rPr>
              <a:t>Physician’s and Surgeon’s License</a:t>
            </a:r>
          </a:p>
          <a:p>
            <a:pPr algn="ctr"/>
            <a:r>
              <a:rPr lang="en-US" sz="5000" i="1" dirty="0" smtClean="0">
                <a:solidFill>
                  <a:srgbClr val="F9C032"/>
                </a:solidFill>
                <a:latin typeface="Cambria" charset="0"/>
                <a:ea typeface="Cambria" charset="0"/>
                <a:cs typeface="Cambria" charset="0"/>
              </a:rPr>
              <a:t>Additional Information</a:t>
            </a:r>
            <a:endParaRPr lang="en-US" sz="5000" i="1" dirty="0">
              <a:solidFill>
                <a:srgbClr val="F9C032"/>
              </a:solidFill>
              <a:latin typeface="Cambria" charset="0"/>
              <a:ea typeface="Cambria" charset="0"/>
              <a:cs typeface="Cambria" charset="0"/>
            </a:endParaRPr>
          </a:p>
        </p:txBody>
      </p:sp>
      <p:sp>
        <p:nvSpPr>
          <p:cNvPr id="2" name="Rectangle 1"/>
          <p:cNvSpPr/>
          <p:nvPr/>
        </p:nvSpPr>
        <p:spPr>
          <a:xfrm>
            <a:off x="573880" y="2076262"/>
            <a:ext cx="11044237" cy="5632311"/>
          </a:xfrm>
          <a:prstGeom prst="rect">
            <a:avLst/>
          </a:prstGeom>
        </p:spPr>
        <p:txBody>
          <a:bodyPr wrap="square">
            <a:spAutoFit/>
          </a:bodyPr>
          <a:lstStyle/>
          <a:p>
            <a:pPr marL="285750" indent="-285750">
              <a:buFont typeface="Arial" charset="0"/>
              <a:buChar char="•"/>
            </a:pPr>
            <a:r>
              <a:rPr lang="en-US" sz="2400" dirty="0"/>
              <a:t>A l</a:t>
            </a:r>
            <a:r>
              <a:rPr lang="en-US" sz="2400" dirty="0" smtClean="0"/>
              <a:t>icense </a:t>
            </a:r>
            <a:r>
              <a:rPr lang="en-US" sz="2400" dirty="0"/>
              <a:t>cannot be issued to an IMG until the applicant has passed </a:t>
            </a:r>
            <a:r>
              <a:rPr lang="en-US" sz="2400" b="1" dirty="0" smtClean="0"/>
              <a:t>USMLE Step 3</a:t>
            </a:r>
          </a:p>
          <a:p>
            <a:pPr marL="285750" indent="-285750">
              <a:buFont typeface="Arial" charset="0"/>
              <a:buChar char="•"/>
            </a:pPr>
            <a:endParaRPr lang="en-US" sz="2400" b="1" dirty="0"/>
          </a:p>
          <a:p>
            <a:pPr marL="342900" indent="-342900">
              <a:buFont typeface="Wingdings" charset="2"/>
              <a:buChar char="ü"/>
            </a:pPr>
            <a:r>
              <a:rPr lang="en-US" sz="2400" dirty="0" smtClean="0"/>
              <a:t>California </a:t>
            </a:r>
            <a:r>
              <a:rPr lang="en-US" sz="2400" dirty="0"/>
              <a:t>law requires that </a:t>
            </a:r>
            <a:r>
              <a:rPr lang="en-US" sz="2400" dirty="0" smtClean="0"/>
              <a:t>the applicant </a:t>
            </a:r>
            <a:r>
              <a:rPr lang="en-US" sz="2400" dirty="0"/>
              <a:t>must pass Step 3 of the USMLE within </a:t>
            </a:r>
            <a:r>
              <a:rPr lang="en-US" sz="2400" b="1" dirty="0"/>
              <a:t>not more than four </a:t>
            </a:r>
            <a:r>
              <a:rPr lang="en-US" sz="2400" b="1" dirty="0" smtClean="0"/>
              <a:t>attempts</a:t>
            </a:r>
          </a:p>
          <a:p>
            <a:pPr marL="285750" indent="-285750">
              <a:buFont typeface="Arial" charset="0"/>
              <a:buChar char="•"/>
            </a:pPr>
            <a:endParaRPr lang="en-US" sz="2400" dirty="0"/>
          </a:p>
          <a:p>
            <a:pPr marL="285750" indent="-285750">
              <a:buFont typeface="Arial" charset="0"/>
              <a:buChar char="•"/>
            </a:pPr>
            <a:r>
              <a:rPr lang="en-US" sz="2400" dirty="0" smtClean="0"/>
              <a:t>An </a:t>
            </a:r>
            <a:r>
              <a:rPr lang="en-US" sz="2400" dirty="0"/>
              <a:t>IMG must complete </a:t>
            </a:r>
            <a:r>
              <a:rPr lang="en-US" sz="2400" b="1" dirty="0"/>
              <a:t>24 months of training </a:t>
            </a:r>
            <a:r>
              <a:rPr lang="en-US" sz="2400" dirty="0"/>
              <a:t>to be eligible for licensure; the final 12 months used towards eligibility must be continuous and in a single </a:t>
            </a:r>
            <a:r>
              <a:rPr lang="en-US" sz="2400" dirty="0" smtClean="0"/>
              <a:t>program</a:t>
            </a:r>
          </a:p>
          <a:p>
            <a:pPr marL="285750" indent="-285750">
              <a:buFont typeface="Arial" charset="0"/>
              <a:buChar char="•"/>
            </a:pPr>
            <a:endParaRPr lang="en-US" sz="2400" dirty="0"/>
          </a:p>
          <a:p>
            <a:pPr marL="285750" indent="-285750">
              <a:buFont typeface="Arial" charset="0"/>
              <a:buChar char="•"/>
            </a:pPr>
            <a:r>
              <a:rPr lang="en-US" sz="2400" dirty="0"/>
              <a:t>A</a:t>
            </a:r>
            <a:r>
              <a:rPr lang="en-US" sz="2400" dirty="0" smtClean="0"/>
              <a:t>n </a:t>
            </a:r>
            <a:r>
              <a:rPr lang="en-US" sz="2400" dirty="0"/>
              <a:t>IMG must be licensed by the end of the </a:t>
            </a:r>
            <a:r>
              <a:rPr lang="en-US" sz="2400" b="1" dirty="0"/>
              <a:t>36th month of </a:t>
            </a:r>
            <a:r>
              <a:rPr lang="en-US" sz="2400" b="1" dirty="0" smtClean="0"/>
              <a:t>training</a:t>
            </a:r>
          </a:p>
          <a:p>
            <a:pPr marL="285750" indent="-285750">
              <a:buFont typeface="Arial" charset="0"/>
              <a:buChar char="•"/>
            </a:pPr>
            <a:endParaRPr lang="en-US" sz="2400" dirty="0"/>
          </a:p>
          <a:p>
            <a:pPr marL="342900" indent="-342900">
              <a:buFont typeface="Wingdings" charset="2"/>
              <a:buChar char="ü"/>
            </a:pPr>
            <a:r>
              <a:rPr lang="en-US" sz="2400" dirty="0" smtClean="0"/>
              <a:t>In </a:t>
            </a:r>
            <a:r>
              <a:rPr lang="en-US" sz="2400" dirty="0"/>
              <a:t>calculating these months, the Board counts all approved training in the </a:t>
            </a:r>
            <a:r>
              <a:rPr lang="en-US" sz="2400" dirty="0" smtClean="0"/>
              <a:t>US, whether </a:t>
            </a:r>
            <a:r>
              <a:rPr lang="en-US" sz="2400" dirty="0"/>
              <a:t>or not credit was </a:t>
            </a:r>
            <a:r>
              <a:rPr lang="en-US" sz="2400" dirty="0" smtClean="0"/>
              <a:t>granted</a:t>
            </a:r>
          </a:p>
          <a:p>
            <a:pPr marL="342900" indent="-342900">
              <a:buFont typeface="Wingdings" charset="2"/>
              <a:buChar char="ü"/>
            </a:pPr>
            <a:endParaRPr lang="en-US" sz="2400" dirty="0"/>
          </a:p>
          <a:p>
            <a:pPr marL="342900" indent="-342900">
              <a:buFont typeface="Wingdings" charset="2"/>
              <a:buChar char="ü"/>
            </a:pPr>
            <a:r>
              <a:rPr lang="en-US" sz="2400" dirty="0"/>
              <a:t>A</a:t>
            </a:r>
            <a:r>
              <a:rPr lang="en-US" sz="2400" dirty="0" smtClean="0"/>
              <a:t>llow </a:t>
            </a:r>
            <a:r>
              <a:rPr lang="en-US" sz="2400" dirty="0"/>
              <a:t>2-4 weeks from the date of issuance to receive your pocket identification card and wall certificate</a:t>
            </a:r>
            <a:endParaRPr lang="en-US" sz="2200" dirty="0"/>
          </a:p>
        </p:txBody>
      </p:sp>
      <p:sp>
        <p:nvSpPr>
          <p:cNvPr id="5" name="TextBox 4"/>
          <p:cNvSpPr txBox="1"/>
          <p:nvPr/>
        </p:nvSpPr>
        <p:spPr>
          <a:xfrm>
            <a:off x="3249740" y="8028706"/>
            <a:ext cx="5692519" cy="1015663"/>
          </a:xfrm>
          <a:prstGeom prst="rect">
            <a:avLst/>
          </a:prstGeom>
          <a:solidFill>
            <a:schemeClr val="bg1"/>
          </a:solidFill>
          <a:ln>
            <a:solidFill>
              <a:srgbClr val="FFC000"/>
            </a:solidFill>
          </a:ln>
        </p:spPr>
        <p:txBody>
          <a:bodyPr wrap="none" rtlCol="0">
            <a:spAutoFit/>
          </a:bodyPr>
          <a:lstStyle/>
          <a:p>
            <a:pPr algn="ctr"/>
            <a:r>
              <a:rPr lang="en-US" sz="1500" b="1" dirty="0" smtClean="0">
                <a:solidFill>
                  <a:srgbClr val="1971C0"/>
                </a:solidFill>
                <a:latin typeface="Cambria" charset="0"/>
                <a:ea typeface="Cambria" charset="0"/>
                <a:cs typeface="Cambria" charset="0"/>
              </a:rPr>
              <a:t>Address:</a:t>
            </a:r>
            <a:r>
              <a:rPr lang="en-US" sz="1500" dirty="0" smtClean="0">
                <a:solidFill>
                  <a:srgbClr val="1971C0"/>
                </a:solidFill>
                <a:latin typeface="Cambria" charset="0"/>
                <a:ea typeface="Cambria" charset="0"/>
                <a:cs typeface="Cambria" charset="0"/>
              </a:rPr>
              <a:t> 2005 Evergreen, Suite 1200, Sacramento, CA 95815-3831</a:t>
            </a:r>
          </a:p>
          <a:p>
            <a:pPr algn="ctr"/>
            <a:r>
              <a:rPr lang="en-US" sz="1500" b="1" dirty="0" smtClean="0">
                <a:solidFill>
                  <a:srgbClr val="1971C0"/>
                </a:solidFill>
                <a:latin typeface="Cambria" charset="0"/>
                <a:ea typeface="Cambria" charset="0"/>
                <a:cs typeface="Cambria" charset="0"/>
              </a:rPr>
              <a:t>Phone:</a:t>
            </a:r>
            <a:r>
              <a:rPr lang="en-US" sz="1500" dirty="0" smtClean="0">
                <a:solidFill>
                  <a:srgbClr val="1971C0"/>
                </a:solidFill>
                <a:latin typeface="Cambria" charset="0"/>
                <a:ea typeface="Cambria" charset="0"/>
                <a:cs typeface="Cambria" charset="0"/>
              </a:rPr>
              <a:t> (916) 263-2382 or (800) 633-2322</a:t>
            </a:r>
          </a:p>
          <a:p>
            <a:pPr algn="ctr"/>
            <a:r>
              <a:rPr lang="en-US" sz="1500" b="1" dirty="0" smtClean="0">
                <a:solidFill>
                  <a:srgbClr val="1971C0"/>
                </a:solidFill>
                <a:latin typeface="Cambria" charset="0"/>
                <a:ea typeface="Cambria" charset="0"/>
                <a:cs typeface="Cambria" charset="0"/>
              </a:rPr>
              <a:t>Fax:</a:t>
            </a:r>
            <a:r>
              <a:rPr lang="en-US" sz="1500" dirty="0" smtClean="0">
                <a:solidFill>
                  <a:srgbClr val="1971C0"/>
                </a:solidFill>
                <a:latin typeface="Cambria" charset="0"/>
                <a:ea typeface="Cambria" charset="0"/>
                <a:cs typeface="Cambria" charset="0"/>
              </a:rPr>
              <a:t> (916) 263-2487</a:t>
            </a:r>
          </a:p>
          <a:p>
            <a:pPr algn="ctr"/>
            <a:r>
              <a:rPr lang="en-US" sz="1500" b="1" dirty="0" smtClean="0">
                <a:solidFill>
                  <a:srgbClr val="1971C0"/>
                </a:solidFill>
                <a:latin typeface="Cambria" charset="0"/>
                <a:ea typeface="Cambria" charset="0"/>
                <a:cs typeface="Cambria" charset="0"/>
              </a:rPr>
              <a:t>Website:</a:t>
            </a:r>
            <a:r>
              <a:rPr lang="en-US" sz="1500" dirty="0" smtClean="0">
                <a:solidFill>
                  <a:srgbClr val="1971C0"/>
                </a:solidFill>
                <a:latin typeface="Cambria" charset="0"/>
                <a:ea typeface="Cambria" charset="0"/>
                <a:cs typeface="Cambria" charset="0"/>
              </a:rPr>
              <a:t> </a:t>
            </a:r>
            <a:r>
              <a:rPr lang="en-US" sz="1500" dirty="0" err="1" smtClean="0">
                <a:solidFill>
                  <a:srgbClr val="1971C0"/>
                </a:solidFill>
                <a:latin typeface="Cambria" charset="0"/>
                <a:ea typeface="Cambria" charset="0"/>
                <a:cs typeface="Cambria" charset="0"/>
              </a:rPr>
              <a:t>www.mbc.ca.gov</a:t>
            </a:r>
            <a:endParaRPr lang="en-US" sz="1500" dirty="0" smtClean="0">
              <a:solidFill>
                <a:srgbClr val="1971C0"/>
              </a:solidFill>
              <a:latin typeface="Cambria" charset="0"/>
              <a:ea typeface="Cambria" charset="0"/>
              <a:cs typeface="Cambria" charset="0"/>
            </a:endParaRPr>
          </a:p>
        </p:txBody>
      </p:sp>
    </p:spTree>
    <p:extLst>
      <p:ext uri="{BB962C8B-B14F-4D97-AF65-F5344CB8AC3E}">
        <p14:creationId xmlns:p14="http://schemas.microsoft.com/office/powerpoint/2010/main" val="629444392"/>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0" y="0"/>
            <a:ext cx="12192000" cy="6068228"/>
          </a:xfrm>
          <a:prstGeom prst="rect">
            <a:avLst/>
          </a:prstGeom>
        </p:spPr>
      </p:pic>
      <p:sp>
        <p:nvSpPr>
          <p:cNvPr id="7" name="Title 1"/>
          <p:cNvSpPr txBox="1">
            <a:spLocks/>
          </p:cNvSpPr>
          <p:nvPr/>
        </p:nvSpPr>
        <p:spPr>
          <a:xfrm>
            <a:off x="0" y="6203911"/>
            <a:ext cx="12192000" cy="1297027"/>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5000" i="1" dirty="0" smtClean="0">
                <a:ln w="0"/>
                <a:solidFill>
                  <a:srgbClr val="0070C0"/>
                </a:solidFill>
                <a:effectLst>
                  <a:outerShdw blurRad="38100" dist="19050" dir="2700000" algn="tl" rotWithShape="0">
                    <a:schemeClr val="dk1">
                      <a:alpha val="40000"/>
                    </a:schemeClr>
                  </a:outerShdw>
                </a:effectLst>
                <a:latin typeface="Cambria" charset="0"/>
                <a:ea typeface="Cambria" charset="0"/>
                <a:cs typeface="Cambria" charset="0"/>
              </a:rPr>
              <a:t>License information for</a:t>
            </a:r>
          </a:p>
          <a:p>
            <a:pPr algn="ctr"/>
            <a:r>
              <a:rPr lang="en-US" sz="5000" i="1" dirty="0" smtClean="0">
                <a:ln w="0"/>
                <a:solidFill>
                  <a:srgbClr val="0070C0"/>
                </a:solidFill>
                <a:effectLst>
                  <a:outerShdw blurRad="38100" dist="19050" dir="2700000" algn="tl" rotWithShape="0">
                    <a:schemeClr val="dk1">
                      <a:alpha val="40000"/>
                    </a:schemeClr>
                  </a:outerShdw>
                </a:effectLst>
                <a:latin typeface="Cambria" charset="0"/>
                <a:ea typeface="Cambria" charset="0"/>
                <a:cs typeface="Cambria" charset="0"/>
              </a:rPr>
              <a:t>International Medical Graduates</a:t>
            </a:r>
          </a:p>
          <a:p>
            <a:pPr algn="ctr"/>
            <a:r>
              <a:rPr lang="en-US" sz="5000" i="1" dirty="0" smtClean="0">
                <a:ln w="0"/>
                <a:solidFill>
                  <a:srgbClr val="0070C0"/>
                </a:solidFill>
                <a:effectLst>
                  <a:outerShdw blurRad="38100" dist="19050" dir="2700000" algn="tl" rotWithShape="0">
                    <a:schemeClr val="dk1">
                      <a:alpha val="40000"/>
                    </a:schemeClr>
                  </a:outerShdw>
                </a:effectLst>
                <a:latin typeface="Cambria" charset="0"/>
                <a:ea typeface="Cambria" charset="0"/>
                <a:cs typeface="Cambria" charset="0"/>
              </a:rPr>
              <a:t>in California</a:t>
            </a:r>
          </a:p>
          <a:p>
            <a:pPr algn="ctr"/>
            <a:r>
              <a:rPr lang="en-US" sz="5000" i="1" dirty="0" smtClean="0">
                <a:ln w="0"/>
                <a:solidFill>
                  <a:srgbClr val="FFC000"/>
                </a:solidFill>
                <a:effectLst>
                  <a:outerShdw blurRad="38100" dist="19050" dir="2700000" algn="tl" rotWithShape="0">
                    <a:schemeClr val="dk1">
                      <a:alpha val="40000"/>
                    </a:schemeClr>
                  </a:outerShdw>
                </a:effectLst>
                <a:latin typeface="Cambria" charset="0"/>
                <a:ea typeface="Cambria" charset="0"/>
                <a:cs typeface="Cambria" charset="0"/>
              </a:rPr>
              <a:t>Step by Step Guide</a:t>
            </a:r>
            <a:endParaRPr lang="en-US" sz="5000" i="1" dirty="0">
              <a:ln w="0"/>
              <a:solidFill>
                <a:srgbClr val="FFC000"/>
              </a:solidFill>
              <a:effectLst>
                <a:outerShdw blurRad="38100" dist="19050" dir="2700000" algn="tl" rotWithShape="0">
                  <a:schemeClr val="dk1">
                    <a:alpha val="40000"/>
                  </a:schemeClr>
                </a:outerShdw>
              </a:effectLst>
              <a:latin typeface="Cambria" charset="0"/>
              <a:ea typeface="Cambria" charset="0"/>
              <a:cs typeface="Cambria" charset="0"/>
            </a:endParaRPr>
          </a:p>
        </p:txBody>
      </p:sp>
    </p:spTree>
    <p:extLst>
      <p:ext uri="{BB962C8B-B14F-4D97-AF65-F5344CB8AC3E}">
        <p14:creationId xmlns:p14="http://schemas.microsoft.com/office/powerpoint/2010/main" val="93754509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Table 7"/>
          <p:cNvGraphicFramePr>
            <a:graphicFrameLocks noGrp="1"/>
          </p:cNvGraphicFramePr>
          <p:nvPr>
            <p:extLst>
              <p:ext uri="{D42A27DB-BD31-4B8C-83A1-F6EECF244321}">
                <p14:modId xmlns:p14="http://schemas.microsoft.com/office/powerpoint/2010/main" val="917497558"/>
              </p:ext>
            </p:extLst>
          </p:nvPr>
        </p:nvGraphicFramePr>
        <p:xfrm>
          <a:off x="293560" y="3027906"/>
          <a:ext cx="11576304" cy="4321382"/>
        </p:xfrm>
        <a:graphic>
          <a:graphicData uri="http://schemas.openxmlformats.org/drawingml/2006/table">
            <a:tbl>
              <a:tblPr firstRow="1" bandRow="1">
                <a:tableStyleId>{5C22544A-7EE6-4342-B048-85BDC9FD1C3A}</a:tableStyleId>
              </a:tblPr>
              <a:tblGrid>
                <a:gridCol w="11576304"/>
              </a:tblGrid>
              <a:tr h="405251">
                <a:tc>
                  <a:txBody>
                    <a:bodyPr/>
                    <a:lstStyle/>
                    <a:p>
                      <a:pPr marL="0" marR="0" indent="0" algn="l" defTabSz="514350" rtl="0" eaLnBrk="1" fontAlgn="auto" latinLnBrk="0" hangingPunct="1">
                        <a:lnSpc>
                          <a:spcPct val="100000"/>
                        </a:lnSpc>
                        <a:spcBef>
                          <a:spcPts val="0"/>
                        </a:spcBef>
                        <a:spcAft>
                          <a:spcPts val="0"/>
                        </a:spcAft>
                        <a:buClrTx/>
                        <a:buSzTx/>
                        <a:buFontTx/>
                        <a:buNone/>
                        <a:tabLst/>
                        <a:defRPr/>
                      </a:pPr>
                      <a:r>
                        <a:rPr lang="en-US" sz="2700" b="1" dirty="0" smtClean="0">
                          <a:solidFill>
                            <a:schemeClr val="bg1"/>
                          </a:solidFill>
                        </a:rPr>
                        <a:t>5) Verification of Medical License(s)</a:t>
                      </a:r>
                    </a:p>
                  </a:txBody>
                  <a:tcPr marL="216747" marR="216747" marT="108373" marB="108373">
                    <a:solidFill>
                      <a:srgbClr val="5B9BD6"/>
                    </a:solidFill>
                  </a:tcPr>
                </a:tc>
              </a:tr>
              <a:tr h="405251">
                <a:tc>
                  <a:txBody>
                    <a:bodyPr/>
                    <a:lstStyle/>
                    <a:p>
                      <a:pPr marL="0" marR="0" indent="0" algn="l" defTabSz="514350" rtl="0" eaLnBrk="1" fontAlgn="auto" latinLnBrk="0" hangingPunct="1">
                        <a:lnSpc>
                          <a:spcPct val="100000"/>
                        </a:lnSpc>
                        <a:spcBef>
                          <a:spcPts val="0"/>
                        </a:spcBef>
                        <a:spcAft>
                          <a:spcPts val="0"/>
                        </a:spcAft>
                        <a:buClrTx/>
                        <a:buSzTx/>
                        <a:buFontTx/>
                        <a:buNone/>
                        <a:tabLst/>
                        <a:defRPr/>
                      </a:pPr>
                      <a:r>
                        <a:rPr lang="en-US" sz="2600" dirty="0" smtClean="0"/>
                        <a:t>License Verification (if applicable)</a:t>
                      </a:r>
                    </a:p>
                  </a:txBody>
                  <a:tcPr marL="216747" marR="216747" marT="108373" marB="108373"/>
                </a:tc>
              </a:tr>
              <a:tr h="405251">
                <a:tc>
                  <a:txBody>
                    <a:bodyPr/>
                    <a:lstStyle/>
                    <a:p>
                      <a:pPr marL="0" marR="0" indent="0" algn="l" defTabSz="514350" rtl="0" eaLnBrk="1" fontAlgn="auto" latinLnBrk="0" hangingPunct="1">
                        <a:lnSpc>
                          <a:spcPct val="100000"/>
                        </a:lnSpc>
                        <a:spcBef>
                          <a:spcPts val="0"/>
                        </a:spcBef>
                        <a:spcAft>
                          <a:spcPts val="0"/>
                        </a:spcAft>
                        <a:buClrTx/>
                        <a:buSzTx/>
                        <a:buFontTx/>
                        <a:buNone/>
                        <a:tabLst/>
                        <a:defRPr/>
                      </a:pPr>
                      <a:r>
                        <a:rPr lang="en-US" sz="2700" b="1" dirty="0" smtClean="0">
                          <a:solidFill>
                            <a:schemeClr val="bg1"/>
                          </a:solidFill>
                        </a:rPr>
                        <a:t>6) Other Items</a:t>
                      </a:r>
                    </a:p>
                  </a:txBody>
                  <a:tcPr marL="216747" marR="216747" marT="108373" marB="108373">
                    <a:solidFill>
                      <a:srgbClr val="5B9BD6"/>
                    </a:solidFill>
                  </a:tcPr>
                </a:tc>
              </a:tr>
              <a:tr h="405251">
                <a:tc>
                  <a:txBody>
                    <a:bodyPr/>
                    <a:lstStyle/>
                    <a:p>
                      <a:pPr marL="0" marR="0" indent="0" algn="l" defTabSz="514350" rtl="0" eaLnBrk="1" fontAlgn="auto" latinLnBrk="0" hangingPunct="1">
                        <a:lnSpc>
                          <a:spcPct val="100000"/>
                        </a:lnSpc>
                        <a:spcBef>
                          <a:spcPts val="0"/>
                        </a:spcBef>
                        <a:spcAft>
                          <a:spcPts val="0"/>
                        </a:spcAft>
                        <a:buClrTx/>
                        <a:buSzTx/>
                        <a:buFontTx/>
                        <a:buNone/>
                        <a:tabLst/>
                        <a:defRPr/>
                      </a:pPr>
                      <a:r>
                        <a:rPr lang="en-US" sz="2600" dirty="0" smtClean="0"/>
                        <a:t>Curriculum Vitae (CV)</a:t>
                      </a:r>
                    </a:p>
                  </a:txBody>
                  <a:tcPr marL="216747" marR="216747" marT="108373" marB="108373"/>
                </a:tc>
              </a:tr>
              <a:tr h="405251">
                <a:tc>
                  <a:txBody>
                    <a:bodyPr/>
                    <a:lstStyle/>
                    <a:p>
                      <a:pPr marL="0" marR="0" indent="0" algn="l" defTabSz="514350" rtl="0" eaLnBrk="1" fontAlgn="auto" latinLnBrk="0" hangingPunct="1">
                        <a:lnSpc>
                          <a:spcPct val="100000"/>
                        </a:lnSpc>
                        <a:spcBef>
                          <a:spcPts val="0"/>
                        </a:spcBef>
                        <a:spcAft>
                          <a:spcPts val="0"/>
                        </a:spcAft>
                        <a:buClrTx/>
                        <a:buSzTx/>
                        <a:buFontTx/>
                        <a:buNone/>
                        <a:tabLst/>
                        <a:defRPr/>
                      </a:pPr>
                      <a:r>
                        <a:rPr lang="en-US" sz="2600" dirty="0" smtClean="0"/>
                        <a:t>Timeline of Activities</a:t>
                      </a:r>
                    </a:p>
                  </a:txBody>
                  <a:tcPr marL="216747" marR="216747" marT="108373" marB="108373"/>
                </a:tc>
              </a:tr>
              <a:tr h="405251">
                <a:tc>
                  <a:txBody>
                    <a:bodyPr/>
                    <a:lstStyle/>
                    <a:p>
                      <a:pPr marL="0" marR="0" indent="0" algn="l" defTabSz="514350" rtl="0" eaLnBrk="1" fontAlgn="auto" latinLnBrk="0" hangingPunct="1">
                        <a:lnSpc>
                          <a:spcPct val="100000"/>
                        </a:lnSpc>
                        <a:spcBef>
                          <a:spcPts val="0"/>
                        </a:spcBef>
                        <a:spcAft>
                          <a:spcPts val="0"/>
                        </a:spcAft>
                        <a:buClrTx/>
                        <a:buSzTx/>
                        <a:buFontTx/>
                        <a:buNone/>
                        <a:tabLst/>
                        <a:defRPr/>
                      </a:pPr>
                      <a:r>
                        <a:rPr lang="en-US" sz="2600" dirty="0" smtClean="0"/>
                        <a:t>Birth Month</a:t>
                      </a:r>
                      <a:r>
                        <a:rPr lang="en-US" sz="2600" baseline="0" dirty="0" smtClean="0"/>
                        <a:t> Licensure Request</a:t>
                      </a:r>
                      <a:endParaRPr lang="en-US" sz="2600" dirty="0" smtClean="0"/>
                    </a:p>
                  </a:txBody>
                  <a:tcPr marL="216747" marR="216747" marT="108373" marB="108373"/>
                </a:tc>
              </a:tr>
              <a:tr h="405251">
                <a:tc>
                  <a:txBody>
                    <a:bodyPr/>
                    <a:lstStyle/>
                    <a:p>
                      <a:pPr marL="0" marR="0" indent="0" algn="l" defTabSz="514350" rtl="0" eaLnBrk="1" fontAlgn="auto" latinLnBrk="0" hangingPunct="1">
                        <a:lnSpc>
                          <a:spcPct val="100000"/>
                        </a:lnSpc>
                        <a:spcBef>
                          <a:spcPts val="0"/>
                        </a:spcBef>
                        <a:spcAft>
                          <a:spcPts val="0"/>
                        </a:spcAft>
                        <a:buClrTx/>
                        <a:buSzTx/>
                        <a:buFontTx/>
                        <a:buNone/>
                        <a:tabLst/>
                        <a:defRPr/>
                      </a:pPr>
                      <a:r>
                        <a:rPr lang="en-US" sz="2600" dirty="0" smtClean="0"/>
                        <a:t>Explanation</a:t>
                      </a:r>
                      <a:r>
                        <a:rPr lang="en-US" sz="2600" baseline="0" dirty="0" smtClean="0"/>
                        <a:t> to Application Question (if applicable)</a:t>
                      </a:r>
                      <a:endParaRPr lang="en-US" sz="2600" dirty="0" smtClean="0"/>
                    </a:p>
                  </a:txBody>
                  <a:tcPr marL="216747" marR="216747" marT="108373" marB="108373"/>
                </a:tc>
              </a:tr>
            </a:tbl>
          </a:graphicData>
        </a:graphic>
      </p:graphicFrame>
      <p:sp>
        <p:nvSpPr>
          <p:cNvPr id="5" name="Title 1"/>
          <p:cNvSpPr txBox="1">
            <a:spLocks/>
          </p:cNvSpPr>
          <p:nvPr/>
        </p:nvSpPr>
        <p:spPr>
          <a:xfrm>
            <a:off x="-14288" y="408048"/>
            <a:ext cx="12192000" cy="1261872"/>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5000" i="1" dirty="0">
                <a:ln w="0"/>
                <a:solidFill>
                  <a:srgbClr val="0070C0"/>
                </a:solidFill>
                <a:effectLst>
                  <a:outerShdw blurRad="38100" dist="19050" dir="2700000" algn="tl" rotWithShape="0">
                    <a:schemeClr val="dk1">
                      <a:alpha val="40000"/>
                    </a:schemeClr>
                  </a:outerShdw>
                </a:effectLst>
                <a:latin typeface="Cambria" charset="0"/>
                <a:ea typeface="Cambria" charset="0"/>
                <a:cs typeface="Cambria" charset="0"/>
              </a:rPr>
              <a:t>Physician’s and Surgeon’s </a:t>
            </a:r>
            <a:r>
              <a:rPr lang="en-US" sz="5000" i="1" dirty="0" smtClean="0">
                <a:ln w="0"/>
                <a:solidFill>
                  <a:srgbClr val="0070C0"/>
                </a:solidFill>
                <a:effectLst>
                  <a:outerShdw blurRad="38100" dist="19050" dir="2700000" algn="tl" rotWithShape="0">
                    <a:schemeClr val="dk1">
                      <a:alpha val="40000"/>
                    </a:schemeClr>
                  </a:outerShdw>
                </a:effectLst>
                <a:latin typeface="Cambria" charset="0"/>
                <a:ea typeface="Cambria" charset="0"/>
                <a:cs typeface="Cambria" charset="0"/>
              </a:rPr>
              <a:t>License</a:t>
            </a:r>
          </a:p>
          <a:p>
            <a:pPr algn="ctr"/>
            <a:r>
              <a:rPr lang="en-US" sz="5000" i="1" dirty="0" smtClean="0">
                <a:ln w="0"/>
                <a:solidFill>
                  <a:srgbClr val="FFC000"/>
                </a:solidFill>
                <a:effectLst>
                  <a:outerShdw blurRad="38100" dist="19050" dir="2700000" algn="tl" rotWithShape="0">
                    <a:schemeClr val="dk1">
                      <a:alpha val="40000"/>
                    </a:schemeClr>
                  </a:outerShdw>
                </a:effectLst>
                <a:latin typeface="Cambria" charset="0"/>
                <a:ea typeface="Cambria" charset="0"/>
                <a:cs typeface="Cambria" charset="0"/>
              </a:rPr>
              <a:t>Application Checklist</a:t>
            </a:r>
            <a:endParaRPr lang="en-US" sz="5000" i="1" dirty="0">
              <a:ln w="0"/>
              <a:solidFill>
                <a:srgbClr val="FFC000"/>
              </a:solidFill>
              <a:effectLst>
                <a:outerShdw blurRad="38100" dist="19050" dir="2700000" algn="tl" rotWithShape="0">
                  <a:schemeClr val="dk1">
                    <a:alpha val="40000"/>
                  </a:schemeClr>
                </a:outerShdw>
              </a:effectLst>
              <a:latin typeface="Cambria" charset="0"/>
              <a:ea typeface="Cambria" charset="0"/>
              <a:cs typeface="Cambria" charset="0"/>
            </a:endParaRPr>
          </a:p>
        </p:txBody>
      </p:sp>
    </p:spTree>
    <p:extLst>
      <p:ext uri="{BB962C8B-B14F-4D97-AF65-F5344CB8AC3E}">
        <p14:creationId xmlns:p14="http://schemas.microsoft.com/office/powerpoint/2010/main" val="201234360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0" y="4053078"/>
            <a:ext cx="12191999" cy="1261872"/>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5000" i="1" dirty="0" smtClean="0">
                <a:ln w="0"/>
                <a:solidFill>
                  <a:srgbClr val="0070C0"/>
                </a:solidFill>
                <a:effectLst>
                  <a:outerShdw blurRad="38100" dist="19050" dir="2700000" algn="tl" rotWithShape="0">
                    <a:schemeClr val="dk1">
                      <a:alpha val="40000"/>
                    </a:schemeClr>
                  </a:outerShdw>
                </a:effectLst>
                <a:latin typeface="Cambria" charset="0"/>
                <a:ea typeface="Cambria" charset="0"/>
                <a:cs typeface="Cambria" charset="0"/>
              </a:rPr>
              <a:t>1) Application, fees and fingerprints</a:t>
            </a:r>
            <a:endParaRPr lang="en-US" sz="5000" i="1" dirty="0">
              <a:ln w="0"/>
              <a:solidFill>
                <a:srgbClr val="FFC000"/>
              </a:solidFill>
              <a:effectLst>
                <a:outerShdw blurRad="38100" dist="19050" dir="2700000" algn="tl" rotWithShape="0">
                  <a:schemeClr val="dk1">
                    <a:alpha val="40000"/>
                  </a:schemeClr>
                </a:outerShdw>
              </a:effectLst>
              <a:latin typeface="Cambria" charset="0"/>
              <a:ea typeface="Cambria" charset="0"/>
              <a:cs typeface="Cambria" charset="0"/>
            </a:endParaRPr>
          </a:p>
        </p:txBody>
      </p:sp>
    </p:spTree>
    <p:extLst>
      <p:ext uri="{BB962C8B-B14F-4D97-AF65-F5344CB8AC3E}">
        <p14:creationId xmlns:p14="http://schemas.microsoft.com/office/powerpoint/2010/main" val="125612453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TextBox 29"/>
          <p:cNvSpPr txBox="1"/>
          <p:nvPr/>
        </p:nvSpPr>
        <p:spPr>
          <a:xfrm>
            <a:off x="3249740" y="8028706"/>
            <a:ext cx="5692519" cy="1015663"/>
          </a:xfrm>
          <a:prstGeom prst="rect">
            <a:avLst/>
          </a:prstGeom>
          <a:solidFill>
            <a:schemeClr val="bg1"/>
          </a:solidFill>
          <a:ln>
            <a:solidFill>
              <a:srgbClr val="FFC000"/>
            </a:solidFill>
          </a:ln>
        </p:spPr>
        <p:txBody>
          <a:bodyPr wrap="none" rtlCol="0">
            <a:spAutoFit/>
          </a:bodyPr>
          <a:lstStyle/>
          <a:p>
            <a:pPr algn="ctr"/>
            <a:r>
              <a:rPr lang="en-US" sz="1500" b="1" dirty="0" smtClean="0">
                <a:solidFill>
                  <a:srgbClr val="1971C0"/>
                </a:solidFill>
                <a:latin typeface="Cambria" charset="0"/>
                <a:ea typeface="Cambria" charset="0"/>
                <a:cs typeface="Cambria" charset="0"/>
              </a:rPr>
              <a:t>Address:</a:t>
            </a:r>
            <a:r>
              <a:rPr lang="en-US" sz="1500" dirty="0" smtClean="0">
                <a:solidFill>
                  <a:srgbClr val="1971C0"/>
                </a:solidFill>
                <a:latin typeface="Cambria" charset="0"/>
                <a:ea typeface="Cambria" charset="0"/>
                <a:cs typeface="Cambria" charset="0"/>
              </a:rPr>
              <a:t> 2005 Evergreen, Suite 1200, Sacramento, CA 95815-3831</a:t>
            </a:r>
          </a:p>
          <a:p>
            <a:pPr algn="ctr"/>
            <a:r>
              <a:rPr lang="en-US" sz="1500" b="1" dirty="0" smtClean="0">
                <a:solidFill>
                  <a:srgbClr val="1971C0"/>
                </a:solidFill>
                <a:latin typeface="Cambria" charset="0"/>
                <a:ea typeface="Cambria" charset="0"/>
                <a:cs typeface="Cambria" charset="0"/>
              </a:rPr>
              <a:t>Phone:</a:t>
            </a:r>
            <a:r>
              <a:rPr lang="en-US" sz="1500" dirty="0" smtClean="0">
                <a:solidFill>
                  <a:srgbClr val="1971C0"/>
                </a:solidFill>
                <a:latin typeface="Cambria" charset="0"/>
                <a:ea typeface="Cambria" charset="0"/>
                <a:cs typeface="Cambria" charset="0"/>
              </a:rPr>
              <a:t> (916) 263-2382 or (800) 633-2322</a:t>
            </a:r>
          </a:p>
          <a:p>
            <a:pPr algn="ctr"/>
            <a:r>
              <a:rPr lang="en-US" sz="1500" b="1" dirty="0" smtClean="0">
                <a:solidFill>
                  <a:srgbClr val="1971C0"/>
                </a:solidFill>
                <a:latin typeface="Cambria" charset="0"/>
                <a:ea typeface="Cambria" charset="0"/>
                <a:cs typeface="Cambria" charset="0"/>
              </a:rPr>
              <a:t>Fax:</a:t>
            </a:r>
            <a:r>
              <a:rPr lang="en-US" sz="1500" dirty="0" smtClean="0">
                <a:solidFill>
                  <a:srgbClr val="1971C0"/>
                </a:solidFill>
                <a:latin typeface="Cambria" charset="0"/>
                <a:ea typeface="Cambria" charset="0"/>
                <a:cs typeface="Cambria" charset="0"/>
              </a:rPr>
              <a:t> (916) 263-2487</a:t>
            </a:r>
          </a:p>
          <a:p>
            <a:pPr algn="ctr"/>
            <a:r>
              <a:rPr lang="en-US" sz="1500" b="1" dirty="0" smtClean="0">
                <a:solidFill>
                  <a:srgbClr val="1971C0"/>
                </a:solidFill>
                <a:latin typeface="Cambria" charset="0"/>
                <a:ea typeface="Cambria" charset="0"/>
                <a:cs typeface="Cambria" charset="0"/>
              </a:rPr>
              <a:t>Website:</a:t>
            </a:r>
            <a:r>
              <a:rPr lang="en-US" sz="1500" dirty="0" smtClean="0">
                <a:solidFill>
                  <a:srgbClr val="1971C0"/>
                </a:solidFill>
                <a:latin typeface="Cambria" charset="0"/>
                <a:ea typeface="Cambria" charset="0"/>
                <a:cs typeface="Cambria" charset="0"/>
              </a:rPr>
              <a:t> </a:t>
            </a:r>
            <a:r>
              <a:rPr lang="en-US" sz="1500" dirty="0" err="1" smtClean="0">
                <a:solidFill>
                  <a:srgbClr val="1971C0"/>
                </a:solidFill>
                <a:latin typeface="Cambria" charset="0"/>
                <a:ea typeface="Cambria" charset="0"/>
                <a:cs typeface="Cambria" charset="0"/>
              </a:rPr>
              <a:t>www.mbc.ca.gov</a:t>
            </a:r>
            <a:endParaRPr lang="en-US" sz="1500" dirty="0" smtClean="0">
              <a:solidFill>
                <a:srgbClr val="1971C0"/>
              </a:solidFill>
              <a:latin typeface="Cambria" charset="0"/>
              <a:ea typeface="Cambria" charset="0"/>
              <a:cs typeface="Cambria" charset="0"/>
            </a:endParaRPr>
          </a:p>
        </p:txBody>
      </p:sp>
      <p:grpSp>
        <p:nvGrpSpPr>
          <p:cNvPr id="6" name="Group 5"/>
          <p:cNvGrpSpPr/>
          <p:nvPr/>
        </p:nvGrpSpPr>
        <p:grpSpPr>
          <a:xfrm>
            <a:off x="967921" y="2334037"/>
            <a:ext cx="10322834" cy="5284924"/>
            <a:chOff x="1341753" y="1905072"/>
            <a:chExt cx="9210185" cy="4233902"/>
          </a:xfrm>
        </p:grpSpPr>
        <p:pic>
          <p:nvPicPr>
            <p:cNvPr id="5" name="Picture 4"/>
            <p:cNvPicPr>
              <a:picLocks noChangeAspect="1"/>
            </p:cNvPicPr>
            <p:nvPr/>
          </p:nvPicPr>
          <p:blipFill rotWithShape="1">
            <a:blip r:embed="rId3"/>
            <a:srcRect l="1186" t="2045" r="1157" b="30376"/>
            <a:stretch/>
          </p:blipFill>
          <p:spPr>
            <a:xfrm>
              <a:off x="1341753" y="1905072"/>
              <a:ext cx="9210185" cy="3295578"/>
            </a:xfrm>
            <a:prstGeom prst="rect">
              <a:avLst/>
            </a:prstGeom>
          </p:spPr>
        </p:pic>
        <p:pic>
          <p:nvPicPr>
            <p:cNvPr id="28" name="Picture 27"/>
            <p:cNvPicPr>
              <a:picLocks noChangeAspect="1"/>
            </p:cNvPicPr>
            <p:nvPr/>
          </p:nvPicPr>
          <p:blipFill rotWithShape="1">
            <a:blip r:embed="rId3"/>
            <a:srcRect l="1186" t="80587" r="1157"/>
            <a:stretch/>
          </p:blipFill>
          <p:spPr>
            <a:xfrm>
              <a:off x="1341753" y="5192238"/>
              <a:ext cx="9210185" cy="946736"/>
            </a:xfrm>
            <a:prstGeom prst="rect">
              <a:avLst/>
            </a:prstGeom>
          </p:spPr>
        </p:pic>
      </p:grpSp>
      <p:sp>
        <p:nvSpPr>
          <p:cNvPr id="32" name="Oval 31"/>
          <p:cNvSpPr/>
          <p:nvPr/>
        </p:nvSpPr>
        <p:spPr>
          <a:xfrm>
            <a:off x="9644062" y="3341634"/>
            <a:ext cx="1314451" cy="494251"/>
          </a:xfrm>
          <a:prstGeom prst="ellipse">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7" name="Straight Connector 36"/>
          <p:cNvCxnSpPr/>
          <p:nvPr/>
        </p:nvCxnSpPr>
        <p:spPr>
          <a:xfrm>
            <a:off x="1024701" y="3046376"/>
            <a:ext cx="5212080"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a:off x="1024701" y="4663034"/>
            <a:ext cx="6035040"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a:off x="1024701" y="5015458"/>
            <a:ext cx="7589520"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a:off x="1024701" y="5372646"/>
            <a:ext cx="5852160"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sp>
        <p:nvSpPr>
          <p:cNvPr id="21" name="Rectangle 20"/>
          <p:cNvSpPr/>
          <p:nvPr/>
        </p:nvSpPr>
        <p:spPr>
          <a:xfrm>
            <a:off x="967921" y="2334037"/>
            <a:ext cx="10322834" cy="5282745"/>
          </a:xfrm>
          <a:prstGeom prst="rect">
            <a:avLst/>
          </a:prstGeom>
          <a:noFill/>
          <a:ln w="38100">
            <a:solidFill>
              <a:srgbClr val="1971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p:cNvSpPr/>
          <p:nvPr/>
        </p:nvSpPr>
        <p:spPr>
          <a:xfrm>
            <a:off x="967921" y="3835885"/>
            <a:ext cx="2746829" cy="427461"/>
          </a:xfrm>
          <a:prstGeom prst="ellipse">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Oval 42"/>
          <p:cNvSpPr/>
          <p:nvPr/>
        </p:nvSpPr>
        <p:spPr>
          <a:xfrm>
            <a:off x="967921" y="2288994"/>
            <a:ext cx="3332617" cy="377458"/>
          </a:xfrm>
          <a:prstGeom prst="ellipse">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4" name="Straight Connector 43"/>
          <p:cNvCxnSpPr/>
          <p:nvPr/>
        </p:nvCxnSpPr>
        <p:spPr>
          <a:xfrm>
            <a:off x="5106353" y="5825084"/>
            <a:ext cx="4389120"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sp>
        <p:nvSpPr>
          <p:cNvPr id="46" name="Oval 45"/>
          <p:cNvSpPr/>
          <p:nvPr/>
        </p:nvSpPr>
        <p:spPr>
          <a:xfrm>
            <a:off x="8329611" y="7248410"/>
            <a:ext cx="1314451" cy="368372"/>
          </a:xfrm>
          <a:prstGeom prst="ellipse">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398412" y="2213438"/>
            <a:ext cx="10862654" cy="5632311"/>
          </a:xfrm>
          <a:prstGeom prst="rect">
            <a:avLst/>
          </a:prstGeom>
          <a:noFill/>
          <a:ln>
            <a:noFill/>
          </a:ln>
          <a:scene3d>
            <a:camera prst="orthographicFront">
              <a:rot lat="0" lon="0" rev="1200000"/>
            </a:camera>
            <a:lightRig rig="threePt" dir="t"/>
          </a:scene3d>
        </p:spPr>
        <p:txBody>
          <a:bodyPr wrap="square" lIns="91440" tIns="45720" rIns="91440" bIns="45720">
            <a:spAutoFit/>
          </a:bodyPr>
          <a:lstStyle/>
          <a:p>
            <a:pPr algn="ctr"/>
            <a:r>
              <a:rPr lang="en-US" sz="12000" b="0" cap="none" spc="0" dirty="0" smtClean="0">
                <a:ln w="0"/>
                <a:gradFill>
                  <a:gsLst>
                    <a:gs pos="0">
                      <a:srgbClr val="53575C">
                        <a:alpha val="0"/>
                      </a:srgbClr>
                    </a:gs>
                    <a:gs pos="66000">
                      <a:srgbClr val="C5C7CA"/>
                    </a:gs>
                  </a:gsLst>
                  <a:lin ang="5400000"/>
                </a:gradFill>
                <a:effectLst/>
              </a:rPr>
              <a:t>SAMPLE APPLICATION FEE</a:t>
            </a:r>
            <a:endParaRPr lang="en-US" sz="12000" b="0" cap="none" spc="0" dirty="0">
              <a:ln w="0"/>
              <a:gradFill>
                <a:gsLst>
                  <a:gs pos="0">
                    <a:srgbClr val="53575C">
                      <a:alpha val="0"/>
                    </a:srgbClr>
                  </a:gs>
                  <a:gs pos="66000">
                    <a:srgbClr val="C5C7CA"/>
                  </a:gs>
                </a:gsLst>
                <a:lin ang="5400000"/>
              </a:gradFill>
              <a:effectLst/>
            </a:endParaRPr>
          </a:p>
        </p:txBody>
      </p:sp>
      <p:sp>
        <p:nvSpPr>
          <p:cNvPr id="48" name="Title 1"/>
          <p:cNvSpPr txBox="1">
            <a:spLocks/>
          </p:cNvSpPr>
          <p:nvPr/>
        </p:nvSpPr>
        <p:spPr>
          <a:xfrm>
            <a:off x="-17482" y="405320"/>
            <a:ext cx="12192000" cy="1261872"/>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5000" i="1" dirty="0">
                <a:ln w="0"/>
                <a:solidFill>
                  <a:srgbClr val="0070C0"/>
                </a:solidFill>
                <a:effectLst>
                  <a:outerShdw blurRad="38100" dist="19050" dir="2700000" algn="tl" rotWithShape="0">
                    <a:schemeClr val="dk1">
                      <a:alpha val="40000"/>
                    </a:schemeClr>
                  </a:outerShdw>
                </a:effectLst>
                <a:latin typeface="Cambria" charset="0"/>
                <a:ea typeface="Cambria" charset="0"/>
                <a:cs typeface="Cambria" charset="0"/>
              </a:rPr>
              <a:t>Physician’s and Surgeon’s License</a:t>
            </a:r>
          </a:p>
          <a:p>
            <a:pPr algn="ctr"/>
            <a:r>
              <a:rPr lang="en-US" sz="5000" i="1" dirty="0" smtClean="0">
                <a:ln w="0"/>
                <a:solidFill>
                  <a:srgbClr val="FFC000"/>
                </a:solidFill>
                <a:effectLst>
                  <a:outerShdw blurRad="38100" dist="19050" dir="2700000" algn="tl" rotWithShape="0">
                    <a:schemeClr val="dk1">
                      <a:alpha val="40000"/>
                    </a:schemeClr>
                  </a:outerShdw>
                </a:effectLst>
                <a:latin typeface="Cambria" charset="0"/>
                <a:ea typeface="Cambria" charset="0"/>
                <a:cs typeface="Cambria" charset="0"/>
              </a:rPr>
              <a:t>Application and Initial License Fee</a:t>
            </a:r>
            <a:endParaRPr lang="en-US" sz="5000" i="1" dirty="0">
              <a:ln w="0"/>
              <a:solidFill>
                <a:srgbClr val="FFC000"/>
              </a:solidFill>
              <a:effectLst>
                <a:outerShdw blurRad="38100" dist="19050" dir="2700000" algn="tl" rotWithShape="0">
                  <a:schemeClr val="dk1">
                    <a:alpha val="40000"/>
                  </a:schemeClr>
                </a:outerShdw>
              </a:effectLst>
              <a:latin typeface="Cambria" charset="0"/>
              <a:ea typeface="Cambria" charset="0"/>
              <a:cs typeface="Cambria" charset="0"/>
            </a:endParaRPr>
          </a:p>
        </p:txBody>
      </p:sp>
      <p:sp>
        <p:nvSpPr>
          <p:cNvPr id="49" name="Rectangle 48"/>
          <p:cNvSpPr/>
          <p:nvPr/>
        </p:nvSpPr>
        <p:spPr>
          <a:xfrm>
            <a:off x="3232258" y="7602691"/>
            <a:ext cx="5692519" cy="369332"/>
          </a:xfrm>
          <a:prstGeom prst="rect">
            <a:avLst/>
          </a:prstGeom>
          <a:noFill/>
          <a:ln>
            <a:noFill/>
          </a:ln>
        </p:spPr>
        <p:txBody>
          <a:bodyPr wrap="square">
            <a:spAutoFit/>
          </a:bodyPr>
          <a:lstStyle/>
          <a:p>
            <a:pPr algn="ctr"/>
            <a:r>
              <a:rPr lang="en-US" i="1" smtClean="0">
                <a:solidFill>
                  <a:srgbClr val="C00000"/>
                </a:solidFill>
                <a:latin typeface="Cambria" charset="0"/>
                <a:ea typeface="Cambria" charset="0"/>
                <a:cs typeface="Cambria" charset="0"/>
              </a:rPr>
              <a:t>The application fee is non refundable</a:t>
            </a:r>
            <a:endParaRPr lang="en-US" b="1" dirty="0">
              <a:solidFill>
                <a:srgbClr val="C00000"/>
              </a:solidFill>
              <a:latin typeface="Cambria" charset="0"/>
              <a:ea typeface="Cambria" charset="0"/>
              <a:cs typeface="Cambria" charset="0"/>
            </a:endParaRPr>
          </a:p>
        </p:txBody>
      </p:sp>
    </p:spTree>
    <p:extLst>
      <p:ext uri="{BB962C8B-B14F-4D97-AF65-F5344CB8AC3E}">
        <p14:creationId xmlns:p14="http://schemas.microsoft.com/office/powerpoint/2010/main" val="57555055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txBox="1">
            <a:spLocks/>
          </p:cNvSpPr>
          <p:nvPr/>
        </p:nvSpPr>
        <p:spPr>
          <a:xfrm>
            <a:off x="0" y="-2710557"/>
            <a:ext cx="12192000" cy="2165580"/>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7111" i="1" dirty="0">
                <a:ln w="0"/>
                <a:solidFill>
                  <a:srgbClr val="0070C0"/>
                </a:solidFill>
                <a:effectLst>
                  <a:outerShdw blurRad="38100" dist="19050" dir="2700000" algn="tl" rotWithShape="0">
                    <a:schemeClr val="dk1">
                      <a:alpha val="40000"/>
                    </a:schemeClr>
                  </a:outerShdw>
                </a:effectLst>
                <a:latin typeface="Cambria" charset="0"/>
                <a:ea typeface="Cambria" charset="0"/>
                <a:cs typeface="Cambria" charset="0"/>
              </a:rPr>
              <a:t>PTAL</a:t>
            </a:r>
          </a:p>
        </p:txBody>
      </p:sp>
      <p:sp>
        <p:nvSpPr>
          <p:cNvPr id="30" name="TextBox 29"/>
          <p:cNvSpPr txBox="1"/>
          <p:nvPr/>
        </p:nvSpPr>
        <p:spPr>
          <a:xfrm>
            <a:off x="3249740" y="8028706"/>
            <a:ext cx="5692519" cy="1015663"/>
          </a:xfrm>
          <a:prstGeom prst="rect">
            <a:avLst/>
          </a:prstGeom>
          <a:solidFill>
            <a:schemeClr val="bg1"/>
          </a:solidFill>
          <a:ln>
            <a:solidFill>
              <a:srgbClr val="FFC000"/>
            </a:solidFill>
          </a:ln>
        </p:spPr>
        <p:txBody>
          <a:bodyPr wrap="none" rtlCol="0">
            <a:spAutoFit/>
          </a:bodyPr>
          <a:lstStyle/>
          <a:p>
            <a:pPr algn="ctr"/>
            <a:r>
              <a:rPr lang="en-US" sz="1500" b="1" dirty="0" smtClean="0">
                <a:solidFill>
                  <a:srgbClr val="1971C0"/>
                </a:solidFill>
                <a:latin typeface="Cambria" charset="0"/>
                <a:ea typeface="Cambria" charset="0"/>
                <a:cs typeface="Cambria" charset="0"/>
              </a:rPr>
              <a:t>Address:</a:t>
            </a:r>
            <a:r>
              <a:rPr lang="en-US" sz="1500" dirty="0" smtClean="0">
                <a:solidFill>
                  <a:srgbClr val="1971C0"/>
                </a:solidFill>
                <a:latin typeface="Cambria" charset="0"/>
                <a:ea typeface="Cambria" charset="0"/>
                <a:cs typeface="Cambria" charset="0"/>
              </a:rPr>
              <a:t> 2005 Evergreen, Suite 1200, Sacramento, CA 95815-3831</a:t>
            </a:r>
          </a:p>
          <a:p>
            <a:pPr algn="ctr"/>
            <a:r>
              <a:rPr lang="en-US" sz="1500" b="1" dirty="0" smtClean="0">
                <a:solidFill>
                  <a:srgbClr val="1971C0"/>
                </a:solidFill>
                <a:latin typeface="Cambria" charset="0"/>
                <a:ea typeface="Cambria" charset="0"/>
                <a:cs typeface="Cambria" charset="0"/>
              </a:rPr>
              <a:t>Phone:</a:t>
            </a:r>
            <a:r>
              <a:rPr lang="en-US" sz="1500" dirty="0" smtClean="0">
                <a:solidFill>
                  <a:srgbClr val="1971C0"/>
                </a:solidFill>
                <a:latin typeface="Cambria" charset="0"/>
                <a:ea typeface="Cambria" charset="0"/>
                <a:cs typeface="Cambria" charset="0"/>
              </a:rPr>
              <a:t> (916) 263-2382 or (800) 633-2322</a:t>
            </a:r>
          </a:p>
          <a:p>
            <a:pPr algn="ctr"/>
            <a:r>
              <a:rPr lang="en-US" sz="1500" b="1" dirty="0" smtClean="0">
                <a:solidFill>
                  <a:srgbClr val="1971C0"/>
                </a:solidFill>
                <a:latin typeface="Cambria" charset="0"/>
                <a:ea typeface="Cambria" charset="0"/>
                <a:cs typeface="Cambria" charset="0"/>
              </a:rPr>
              <a:t>Fax:</a:t>
            </a:r>
            <a:r>
              <a:rPr lang="en-US" sz="1500" dirty="0" smtClean="0">
                <a:solidFill>
                  <a:srgbClr val="1971C0"/>
                </a:solidFill>
                <a:latin typeface="Cambria" charset="0"/>
                <a:ea typeface="Cambria" charset="0"/>
                <a:cs typeface="Cambria" charset="0"/>
              </a:rPr>
              <a:t> (916) 263-2487</a:t>
            </a:r>
          </a:p>
          <a:p>
            <a:pPr algn="ctr"/>
            <a:r>
              <a:rPr lang="en-US" sz="1500" b="1" dirty="0" smtClean="0">
                <a:solidFill>
                  <a:srgbClr val="1971C0"/>
                </a:solidFill>
                <a:latin typeface="Cambria" charset="0"/>
                <a:ea typeface="Cambria" charset="0"/>
                <a:cs typeface="Cambria" charset="0"/>
              </a:rPr>
              <a:t>Website:</a:t>
            </a:r>
            <a:r>
              <a:rPr lang="en-US" sz="1500" dirty="0" smtClean="0">
                <a:solidFill>
                  <a:srgbClr val="1971C0"/>
                </a:solidFill>
                <a:latin typeface="Cambria" charset="0"/>
                <a:ea typeface="Cambria" charset="0"/>
                <a:cs typeface="Cambria" charset="0"/>
              </a:rPr>
              <a:t> </a:t>
            </a:r>
            <a:r>
              <a:rPr lang="en-US" sz="1500" dirty="0" err="1" smtClean="0">
                <a:solidFill>
                  <a:srgbClr val="1971C0"/>
                </a:solidFill>
                <a:latin typeface="Cambria" charset="0"/>
                <a:ea typeface="Cambria" charset="0"/>
                <a:cs typeface="Cambria" charset="0"/>
              </a:rPr>
              <a:t>www.mbc.ca.gov</a:t>
            </a:r>
            <a:endParaRPr lang="en-US" sz="1500" dirty="0" smtClean="0">
              <a:solidFill>
                <a:srgbClr val="1971C0"/>
              </a:solidFill>
              <a:latin typeface="Cambria" charset="0"/>
              <a:ea typeface="Cambria" charset="0"/>
              <a:cs typeface="Cambria" charset="0"/>
            </a:endParaRPr>
          </a:p>
        </p:txBody>
      </p:sp>
      <p:sp>
        <p:nvSpPr>
          <p:cNvPr id="34" name="Oval 33"/>
          <p:cNvSpPr/>
          <p:nvPr/>
        </p:nvSpPr>
        <p:spPr>
          <a:xfrm>
            <a:off x="-1900238" y="12270642"/>
            <a:ext cx="10058400" cy="977377"/>
          </a:xfrm>
          <a:prstGeom prst="ellipse">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7508608" y="11904729"/>
            <a:ext cx="1146468" cy="507831"/>
          </a:xfrm>
          <a:prstGeom prst="rect">
            <a:avLst/>
          </a:prstGeom>
          <a:noFill/>
        </p:spPr>
        <p:txBody>
          <a:bodyPr wrap="none" rtlCol="0">
            <a:spAutoFit/>
          </a:bodyPr>
          <a:lstStyle/>
          <a:p>
            <a:r>
              <a:rPr lang="en-US" sz="2700" smtClean="0">
                <a:solidFill>
                  <a:srgbClr val="011F7D"/>
                </a:solidFill>
              </a:rPr>
              <a:t>491.00</a:t>
            </a:r>
            <a:endParaRPr lang="en-US" sz="2700">
              <a:solidFill>
                <a:srgbClr val="011F7D"/>
              </a:solidFill>
            </a:endParaRPr>
          </a:p>
        </p:txBody>
      </p:sp>
      <p:sp>
        <p:nvSpPr>
          <p:cNvPr id="24" name="Oval 23"/>
          <p:cNvSpPr/>
          <p:nvPr/>
        </p:nvSpPr>
        <p:spPr>
          <a:xfrm>
            <a:off x="7055746" y="11879845"/>
            <a:ext cx="1665341" cy="494251"/>
          </a:xfrm>
          <a:prstGeom prst="ellipse">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Picture 15"/>
          <p:cNvPicPr>
            <a:picLocks noChangeAspect="1"/>
          </p:cNvPicPr>
          <p:nvPr/>
        </p:nvPicPr>
        <p:blipFill rotWithShape="1">
          <a:blip r:embed="rId3"/>
          <a:srcRect l="1051" r="1801" b="3084"/>
          <a:stretch/>
        </p:blipFill>
        <p:spPr>
          <a:xfrm>
            <a:off x="930931" y="2843462"/>
            <a:ext cx="10330135" cy="3695605"/>
          </a:xfrm>
          <a:prstGeom prst="rect">
            <a:avLst/>
          </a:prstGeom>
          <a:ln w="38100">
            <a:solidFill>
              <a:srgbClr val="1971C0"/>
            </a:solidFill>
          </a:ln>
        </p:spPr>
      </p:pic>
      <p:sp>
        <p:nvSpPr>
          <p:cNvPr id="17" name="Oval 16"/>
          <p:cNvSpPr/>
          <p:nvPr/>
        </p:nvSpPr>
        <p:spPr>
          <a:xfrm>
            <a:off x="914399" y="2779373"/>
            <a:ext cx="6786564" cy="377458"/>
          </a:xfrm>
          <a:prstGeom prst="ellipse">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p:cNvSpPr/>
          <p:nvPr/>
        </p:nvSpPr>
        <p:spPr>
          <a:xfrm>
            <a:off x="914399" y="5515939"/>
            <a:ext cx="3043239" cy="377458"/>
          </a:xfrm>
          <a:prstGeom prst="ellipse">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p:cNvSpPr/>
          <p:nvPr/>
        </p:nvSpPr>
        <p:spPr>
          <a:xfrm>
            <a:off x="6868292" y="4893465"/>
            <a:ext cx="2675758" cy="587404"/>
          </a:xfrm>
          <a:prstGeom prst="ellipse">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p:cNvSpPr/>
          <p:nvPr/>
        </p:nvSpPr>
        <p:spPr>
          <a:xfrm>
            <a:off x="1857868" y="5846782"/>
            <a:ext cx="8614869" cy="692285"/>
          </a:xfrm>
          <a:prstGeom prst="ellipse">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9874907" y="5558803"/>
            <a:ext cx="1257300" cy="320040"/>
          </a:xfrm>
          <a:prstGeom prst="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p:cNvSpPr/>
          <p:nvPr/>
        </p:nvSpPr>
        <p:spPr>
          <a:xfrm>
            <a:off x="398412" y="2213438"/>
            <a:ext cx="10862654" cy="5632311"/>
          </a:xfrm>
          <a:prstGeom prst="rect">
            <a:avLst/>
          </a:prstGeom>
          <a:noFill/>
          <a:ln>
            <a:noFill/>
          </a:ln>
          <a:scene3d>
            <a:camera prst="orthographicFront">
              <a:rot lat="0" lon="0" rev="1200000"/>
            </a:camera>
            <a:lightRig rig="threePt" dir="t"/>
          </a:scene3d>
        </p:spPr>
        <p:txBody>
          <a:bodyPr wrap="square" lIns="91440" tIns="45720" rIns="91440" bIns="45720">
            <a:spAutoFit/>
          </a:bodyPr>
          <a:lstStyle/>
          <a:p>
            <a:pPr algn="ctr"/>
            <a:r>
              <a:rPr lang="en-US" sz="12000" b="0" cap="none" spc="0" dirty="0" smtClean="0">
                <a:ln w="0"/>
                <a:gradFill>
                  <a:gsLst>
                    <a:gs pos="0">
                      <a:srgbClr val="53575C">
                        <a:alpha val="0"/>
                      </a:srgbClr>
                    </a:gs>
                    <a:gs pos="66000">
                      <a:srgbClr val="C5C7CA"/>
                    </a:gs>
                  </a:gsLst>
                  <a:lin ang="5400000"/>
                </a:gradFill>
                <a:effectLst/>
              </a:rPr>
              <a:t>SAMPLE APPLICATION FEE</a:t>
            </a:r>
            <a:endParaRPr lang="en-US" sz="12000" b="0" cap="none" spc="0" dirty="0">
              <a:ln w="0"/>
              <a:gradFill>
                <a:gsLst>
                  <a:gs pos="0">
                    <a:srgbClr val="53575C">
                      <a:alpha val="0"/>
                    </a:srgbClr>
                  </a:gs>
                  <a:gs pos="66000">
                    <a:srgbClr val="C5C7CA"/>
                  </a:gs>
                </a:gsLst>
                <a:lin ang="5400000"/>
              </a:gradFill>
              <a:effectLst/>
            </a:endParaRPr>
          </a:p>
        </p:txBody>
      </p:sp>
      <p:sp>
        <p:nvSpPr>
          <p:cNvPr id="23" name="Title 1"/>
          <p:cNvSpPr txBox="1">
            <a:spLocks/>
          </p:cNvSpPr>
          <p:nvPr/>
        </p:nvSpPr>
        <p:spPr>
          <a:xfrm>
            <a:off x="-17482" y="405320"/>
            <a:ext cx="12192000" cy="1261872"/>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5000" i="1" dirty="0">
                <a:ln w="0"/>
                <a:solidFill>
                  <a:srgbClr val="0070C0"/>
                </a:solidFill>
                <a:effectLst>
                  <a:outerShdw blurRad="38100" dist="19050" dir="2700000" algn="tl" rotWithShape="0">
                    <a:schemeClr val="dk1">
                      <a:alpha val="40000"/>
                    </a:schemeClr>
                  </a:outerShdw>
                </a:effectLst>
                <a:latin typeface="Cambria" charset="0"/>
                <a:ea typeface="Cambria" charset="0"/>
                <a:cs typeface="Cambria" charset="0"/>
              </a:rPr>
              <a:t>Physician’s and Surgeon’s License</a:t>
            </a:r>
          </a:p>
          <a:p>
            <a:pPr algn="ctr"/>
            <a:r>
              <a:rPr lang="en-US" sz="5000" i="1" dirty="0" smtClean="0">
                <a:ln w="0"/>
                <a:solidFill>
                  <a:srgbClr val="FFC000"/>
                </a:solidFill>
                <a:effectLst>
                  <a:outerShdw blurRad="38100" dist="19050" dir="2700000" algn="tl" rotWithShape="0">
                    <a:schemeClr val="dk1">
                      <a:alpha val="40000"/>
                    </a:schemeClr>
                  </a:outerShdw>
                </a:effectLst>
                <a:latin typeface="Cambria" charset="0"/>
                <a:ea typeface="Cambria" charset="0"/>
                <a:cs typeface="Cambria" charset="0"/>
              </a:rPr>
              <a:t>Application and Initial License Fee</a:t>
            </a:r>
            <a:endParaRPr lang="en-US" sz="5000" i="1" dirty="0">
              <a:ln w="0"/>
              <a:solidFill>
                <a:srgbClr val="FFC000"/>
              </a:solidFill>
              <a:effectLst>
                <a:outerShdw blurRad="38100" dist="19050" dir="2700000" algn="tl" rotWithShape="0">
                  <a:schemeClr val="dk1">
                    <a:alpha val="40000"/>
                  </a:schemeClr>
                </a:outerShdw>
              </a:effectLst>
              <a:latin typeface="Cambria" charset="0"/>
              <a:ea typeface="Cambria" charset="0"/>
              <a:cs typeface="Cambria" charset="0"/>
            </a:endParaRPr>
          </a:p>
        </p:txBody>
      </p:sp>
      <p:sp>
        <p:nvSpPr>
          <p:cNvPr id="25" name="Rectangle 24"/>
          <p:cNvSpPr/>
          <p:nvPr/>
        </p:nvSpPr>
        <p:spPr>
          <a:xfrm>
            <a:off x="3232258" y="7602691"/>
            <a:ext cx="5692519" cy="369332"/>
          </a:xfrm>
          <a:prstGeom prst="rect">
            <a:avLst/>
          </a:prstGeom>
          <a:noFill/>
          <a:ln>
            <a:noFill/>
          </a:ln>
        </p:spPr>
        <p:txBody>
          <a:bodyPr wrap="square">
            <a:spAutoFit/>
          </a:bodyPr>
          <a:lstStyle/>
          <a:p>
            <a:pPr algn="ctr"/>
            <a:r>
              <a:rPr lang="en-US" i="1" smtClean="0">
                <a:solidFill>
                  <a:srgbClr val="C00000"/>
                </a:solidFill>
                <a:latin typeface="Cambria" charset="0"/>
                <a:ea typeface="Cambria" charset="0"/>
                <a:cs typeface="Cambria" charset="0"/>
              </a:rPr>
              <a:t>The application fee is non refundable</a:t>
            </a:r>
            <a:endParaRPr lang="en-US" b="1" dirty="0">
              <a:solidFill>
                <a:srgbClr val="C00000"/>
              </a:solidFill>
              <a:latin typeface="Cambria" charset="0"/>
              <a:ea typeface="Cambria" charset="0"/>
              <a:cs typeface="Cambria" charset="0"/>
            </a:endParaRPr>
          </a:p>
        </p:txBody>
      </p:sp>
    </p:spTree>
    <p:extLst>
      <p:ext uri="{BB962C8B-B14F-4D97-AF65-F5344CB8AC3E}">
        <p14:creationId xmlns:p14="http://schemas.microsoft.com/office/powerpoint/2010/main" val="105611426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Title 1"/>
          <p:cNvSpPr txBox="1">
            <a:spLocks/>
          </p:cNvSpPr>
          <p:nvPr/>
        </p:nvSpPr>
        <p:spPr>
          <a:xfrm>
            <a:off x="-17482" y="405320"/>
            <a:ext cx="12192000" cy="1261872"/>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5000" i="1" dirty="0">
                <a:ln w="0"/>
                <a:solidFill>
                  <a:srgbClr val="0070C0"/>
                </a:solidFill>
                <a:effectLst>
                  <a:outerShdw blurRad="38100" dist="19050" dir="2700000" algn="tl" rotWithShape="0">
                    <a:schemeClr val="dk1">
                      <a:alpha val="40000"/>
                    </a:schemeClr>
                  </a:outerShdw>
                </a:effectLst>
                <a:latin typeface="Cambria" charset="0"/>
                <a:ea typeface="Cambria" charset="0"/>
                <a:cs typeface="Cambria" charset="0"/>
              </a:rPr>
              <a:t>Physician’s and Surgeon’s License</a:t>
            </a:r>
          </a:p>
          <a:p>
            <a:pPr algn="ctr"/>
            <a:r>
              <a:rPr lang="en-US" sz="5000" i="1" dirty="0" smtClean="0">
                <a:solidFill>
                  <a:srgbClr val="F9C032"/>
                </a:solidFill>
                <a:latin typeface="Cambria" charset="0"/>
                <a:ea typeface="Cambria" charset="0"/>
                <a:cs typeface="Cambria" charset="0"/>
              </a:rPr>
              <a:t>Application: Forms </a:t>
            </a:r>
            <a:r>
              <a:rPr lang="en-US" sz="5000" i="1" dirty="0">
                <a:solidFill>
                  <a:srgbClr val="F9C032"/>
                </a:solidFill>
                <a:latin typeface="Cambria" charset="0"/>
                <a:ea typeface="Cambria" charset="0"/>
                <a:cs typeface="Cambria" charset="0"/>
              </a:rPr>
              <a:t>L1A-L1F</a:t>
            </a:r>
          </a:p>
        </p:txBody>
      </p:sp>
      <p:sp>
        <p:nvSpPr>
          <p:cNvPr id="29" name="TextBox 28"/>
          <p:cNvSpPr txBox="1"/>
          <p:nvPr/>
        </p:nvSpPr>
        <p:spPr>
          <a:xfrm>
            <a:off x="6209189" y="8046283"/>
            <a:ext cx="5692519" cy="1015663"/>
          </a:xfrm>
          <a:prstGeom prst="rect">
            <a:avLst/>
          </a:prstGeom>
          <a:solidFill>
            <a:schemeClr val="bg1"/>
          </a:solidFill>
          <a:ln>
            <a:solidFill>
              <a:srgbClr val="FFC000"/>
            </a:solidFill>
          </a:ln>
        </p:spPr>
        <p:txBody>
          <a:bodyPr wrap="none" rtlCol="0">
            <a:spAutoFit/>
          </a:bodyPr>
          <a:lstStyle/>
          <a:p>
            <a:pPr algn="ctr"/>
            <a:r>
              <a:rPr lang="en-US" sz="1500" b="1" dirty="0" smtClean="0">
                <a:solidFill>
                  <a:srgbClr val="1971C0"/>
                </a:solidFill>
                <a:latin typeface="Cambria" charset="0"/>
                <a:ea typeface="Cambria" charset="0"/>
                <a:cs typeface="Cambria" charset="0"/>
              </a:rPr>
              <a:t>Address:</a:t>
            </a:r>
            <a:r>
              <a:rPr lang="en-US" sz="1500" dirty="0" smtClean="0">
                <a:solidFill>
                  <a:srgbClr val="1971C0"/>
                </a:solidFill>
                <a:latin typeface="Cambria" charset="0"/>
                <a:ea typeface="Cambria" charset="0"/>
                <a:cs typeface="Cambria" charset="0"/>
              </a:rPr>
              <a:t> 2005 Evergreen, Suite 1200, Sacramento, CA 95815-3831</a:t>
            </a:r>
          </a:p>
          <a:p>
            <a:pPr algn="ctr"/>
            <a:r>
              <a:rPr lang="en-US" sz="1500" b="1" dirty="0" smtClean="0">
                <a:solidFill>
                  <a:srgbClr val="1971C0"/>
                </a:solidFill>
                <a:latin typeface="Cambria" charset="0"/>
                <a:ea typeface="Cambria" charset="0"/>
                <a:cs typeface="Cambria" charset="0"/>
              </a:rPr>
              <a:t>Phone:</a:t>
            </a:r>
            <a:r>
              <a:rPr lang="en-US" sz="1500" dirty="0" smtClean="0">
                <a:solidFill>
                  <a:srgbClr val="1971C0"/>
                </a:solidFill>
                <a:latin typeface="Cambria" charset="0"/>
                <a:ea typeface="Cambria" charset="0"/>
                <a:cs typeface="Cambria" charset="0"/>
              </a:rPr>
              <a:t> (916) 263-2382 or (800) 633-2322</a:t>
            </a:r>
          </a:p>
          <a:p>
            <a:pPr algn="ctr"/>
            <a:r>
              <a:rPr lang="en-US" sz="1500" b="1" dirty="0" smtClean="0">
                <a:solidFill>
                  <a:srgbClr val="1971C0"/>
                </a:solidFill>
                <a:latin typeface="Cambria" charset="0"/>
                <a:ea typeface="Cambria" charset="0"/>
                <a:cs typeface="Cambria" charset="0"/>
              </a:rPr>
              <a:t>Fax:</a:t>
            </a:r>
            <a:r>
              <a:rPr lang="en-US" sz="1500" dirty="0" smtClean="0">
                <a:solidFill>
                  <a:srgbClr val="1971C0"/>
                </a:solidFill>
                <a:latin typeface="Cambria" charset="0"/>
                <a:ea typeface="Cambria" charset="0"/>
                <a:cs typeface="Cambria" charset="0"/>
              </a:rPr>
              <a:t> (916) 263-2487</a:t>
            </a:r>
          </a:p>
          <a:p>
            <a:pPr algn="ctr"/>
            <a:r>
              <a:rPr lang="en-US" sz="1500" b="1" dirty="0" smtClean="0">
                <a:solidFill>
                  <a:srgbClr val="1971C0"/>
                </a:solidFill>
                <a:latin typeface="Cambria" charset="0"/>
                <a:ea typeface="Cambria" charset="0"/>
                <a:cs typeface="Cambria" charset="0"/>
              </a:rPr>
              <a:t>Website:</a:t>
            </a:r>
            <a:r>
              <a:rPr lang="en-US" sz="1500" dirty="0" smtClean="0">
                <a:solidFill>
                  <a:srgbClr val="1971C0"/>
                </a:solidFill>
                <a:latin typeface="Cambria" charset="0"/>
                <a:ea typeface="Cambria" charset="0"/>
                <a:cs typeface="Cambria" charset="0"/>
              </a:rPr>
              <a:t> </a:t>
            </a:r>
            <a:r>
              <a:rPr lang="en-US" sz="1500" dirty="0" err="1" smtClean="0">
                <a:solidFill>
                  <a:srgbClr val="1971C0"/>
                </a:solidFill>
                <a:latin typeface="Cambria" charset="0"/>
                <a:ea typeface="Cambria" charset="0"/>
                <a:cs typeface="Cambria" charset="0"/>
              </a:rPr>
              <a:t>www.mbc.ca.gov</a:t>
            </a:r>
            <a:endParaRPr lang="en-US" sz="1500" dirty="0" smtClean="0">
              <a:solidFill>
                <a:srgbClr val="1971C0"/>
              </a:solidFill>
              <a:latin typeface="Cambria" charset="0"/>
              <a:ea typeface="Cambria" charset="0"/>
              <a:cs typeface="Cambria" charset="0"/>
            </a:endParaRPr>
          </a:p>
        </p:txBody>
      </p:sp>
      <p:sp>
        <p:nvSpPr>
          <p:cNvPr id="34" name="Rectangle 33"/>
          <p:cNvSpPr/>
          <p:nvPr/>
        </p:nvSpPr>
        <p:spPr>
          <a:xfrm>
            <a:off x="-216613" y="4224405"/>
            <a:ext cx="11846636" cy="1938992"/>
          </a:xfrm>
          <a:prstGeom prst="rect">
            <a:avLst/>
          </a:prstGeom>
          <a:noFill/>
          <a:ln>
            <a:noFill/>
          </a:ln>
          <a:scene3d>
            <a:camera prst="orthographicFront">
              <a:rot lat="0" lon="0" rev="1200000"/>
            </a:camera>
            <a:lightRig rig="threePt" dir="t"/>
          </a:scene3d>
        </p:spPr>
        <p:txBody>
          <a:bodyPr wrap="square" lIns="91440" tIns="45720" rIns="91440" bIns="45720">
            <a:spAutoFit/>
          </a:bodyPr>
          <a:lstStyle/>
          <a:p>
            <a:pPr algn="ctr"/>
            <a:r>
              <a:rPr lang="en-US" sz="12000" b="0" cap="none" spc="0" dirty="0" smtClean="0">
                <a:ln w="0"/>
                <a:gradFill>
                  <a:gsLst>
                    <a:gs pos="0">
                      <a:srgbClr val="53575C">
                        <a:alpha val="0"/>
                      </a:srgbClr>
                    </a:gs>
                    <a:gs pos="66000">
                      <a:srgbClr val="C5C7CA"/>
                    </a:gs>
                  </a:gsLst>
                  <a:lin ang="5400000"/>
                </a:gradFill>
                <a:effectLst/>
              </a:rPr>
              <a:t>SAMPLE L1A</a:t>
            </a:r>
            <a:endParaRPr lang="en-US" sz="12000" b="0" cap="none" spc="0" dirty="0">
              <a:ln w="0"/>
              <a:gradFill>
                <a:gsLst>
                  <a:gs pos="0">
                    <a:srgbClr val="53575C">
                      <a:alpha val="0"/>
                    </a:srgbClr>
                  </a:gs>
                  <a:gs pos="66000">
                    <a:srgbClr val="C5C7CA"/>
                  </a:gs>
                </a:gsLst>
                <a:lin ang="5400000"/>
              </a:gradFill>
              <a:effectLst/>
            </a:endParaRPr>
          </a:p>
        </p:txBody>
      </p:sp>
      <p:grpSp>
        <p:nvGrpSpPr>
          <p:cNvPr id="2" name="Group 1"/>
          <p:cNvGrpSpPr/>
          <p:nvPr/>
        </p:nvGrpSpPr>
        <p:grpSpPr>
          <a:xfrm>
            <a:off x="1064963" y="2226438"/>
            <a:ext cx="10027109" cy="5260599"/>
            <a:chOff x="1057772" y="2596652"/>
            <a:chExt cx="10027109" cy="5260599"/>
          </a:xfrm>
        </p:grpSpPr>
        <p:pic>
          <p:nvPicPr>
            <p:cNvPr id="5" name="Picture 4"/>
            <p:cNvPicPr>
              <a:picLocks noChangeAspect="1"/>
            </p:cNvPicPr>
            <p:nvPr/>
          </p:nvPicPr>
          <p:blipFill rotWithShape="1">
            <a:blip r:embed="rId3">
              <a:extLst>
                <a:ext uri="{28A0092B-C50C-407E-A947-70E740481C1C}">
                  <a14:useLocalDpi xmlns:a14="http://schemas.microsoft.com/office/drawing/2010/main"/>
                </a:ext>
              </a:extLst>
            </a:blip>
            <a:srcRect/>
            <a:stretch/>
          </p:blipFill>
          <p:spPr>
            <a:xfrm>
              <a:off x="1333498" y="2617489"/>
              <a:ext cx="9751382" cy="5201513"/>
            </a:xfrm>
            <a:prstGeom prst="rect">
              <a:avLst/>
            </a:prstGeom>
          </p:spPr>
        </p:pic>
        <p:sp>
          <p:nvSpPr>
            <p:cNvPr id="22" name="Rectangle 21"/>
            <p:cNvSpPr/>
            <p:nvPr/>
          </p:nvSpPr>
          <p:spPr>
            <a:xfrm>
              <a:off x="1333499" y="2596652"/>
              <a:ext cx="9751382" cy="5222350"/>
            </a:xfrm>
            <a:prstGeom prst="rect">
              <a:avLst/>
            </a:prstGeom>
            <a:noFill/>
            <a:ln w="28575">
              <a:solidFill>
                <a:srgbClr val="1971C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62560" tIns="81280" rIns="162560" bIns="81280" numCol="1" spcCol="0" rtlCol="0" fromWordArt="0" anchor="ctr" anchorCtr="0" forceAA="0" compatLnSpc="1">
              <a:prstTxWarp prst="textNoShape">
                <a:avLst/>
              </a:prstTxWarp>
              <a:noAutofit/>
            </a:bodyPr>
            <a:lstStyle/>
            <a:p>
              <a:pPr algn="ctr"/>
              <a:endParaRPr lang="en-US" sz="3200"/>
            </a:p>
          </p:txBody>
        </p:sp>
        <p:sp>
          <p:nvSpPr>
            <p:cNvPr id="6" name="TextBox 5"/>
            <p:cNvSpPr txBox="1"/>
            <p:nvPr/>
          </p:nvSpPr>
          <p:spPr>
            <a:xfrm>
              <a:off x="1328753" y="3419995"/>
              <a:ext cx="414337" cy="369332"/>
            </a:xfrm>
            <a:prstGeom prst="rect">
              <a:avLst/>
            </a:prstGeom>
            <a:noFill/>
          </p:spPr>
          <p:txBody>
            <a:bodyPr wrap="square" rtlCol="0">
              <a:spAutoFit/>
            </a:bodyPr>
            <a:lstStyle/>
            <a:p>
              <a:r>
                <a:rPr lang="en-US" dirty="0" smtClean="0">
                  <a:solidFill>
                    <a:srgbClr val="C00000"/>
                  </a:solidFill>
                </a:rPr>
                <a:t>✓</a:t>
              </a:r>
              <a:endParaRPr lang="en-US" dirty="0">
                <a:solidFill>
                  <a:srgbClr val="C00000"/>
                </a:solidFill>
              </a:endParaRPr>
            </a:p>
          </p:txBody>
        </p:sp>
        <p:sp>
          <p:nvSpPr>
            <p:cNvPr id="25" name="TextBox 24"/>
            <p:cNvSpPr txBox="1"/>
            <p:nvPr/>
          </p:nvSpPr>
          <p:spPr>
            <a:xfrm>
              <a:off x="5514992" y="3034231"/>
              <a:ext cx="414337" cy="369332"/>
            </a:xfrm>
            <a:prstGeom prst="rect">
              <a:avLst/>
            </a:prstGeom>
            <a:noFill/>
          </p:spPr>
          <p:txBody>
            <a:bodyPr wrap="square" rtlCol="0">
              <a:spAutoFit/>
            </a:bodyPr>
            <a:lstStyle/>
            <a:p>
              <a:r>
                <a:rPr lang="en-US" dirty="0" smtClean="0">
                  <a:solidFill>
                    <a:srgbClr val="C00000"/>
                  </a:solidFill>
                </a:rPr>
                <a:t>✓</a:t>
              </a:r>
              <a:endParaRPr lang="en-US" dirty="0">
                <a:solidFill>
                  <a:srgbClr val="C00000"/>
                </a:solidFill>
              </a:endParaRPr>
            </a:p>
          </p:txBody>
        </p:sp>
        <p:sp>
          <p:nvSpPr>
            <p:cNvPr id="28" name="Oval 27"/>
            <p:cNvSpPr/>
            <p:nvPr/>
          </p:nvSpPr>
          <p:spPr>
            <a:xfrm>
              <a:off x="1057772" y="6729410"/>
              <a:ext cx="2428381" cy="1127841"/>
            </a:xfrm>
            <a:prstGeom prst="ellipse">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0" name="Straight Connector 29"/>
            <p:cNvCxnSpPr/>
            <p:nvPr/>
          </p:nvCxnSpPr>
          <p:spPr>
            <a:xfrm>
              <a:off x="1639065" y="3760751"/>
              <a:ext cx="3247260"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a:off x="5806252" y="3332123"/>
              <a:ext cx="3017520"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grpSp>
      <p:sp>
        <p:nvSpPr>
          <p:cNvPr id="35" name="Rectangle 34"/>
          <p:cNvSpPr/>
          <p:nvPr/>
        </p:nvSpPr>
        <p:spPr>
          <a:xfrm>
            <a:off x="236810" y="7917691"/>
            <a:ext cx="5692519" cy="1200329"/>
          </a:xfrm>
          <a:prstGeom prst="rect">
            <a:avLst/>
          </a:prstGeom>
          <a:noFill/>
          <a:ln>
            <a:noFill/>
          </a:ln>
        </p:spPr>
        <p:txBody>
          <a:bodyPr wrap="square">
            <a:spAutoFit/>
          </a:bodyPr>
          <a:lstStyle/>
          <a:p>
            <a:pPr algn="ctr"/>
            <a:r>
              <a:rPr lang="en-US" i="1" dirty="0" smtClean="0">
                <a:solidFill>
                  <a:srgbClr val="C00000"/>
                </a:solidFill>
                <a:latin typeface="Cambria" charset="0"/>
                <a:ea typeface="Cambria" charset="0"/>
                <a:cs typeface="Cambria" charset="0"/>
              </a:rPr>
              <a:t>Complete </a:t>
            </a:r>
            <a:r>
              <a:rPr lang="en-US" i="1" dirty="0">
                <a:solidFill>
                  <a:srgbClr val="C00000"/>
                </a:solidFill>
                <a:latin typeface="Cambria" charset="0"/>
                <a:ea typeface="Cambria" charset="0"/>
                <a:cs typeface="Cambria" charset="0"/>
              </a:rPr>
              <a:t>all fields, answer all questions and have the application </a:t>
            </a:r>
            <a:r>
              <a:rPr lang="en-US" i="1" dirty="0" smtClean="0">
                <a:solidFill>
                  <a:srgbClr val="C00000"/>
                </a:solidFill>
                <a:latin typeface="Cambria" charset="0"/>
                <a:ea typeface="Cambria" charset="0"/>
                <a:cs typeface="Cambria" charset="0"/>
              </a:rPr>
              <a:t>notarized</a:t>
            </a:r>
          </a:p>
          <a:p>
            <a:pPr algn="ctr"/>
            <a:endParaRPr lang="en-US" i="1" dirty="0" smtClean="0">
              <a:solidFill>
                <a:srgbClr val="C00000"/>
              </a:solidFill>
              <a:latin typeface="Cambria" charset="0"/>
              <a:ea typeface="Cambria" charset="0"/>
              <a:cs typeface="Cambria" charset="0"/>
            </a:endParaRPr>
          </a:p>
          <a:p>
            <a:pPr algn="ctr"/>
            <a:r>
              <a:rPr lang="en-US" b="1" dirty="0" smtClean="0">
                <a:solidFill>
                  <a:srgbClr val="C00000"/>
                </a:solidFill>
                <a:latin typeface="Cambria" charset="0"/>
                <a:ea typeface="Cambria" charset="0"/>
                <a:cs typeface="Cambria" charset="0"/>
              </a:rPr>
              <a:t>All </a:t>
            </a:r>
            <a:r>
              <a:rPr lang="en-US" b="1" dirty="0">
                <a:solidFill>
                  <a:srgbClr val="C00000"/>
                </a:solidFill>
                <a:latin typeface="Cambria" charset="0"/>
                <a:ea typeface="Cambria" charset="0"/>
                <a:cs typeface="Cambria" charset="0"/>
              </a:rPr>
              <a:t>six </a:t>
            </a:r>
            <a:r>
              <a:rPr lang="en-US" b="1" dirty="0" smtClean="0">
                <a:solidFill>
                  <a:srgbClr val="C00000"/>
                </a:solidFill>
                <a:latin typeface="Cambria" charset="0"/>
                <a:ea typeface="Cambria" charset="0"/>
                <a:cs typeface="Cambria" charset="0"/>
              </a:rPr>
              <a:t>forms </a:t>
            </a:r>
            <a:r>
              <a:rPr lang="en-US" b="1" dirty="0">
                <a:solidFill>
                  <a:srgbClr val="C00000"/>
                </a:solidFill>
                <a:latin typeface="Cambria" charset="0"/>
                <a:ea typeface="Cambria" charset="0"/>
                <a:cs typeface="Cambria" charset="0"/>
              </a:rPr>
              <a:t>must be submitted </a:t>
            </a:r>
            <a:r>
              <a:rPr lang="en-US" b="1" dirty="0" smtClean="0">
                <a:solidFill>
                  <a:srgbClr val="C00000"/>
                </a:solidFill>
                <a:latin typeface="Cambria" charset="0"/>
                <a:ea typeface="Cambria" charset="0"/>
                <a:cs typeface="Cambria" charset="0"/>
              </a:rPr>
              <a:t>together</a:t>
            </a:r>
            <a:endParaRPr lang="en-US" b="1" dirty="0">
              <a:solidFill>
                <a:srgbClr val="C00000"/>
              </a:solidFill>
              <a:latin typeface="Cambria" charset="0"/>
              <a:ea typeface="Cambria" charset="0"/>
              <a:cs typeface="Cambria" charset="0"/>
            </a:endParaRPr>
          </a:p>
        </p:txBody>
      </p:sp>
    </p:spTree>
    <p:extLst>
      <p:ext uri="{BB962C8B-B14F-4D97-AF65-F5344CB8AC3E}">
        <p14:creationId xmlns:p14="http://schemas.microsoft.com/office/powerpoint/2010/main" val="1168278505"/>
      </p:ext>
    </p:extLst>
  </p:cSld>
  <p:clrMapOvr>
    <a:masterClrMapping/>
  </p:clrMapOvr>
  <p:timing>
    <p:tnLst>
      <p:par>
        <p:cTn id="1" dur="indefinite" restart="never" nodeType="tmRoot"/>
      </p:par>
    </p:tnLst>
  </p:timing>
</p:sld>
</file>

<file path=ppt/theme/theme1.xml><?xml version="1.0" encoding="utf-8"?>
<a:theme xmlns:a="http://schemas.openxmlformats.org/drawingml/2006/main" name="Felipe 2">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Felipe 2" id="{6F6B12EF-35E1-AE4E-A967-9B97784B2089}" vid="{567BD412-642D-2849-BC4D-64D833C78D66}"/>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Felipe 2</Template>
  <TotalTime>28599</TotalTime>
  <Words>3386</Words>
  <Application>Microsoft Macintosh PowerPoint</Application>
  <PresentationFormat>Custom</PresentationFormat>
  <Paragraphs>530</Paragraphs>
  <Slides>49</Slides>
  <Notes>40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49</vt:i4>
      </vt:variant>
    </vt:vector>
  </HeadingPairs>
  <TitlesOfParts>
    <vt:vector size="54" baseType="lpstr">
      <vt:lpstr>Arial</vt:lpstr>
      <vt:lpstr>Calibri</vt:lpstr>
      <vt:lpstr>Cambria</vt:lpstr>
      <vt:lpstr>Wingdings</vt:lpstr>
      <vt:lpstr>Felipe 2</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15.0030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UCLA IMG Program Presentation</dc:title>
  <dc:creator>Felipe Saavedra</dc:creator>
  <cp:lastModifiedBy>Glenn Wong</cp:lastModifiedBy>
  <cp:revision>557</cp:revision>
  <cp:lastPrinted>2016-12-01T17:37:16Z</cp:lastPrinted>
  <dcterms:created xsi:type="dcterms:W3CDTF">2016-10-06T23:38:10Z</dcterms:created>
  <dcterms:modified xsi:type="dcterms:W3CDTF">2017-07-21T20:05:54Z</dcterms:modified>
</cp:coreProperties>
</file>