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1"/>
  </p:sldMasterIdLst>
  <p:notesMasterIdLst>
    <p:notesMasterId r:id="rId48"/>
  </p:notesMasterIdLst>
  <p:handoutMasterIdLst>
    <p:handoutMasterId r:id="rId49"/>
  </p:handoutMasterIdLst>
  <p:sldIdLst>
    <p:sldId id="366" r:id="rId2"/>
    <p:sldId id="295" r:id="rId3"/>
    <p:sldId id="367" r:id="rId4"/>
    <p:sldId id="383" r:id="rId5"/>
    <p:sldId id="389" r:id="rId6"/>
    <p:sldId id="390" r:id="rId7"/>
    <p:sldId id="368" r:id="rId8"/>
    <p:sldId id="369" r:id="rId9"/>
    <p:sldId id="370" r:id="rId10"/>
    <p:sldId id="371" r:id="rId11"/>
    <p:sldId id="372" r:id="rId12"/>
    <p:sldId id="374" r:id="rId13"/>
    <p:sldId id="375" r:id="rId14"/>
    <p:sldId id="376" r:id="rId15"/>
    <p:sldId id="377" r:id="rId16"/>
    <p:sldId id="378" r:id="rId17"/>
    <p:sldId id="379" r:id="rId18"/>
    <p:sldId id="380" r:id="rId19"/>
    <p:sldId id="392" r:id="rId20"/>
    <p:sldId id="391" r:id="rId21"/>
    <p:sldId id="384" r:id="rId22"/>
    <p:sldId id="385" r:id="rId23"/>
    <p:sldId id="393" r:id="rId24"/>
    <p:sldId id="381" r:id="rId25"/>
    <p:sldId id="386" r:id="rId26"/>
    <p:sldId id="387" r:id="rId27"/>
    <p:sldId id="388" r:id="rId28"/>
    <p:sldId id="395" r:id="rId29"/>
    <p:sldId id="382" r:id="rId30"/>
    <p:sldId id="402" r:id="rId31"/>
    <p:sldId id="397" r:id="rId32"/>
    <p:sldId id="398" r:id="rId33"/>
    <p:sldId id="404" r:id="rId34"/>
    <p:sldId id="405" r:id="rId35"/>
    <p:sldId id="407" r:id="rId36"/>
    <p:sldId id="408" r:id="rId37"/>
    <p:sldId id="409" r:id="rId38"/>
    <p:sldId id="410" r:id="rId39"/>
    <p:sldId id="411" r:id="rId40"/>
    <p:sldId id="412" r:id="rId41"/>
    <p:sldId id="413" r:id="rId42"/>
    <p:sldId id="414" r:id="rId43"/>
    <p:sldId id="415" r:id="rId44"/>
    <p:sldId id="416" r:id="rId45"/>
    <p:sldId id="417" r:id="rId46"/>
    <p:sldId id="396" r:id="rId47"/>
  </p:sldIdLst>
  <p:sldSz cx="12192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BC5"/>
    <a:srgbClr val="FF7E79"/>
    <a:srgbClr val="CACACA"/>
    <a:srgbClr val="1971C0"/>
    <a:srgbClr val="011F7D"/>
    <a:srgbClr val="5B9BD6"/>
    <a:srgbClr val="EBF0F7"/>
    <a:srgbClr val="D3DEEF"/>
    <a:srgbClr val="F9FEFF"/>
    <a:srgbClr val="F4FA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36" autoAdjust="0"/>
    <p:restoredTop sz="95710" autoAdjust="0"/>
  </p:normalViewPr>
  <p:slideViewPr>
    <p:cSldViewPr snapToGrid="0" snapToObjects="1">
      <p:cViewPr>
        <p:scale>
          <a:sx n="80" d="100"/>
          <a:sy n="80" d="100"/>
        </p:scale>
        <p:origin x="1504" y="424"/>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992257-ED0A-984B-8051-140301A5A5F4}" type="datetimeFigureOut">
              <a:rPr lang="en-US" smtClean="0"/>
              <a:t>12/5/16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6A2B5E-ABEF-BC4B-9991-1644D6C34734}" type="slidenum">
              <a:rPr lang="en-US" smtClean="0"/>
              <a:t>‹#›</a:t>
            </a:fld>
            <a:endParaRPr lang="en-US"/>
          </a:p>
        </p:txBody>
      </p:sp>
    </p:spTree>
    <p:extLst>
      <p:ext uri="{BB962C8B-B14F-4D97-AF65-F5344CB8AC3E}">
        <p14:creationId xmlns:p14="http://schemas.microsoft.com/office/powerpoint/2010/main" val="1991459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07E03-40EB-DF45-BB7A-17AD1E6448BF}" type="datetimeFigureOut">
              <a:rPr lang="en-US" smtClean="0"/>
              <a:t>12/5/16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DB999F-BD0C-5A4A-9CCA-FA0019E89230}" type="slidenum">
              <a:rPr lang="en-US" smtClean="0"/>
              <a:t>‹#›</a:t>
            </a:fld>
            <a:endParaRPr lang="en-US"/>
          </a:p>
        </p:txBody>
      </p:sp>
    </p:spTree>
    <p:extLst>
      <p:ext uri="{BB962C8B-B14F-4D97-AF65-F5344CB8AC3E}">
        <p14:creationId xmlns:p14="http://schemas.microsoft.com/office/powerpoint/2010/main" val="62680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2</a:t>
            </a:fld>
            <a:endParaRPr lang="en-US"/>
          </a:p>
        </p:txBody>
      </p:sp>
    </p:spTree>
    <p:extLst>
      <p:ext uri="{BB962C8B-B14F-4D97-AF65-F5344CB8AC3E}">
        <p14:creationId xmlns:p14="http://schemas.microsoft.com/office/powerpoint/2010/main" val="350766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14</a:t>
            </a:fld>
            <a:endParaRPr lang="en-US"/>
          </a:p>
        </p:txBody>
      </p:sp>
    </p:spTree>
    <p:extLst>
      <p:ext uri="{BB962C8B-B14F-4D97-AF65-F5344CB8AC3E}">
        <p14:creationId xmlns:p14="http://schemas.microsoft.com/office/powerpoint/2010/main" val="302073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15</a:t>
            </a:fld>
            <a:endParaRPr lang="en-US"/>
          </a:p>
        </p:txBody>
      </p:sp>
    </p:spTree>
    <p:extLst>
      <p:ext uri="{BB962C8B-B14F-4D97-AF65-F5344CB8AC3E}">
        <p14:creationId xmlns:p14="http://schemas.microsoft.com/office/powerpoint/2010/main" val="1997696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16</a:t>
            </a:fld>
            <a:endParaRPr lang="en-US"/>
          </a:p>
        </p:txBody>
      </p:sp>
    </p:spTree>
    <p:extLst>
      <p:ext uri="{BB962C8B-B14F-4D97-AF65-F5344CB8AC3E}">
        <p14:creationId xmlns:p14="http://schemas.microsoft.com/office/powerpoint/2010/main" val="912927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17</a:t>
            </a:fld>
            <a:endParaRPr lang="en-US"/>
          </a:p>
        </p:txBody>
      </p:sp>
    </p:spTree>
    <p:extLst>
      <p:ext uri="{BB962C8B-B14F-4D97-AF65-F5344CB8AC3E}">
        <p14:creationId xmlns:p14="http://schemas.microsoft.com/office/powerpoint/2010/main" val="1372284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18</a:t>
            </a:fld>
            <a:endParaRPr lang="en-US"/>
          </a:p>
        </p:txBody>
      </p:sp>
    </p:spTree>
    <p:extLst>
      <p:ext uri="{BB962C8B-B14F-4D97-AF65-F5344CB8AC3E}">
        <p14:creationId xmlns:p14="http://schemas.microsoft.com/office/powerpoint/2010/main" val="1811637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22</a:t>
            </a:fld>
            <a:endParaRPr lang="en-US"/>
          </a:p>
        </p:txBody>
      </p:sp>
    </p:spTree>
    <p:extLst>
      <p:ext uri="{BB962C8B-B14F-4D97-AF65-F5344CB8AC3E}">
        <p14:creationId xmlns:p14="http://schemas.microsoft.com/office/powerpoint/2010/main" val="208640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23</a:t>
            </a:fld>
            <a:endParaRPr lang="en-US"/>
          </a:p>
        </p:txBody>
      </p:sp>
    </p:spTree>
    <p:extLst>
      <p:ext uri="{BB962C8B-B14F-4D97-AF65-F5344CB8AC3E}">
        <p14:creationId xmlns:p14="http://schemas.microsoft.com/office/powerpoint/2010/main" val="1884469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24</a:t>
            </a:fld>
            <a:endParaRPr lang="en-US"/>
          </a:p>
        </p:txBody>
      </p:sp>
    </p:spTree>
    <p:extLst>
      <p:ext uri="{BB962C8B-B14F-4D97-AF65-F5344CB8AC3E}">
        <p14:creationId xmlns:p14="http://schemas.microsoft.com/office/powerpoint/2010/main" val="552617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25</a:t>
            </a:fld>
            <a:endParaRPr lang="en-US"/>
          </a:p>
        </p:txBody>
      </p:sp>
    </p:spTree>
    <p:extLst>
      <p:ext uri="{BB962C8B-B14F-4D97-AF65-F5344CB8AC3E}">
        <p14:creationId xmlns:p14="http://schemas.microsoft.com/office/powerpoint/2010/main" val="1525192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26</a:t>
            </a:fld>
            <a:endParaRPr lang="en-US"/>
          </a:p>
        </p:txBody>
      </p:sp>
    </p:spTree>
    <p:extLst>
      <p:ext uri="{BB962C8B-B14F-4D97-AF65-F5344CB8AC3E}">
        <p14:creationId xmlns:p14="http://schemas.microsoft.com/office/powerpoint/2010/main" val="98167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3</a:t>
            </a:fld>
            <a:endParaRPr lang="en-US"/>
          </a:p>
        </p:txBody>
      </p:sp>
    </p:spTree>
    <p:extLst>
      <p:ext uri="{BB962C8B-B14F-4D97-AF65-F5344CB8AC3E}">
        <p14:creationId xmlns:p14="http://schemas.microsoft.com/office/powerpoint/2010/main" val="552377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27</a:t>
            </a:fld>
            <a:endParaRPr lang="en-US"/>
          </a:p>
        </p:txBody>
      </p:sp>
    </p:spTree>
    <p:extLst>
      <p:ext uri="{BB962C8B-B14F-4D97-AF65-F5344CB8AC3E}">
        <p14:creationId xmlns:p14="http://schemas.microsoft.com/office/powerpoint/2010/main" val="1868470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29</a:t>
            </a:fld>
            <a:endParaRPr lang="en-US"/>
          </a:p>
        </p:txBody>
      </p:sp>
    </p:spTree>
    <p:extLst>
      <p:ext uri="{BB962C8B-B14F-4D97-AF65-F5344CB8AC3E}">
        <p14:creationId xmlns:p14="http://schemas.microsoft.com/office/powerpoint/2010/main" val="879718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30</a:t>
            </a:fld>
            <a:endParaRPr lang="en-US"/>
          </a:p>
        </p:txBody>
      </p:sp>
    </p:spTree>
    <p:extLst>
      <p:ext uri="{BB962C8B-B14F-4D97-AF65-F5344CB8AC3E}">
        <p14:creationId xmlns:p14="http://schemas.microsoft.com/office/powerpoint/2010/main" val="357810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37</a:t>
            </a:fld>
            <a:endParaRPr lang="en-US"/>
          </a:p>
        </p:txBody>
      </p:sp>
    </p:spTree>
    <p:extLst>
      <p:ext uri="{BB962C8B-B14F-4D97-AF65-F5344CB8AC3E}">
        <p14:creationId xmlns:p14="http://schemas.microsoft.com/office/powerpoint/2010/main" val="1771310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38</a:t>
            </a:fld>
            <a:endParaRPr lang="en-US"/>
          </a:p>
        </p:txBody>
      </p:sp>
    </p:spTree>
    <p:extLst>
      <p:ext uri="{BB962C8B-B14F-4D97-AF65-F5344CB8AC3E}">
        <p14:creationId xmlns:p14="http://schemas.microsoft.com/office/powerpoint/2010/main" val="2065692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41</a:t>
            </a:fld>
            <a:endParaRPr lang="en-US"/>
          </a:p>
        </p:txBody>
      </p:sp>
    </p:spTree>
    <p:extLst>
      <p:ext uri="{BB962C8B-B14F-4D97-AF65-F5344CB8AC3E}">
        <p14:creationId xmlns:p14="http://schemas.microsoft.com/office/powerpoint/2010/main" val="1702558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42</a:t>
            </a:fld>
            <a:endParaRPr lang="en-US"/>
          </a:p>
        </p:txBody>
      </p:sp>
    </p:spTree>
    <p:extLst>
      <p:ext uri="{BB962C8B-B14F-4D97-AF65-F5344CB8AC3E}">
        <p14:creationId xmlns:p14="http://schemas.microsoft.com/office/powerpoint/2010/main" val="502820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43</a:t>
            </a:fld>
            <a:endParaRPr lang="en-US"/>
          </a:p>
        </p:txBody>
      </p:sp>
    </p:spTree>
    <p:extLst>
      <p:ext uri="{BB962C8B-B14F-4D97-AF65-F5344CB8AC3E}">
        <p14:creationId xmlns:p14="http://schemas.microsoft.com/office/powerpoint/2010/main" val="456346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44</a:t>
            </a:fld>
            <a:endParaRPr lang="en-US"/>
          </a:p>
        </p:txBody>
      </p:sp>
    </p:spTree>
    <p:extLst>
      <p:ext uri="{BB962C8B-B14F-4D97-AF65-F5344CB8AC3E}">
        <p14:creationId xmlns:p14="http://schemas.microsoft.com/office/powerpoint/2010/main" val="1657695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45</a:t>
            </a:fld>
            <a:endParaRPr lang="en-US"/>
          </a:p>
        </p:txBody>
      </p:sp>
    </p:spTree>
    <p:extLst>
      <p:ext uri="{BB962C8B-B14F-4D97-AF65-F5344CB8AC3E}">
        <p14:creationId xmlns:p14="http://schemas.microsoft.com/office/powerpoint/2010/main" val="128481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7</a:t>
            </a:fld>
            <a:endParaRPr lang="en-US"/>
          </a:p>
        </p:txBody>
      </p:sp>
    </p:spTree>
    <p:extLst>
      <p:ext uri="{BB962C8B-B14F-4D97-AF65-F5344CB8AC3E}">
        <p14:creationId xmlns:p14="http://schemas.microsoft.com/office/powerpoint/2010/main" val="100743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8</a:t>
            </a:fld>
            <a:endParaRPr lang="en-US"/>
          </a:p>
        </p:txBody>
      </p:sp>
    </p:spTree>
    <p:extLst>
      <p:ext uri="{BB962C8B-B14F-4D97-AF65-F5344CB8AC3E}">
        <p14:creationId xmlns:p14="http://schemas.microsoft.com/office/powerpoint/2010/main" val="11165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9</a:t>
            </a:fld>
            <a:endParaRPr lang="en-US"/>
          </a:p>
        </p:txBody>
      </p:sp>
    </p:spTree>
    <p:extLst>
      <p:ext uri="{BB962C8B-B14F-4D97-AF65-F5344CB8AC3E}">
        <p14:creationId xmlns:p14="http://schemas.microsoft.com/office/powerpoint/2010/main" val="187329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10</a:t>
            </a:fld>
            <a:endParaRPr lang="en-US"/>
          </a:p>
        </p:txBody>
      </p:sp>
    </p:spTree>
    <p:extLst>
      <p:ext uri="{BB962C8B-B14F-4D97-AF65-F5344CB8AC3E}">
        <p14:creationId xmlns:p14="http://schemas.microsoft.com/office/powerpoint/2010/main" val="1882317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11</a:t>
            </a:fld>
            <a:endParaRPr lang="en-US"/>
          </a:p>
        </p:txBody>
      </p:sp>
    </p:spTree>
    <p:extLst>
      <p:ext uri="{BB962C8B-B14F-4D97-AF65-F5344CB8AC3E}">
        <p14:creationId xmlns:p14="http://schemas.microsoft.com/office/powerpoint/2010/main" val="79895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12</a:t>
            </a:fld>
            <a:endParaRPr lang="en-US"/>
          </a:p>
        </p:txBody>
      </p:sp>
    </p:spTree>
    <p:extLst>
      <p:ext uri="{BB962C8B-B14F-4D97-AF65-F5344CB8AC3E}">
        <p14:creationId xmlns:p14="http://schemas.microsoft.com/office/powerpoint/2010/main" val="1846353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999F-BD0C-5A4A-9CCA-FA0019E89230}" type="slidenum">
              <a:rPr lang="en-US" smtClean="0"/>
              <a:t>13</a:t>
            </a:fld>
            <a:endParaRPr lang="en-US"/>
          </a:p>
        </p:txBody>
      </p:sp>
    </p:spTree>
    <p:extLst>
      <p:ext uri="{BB962C8B-B14F-4D97-AF65-F5344CB8AC3E}">
        <p14:creationId xmlns:p14="http://schemas.microsoft.com/office/powerpoint/2010/main" val="65057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96484"/>
            <a:ext cx="9144000" cy="3183467"/>
          </a:xfrm>
        </p:spPr>
        <p:txBody>
          <a:bodyPr anchor="b">
            <a:normAutofit/>
          </a:bodyPr>
          <a:lstStyle>
            <a:lvl1pPr algn="ctr">
              <a:defRPr sz="5867" b="0" cap="none" spc="0">
                <a:ln w="0"/>
                <a:solidFill>
                  <a:srgbClr val="0070C0"/>
                </a:solidFill>
                <a:effectLst>
                  <a:outerShdw blurRad="38100" dist="25400" dir="5400000" algn="ctr" rotWithShape="0">
                    <a:srgbClr val="6E747A">
                      <a:alpha val="43000"/>
                    </a:srgbClr>
                  </a:outerShdw>
                </a:effectLst>
                <a:latin typeface="Cambria" charset="0"/>
                <a:ea typeface="Cambria" charset="0"/>
                <a:cs typeface="Cambria"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4802718"/>
            <a:ext cx="9144000" cy="2207683"/>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0F052B-99C0-114D-A407-F1DAA78397FE}"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A5E0B-A637-3649-9106-BA2DBF5CF1E3}" type="slidenum">
              <a:rPr lang="en-US" smtClean="0"/>
              <a:t>‹#›</a:t>
            </a:fld>
            <a:endParaRPr lang="en-US"/>
          </a:p>
        </p:txBody>
      </p:sp>
    </p:spTree>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F052B-99C0-114D-A407-F1DAA78397FE}"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A5E0B-A637-3649-9106-BA2DBF5CF1E3}" type="slidenum">
              <a:rPr lang="en-US" smtClean="0"/>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5"/>
            <a:ext cx="2628900" cy="7749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486835"/>
            <a:ext cx="7734300"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F052B-99C0-114D-A407-F1DAA78397FE}"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A5E0B-A637-3649-9106-BA2DBF5CF1E3}" type="slidenum">
              <a:rPr lang="en-US" smtClean="0"/>
              <a:t>‹#›</a:t>
            </a:fld>
            <a:endParaRPr lang="en-US"/>
          </a:p>
        </p:txBody>
      </p:sp>
    </p:spTree>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867" b="0" cap="none" spc="0">
                <a:ln w="0"/>
                <a:solidFill>
                  <a:srgbClr val="0070C0"/>
                </a:solidFill>
                <a:effectLst>
                  <a:outerShdw blurRad="38100" dist="25400" dir="5400000" algn="ctr" rotWithShape="0">
                    <a:srgbClr val="6E747A">
                      <a:alpha val="43000"/>
                    </a:srgbClr>
                  </a:outerShdw>
                </a:effectLst>
                <a:latin typeface="Cambria" charset="0"/>
                <a:ea typeface="Cambria" charset="0"/>
                <a:cs typeface="Cambria"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0F052B-99C0-114D-A407-F1DAA78397FE}"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A5E0B-A637-3649-9106-BA2DBF5CF1E3}" type="slidenum">
              <a:rPr lang="en-US" smtClean="0"/>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2279654"/>
            <a:ext cx="10515600" cy="3803649"/>
          </a:xfrm>
        </p:spPr>
        <p:txBody>
          <a:bodyPr anchor="b"/>
          <a:lstStyle>
            <a:lvl1pPr>
              <a:defRPr lang="en-US" sz="5867" b="0" kern="1200" cap="none" spc="0" dirty="0" smtClean="0">
                <a:ln w="0"/>
                <a:solidFill>
                  <a:srgbClr val="0070C0"/>
                </a:solidFill>
                <a:effectLst>
                  <a:outerShdw blurRad="38100" dist="25400" dir="5400000" algn="ctr" rotWithShape="0">
                    <a:srgbClr val="6E747A">
                      <a:alpha val="43000"/>
                    </a:srgbClr>
                  </a:outerShdw>
                </a:effectLst>
                <a:latin typeface="Cambria" charset="0"/>
                <a:ea typeface="Cambria" charset="0"/>
                <a:cs typeface="Cambr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2" y="6119287"/>
            <a:ext cx="10515600" cy="2000249"/>
          </a:xfrm>
        </p:spPr>
        <p:txBody>
          <a:bodyPr/>
          <a:lstStyle>
            <a:lvl1pPr marL="0" indent="0">
              <a:buNone/>
              <a:defRPr sz="2400">
                <a:solidFill>
                  <a:srgbClr val="002060"/>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0F052B-99C0-114D-A407-F1DAA78397FE}"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A5E0B-A637-3649-9106-BA2DBF5CF1E3}" type="slidenum">
              <a:rPr lang="en-US" smtClean="0"/>
              <a:t>‹#›</a:t>
            </a:fld>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sz="5867" b="0" cap="none" spc="0">
                <a:ln w="0"/>
                <a:solidFill>
                  <a:srgbClr val="0070C0"/>
                </a:solidFill>
                <a:effectLst>
                  <a:outerShdw blurRad="38100" dist="25400" dir="5400000" algn="ctr" rotWithShape="0">
                    <a:srgbClr val="6E747A">
                      <a:alpha val="43000"/>
                    </a:srgbClr>
                  </a:outerShdw>
                </a:effectLst>
                <a:latin typeface="Cambria" charset="0"/>
                <a:ea typeface="Cambria" charset="0"/>
                <a:cs typeface="Cambria" charset="0"/>
              </a:defRPr>
            </a:lvl1pPr>
          </a:lstStyle>
          <a:p>
            <a:pPr lvl="0"/>
            <a:r>
              <a:rPr lang="en-US" smtClean="0"/>
              <a:t>Click to edit Master title style</a:t>
            </a:r>
            <a:endParaRPr lang="en-US"/>
          </a:p>
        </p:txBody>
      </p:sp>
      <p:sp>
        <p:nvSpPr>
          <p:cNvPr id="3" name="Content Placeholder 2"/>
          <p:cNvSpPr>
            <a:spLocks noGrp="1"/>
          </p:cNvSpPr>
          <p:nvPr>
            <p:ph sz="half" idx="1"/>
          </p:nvPr>
        </p:nvSpPr>
        <p:spPr>
          <a:xfrm>
            <a:off x="838201" y="2434167"/>
            <a:ext cx="5181600" cy="5801784"/>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1" y="2434167"/>
            <a:ext cx="5181600" cy="5801784"/>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0F052B-99C0-114D-A407-F1DAA78397FE}"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A5E0B-A637-3649-9106-BA2DBF5CF1E3}" type="slidenum">
              <a:rPr lang="en-US" smtClean="0"/>
              <a:t>‹#›</a:t>
            </a:fld>
            <a:endParaRPr lang="en-US"/>
          </a:p>
        </p:txBody>
      </p:sp>
    </p:spTree>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486837"/>
            <a:ext cx="10515600" cy="1767417"/>
          </a:xfrm>
        </p:spPr>
        <p:txBody>
          <a:bodyPr vert="horz" lIns="91440" tIns="45720" rIns="91440" bIns="45720" rtlCol="0" anchor="ctr">
            <a:normAutofit/>
          </a:bodyPr>
          <a:lstStyle>
            <a:lvl1pPr>
              <a:defRPr lang="en-US" sz="5867" b="0" cap="none" spc="0">
                <a:ln w="0"/>
                <a:solidFill>
                  <a:srgbClr val="0070C0"/>
                </a:solidFill>
                <a:effectLst>
                  <a:outerShdw blurRad="38100" dist="25400" dir="5400000" algn="ctr" rotWithShape="0">
                    <a:srgbClr val="6E747A">
                      <a:alpha val="43000"/>
                    </a:srgbClr>
                  </a:outerShdw>
                </a:effectLst>
                <a:latin typeface="Cambria" charset="0"/>
                <a:ea typeface="Cambria" charset="0"/>
                <a:cs typeface="Cambria" charset="0"/>
              </a:defRPr>
            </a:lvl1pPr>
          </a:lstStyle>
          <a:p>
            <a:pPr lvl="0"/>
            <a:r>
              <a:rPr lang="en-US" smtClean="0"/>
              <a:t>Click to edit Master title style</a:t>
            </a:r>
            <a:endParaRPr lang="en-US"/>
          </a:p>
        </p:txBody>
      </p:sp>
      <p:sp>
        <p:nvSpPr>
          <p:cNvPr id="3" name="Text Placeholder 2"/>
          <p:cNvSpPr>
            <a:spLocks noGrp="1"/>
          </p:cNvSpPr>
          <p:nvPr>
            <p:ph type="body" idx="1"/>
          </p:nvPr>
        </p:nvSpPr>
        <p:spPr>
          <a:xfrm>
            <a:off x="839789" y="2241552"/>
            <a:ext cx="5157787" cy="1098549"/>
          </a:xfrm>
        </p:spPr>
        <p:txBody>
          <a:bodyPr anchor="b"/>
          <a:lstStyle>
            <a:lvl1pPr marL="0" indent="0">
              <a:buNone/>
              <a:defRPr sz="2400" b="1">
                <a:solidFill>
                  <a:srgbClr val="002060"/>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3340100"/>
            <a:ext cx="5157787" cy="4912784"/>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2241552"/>
            <a:ext cx="5183188" cy="1098549"/>
          </a:xfrm>
        </p:spPr>
        <p:txBody>
          <a:bodyPr anchor="b"/>
          <a:lstStyle>
            <a:lvl1pPr marL="0" indent="0">
              <a:buNone/>
              <a:defRPr sz="2400" b="1">
                <a:solidFill>
                  <a:srgbClr val="002060"/>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3340100"/>
            <a:ext cx="5183188" cy="4912784"/>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0F052B-99C0-114D-A407-F1DAA78397FE}" type="datetimeFigureOut">
              <a:rPr lang="en-US" smtClean="0"/>
              <a:t>12/5/16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8A5E0B-A637-3649-9106-BA2DBF5CF1E3}" type="slidenum">
              <a:rPr lang="en-US" smtClean="0"/>
              <a:t>‹#›</a:t>
            </a:fld>
            <a:endParaRPr lang="en-US"/>
          </a:p>
        </p:txBody>
      </p:sp>
    </p:spTree>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sz="5867" b="0" cap="none" spc="0">
                <a:ln w="0"/>
                <a:solidFill>
                  <a:srgbClr val="0070C0"/>
                </a:solidFill>
                <a:effectLst>
                  <a:outerShdw blurRad="38100" dist="25400" dir="5400000" algn="ctr" rotWithShape="0">
                    <a:srgbClr val="6E747A">
                      <a:alpha val="43000"/>
                    </a:srgbClr>
                  </a:outerShdw>
                </a:effectLst>
                <a:latin typeface="Cambria" charset="0"/>
                <a:ea typeface="Cambria" charset="0"/>
                <a:cs typeface="Cambria" charset="0"/>
              </a:defRPr>
            </a:lvl1pPr>
          </a:lstStyle>
          <a:p>
            <a:pPr lvl="0"/>
            <a:r>
              <a:rPr lang="en-US" smtClean="0"/>
              <a:t>Click to edit Master title style</a:t>
            </a:r>
            <a:endParaRPr lang="en-US"/>
          </a:p>
        </p:txBody>
      </p:sp>
      <p:sp>
        <p:nvSpPr>
          <p:cNvPr id="3" name="Date Placeholder 2"/>
          <p:cNvSpPr>
            <a:spLocks noGrp="1"/>
          </p:cNvSpPr>
          <p:nvPr>
            <p:ph type="dt" sz="half" idx="10"/>
          </p:nvPr>
        </p:nvSpPr>
        <p:spPr/>
        <p:txBody>
          <a:bodyPr/>
          <a:lstStyle/>
          <a:p>
            <a:fld id="{C10F052B-99C0-114D-A407-F1DAA78397FE}" type="datetimeFigureOut">
              <a:rPr lang="en-US" smtClean="0"/>
              <a:t>12/5/16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8A5E0B-A637-3649-9106-BA2DBF5CF1E3}" type="slidenum">
              <a:rPr lang="en-US" smtClean="0"/>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F052B-99C0-114D-A407-F1DAA78397FE}" type="datetimeFigureOut">
              <a:rPr lang="en-US" smtClean="0"/>
              <a:t>12/5/16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8A5E0B-A637-3649-9106-BA2DBF5CF1E3}" type="slidenum">
              <a:rPr lang="en-US" smtClean="0"/>
              <a:t>‹#›</a:t>
            </a:fld>
            <a:endParaRPr lang="en-US"/>
          </a:p>
        </p:txBody>
      </p:sp>
    </p:spTree>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609600"/>
            <a:ext cx="3932238" cy="21336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1316570"/>
            <a:ext cx="6172201" cy="6498167"/>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9" y="2743201"/>
            <a:ext cx="3932238" cy="5082117"/>
          </a:xfrm>
        </p:spPr>
        <p:txBody>
          <a:bodyPr/>
          <a:lstStyle>
            <a:lvl1pPr marL="0" indent="0">
              <a:buNone/>
              <a:defRPr sz="1600">
                <a:solidFill>
                  <a:srgbClr val="002060"/>
                </a:solidFill>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F052B-99C0-114D-A407-F1DAA78397FE}"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002060"/>
                </a:solidFill>
              </a:defRPr>
            </a:lvl1pPr>
          </a:lstStyle>
          <a:p>
            <a:fld id="{CB8A5E0B-A637-3649-9106-BA2DBF5CF1E3}" type="slidenum">
              <a:rPr lang="en-US" smtClean="0"/>
              <a:t>‹#›</a:t>
            </a:fld>
            <a:endParaRPr lang="en-US"/>
          </a:p>
        </p:txBody>
      </p:sp>
    </p:spTree>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609600"/>
            <a:ext cx="3932238" cy="21336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316570"/>
            <a:ext cx="6172201" cy="6498167"/>
          </a:xfrm>
        </p:spPr>
        <p:txBody>
          <a:bodyPr/>
          <a:lstStyle>
            <a:lvl1pPr marL="0" indent="0">
              <a:buNone/>
              <a:defRPr sz="3200">
                <a:solidFill>
                  <a:srgbClr val="002060"/>
                </a:solidFill>
              </a:defRPr>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39789" y="2743201"/>
            <a:ext cx="3932238" cy="5082117"/>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F052B-99C0-114D-A407-F1DAA78397FE}"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8A5E0B-A637-3649-9106-BA2DBF5CF1E3}" type="slidenum">
              <a:rPr lang="en-US" smtClean="0"/>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486837"/>
            <a:ext cx="10515600" cy="1767417"/>
          </a:xfrm>
          <a:prstGeom prst="rect">
            <a:avLst/>
          </a:prstGeom>
        </p:spPr>
        <p:txBody>
          <a:bodyPr vert="horz" lIns="91440" tIns="45720" rIns="91440" bIns="45720" rtlCol="0" anchor="ctr">
            <a:normAutofit/>
          </a:bodyPr>
          <a:lstStyle/>
          <a:p>
            <a:pPr lvl="0"/>
            <a:r>
              <a:rPr lang="en-US" smtClean="0"/>
              <a:t>Click to edit Master title style</a:t>
            </a:r>
            <a:endParaRPr lang="en-US" dirty="0"/>
          </a:p>
        </p:txBody>
      </p:sp>
      <p:sp>
        <p:nvSpPr>
          <p:cNvPr id="3" name="Text Placeholder 2"/>
          <p:cNvSpPr>
            <a:spLocks noGrp="1"/>
          </p:cNvSpPr>
          <p:nvPr>
            <p:ph type="body" idx="1"/>
          </p:nvPr>
        </p:nvSpPr>
        <p:spPr>
          <a:xfrm>
            <a:off x="838202" y="2434167"/>
            <a:ext cx="10515600"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8475137"/>
            <a:ext cx="2743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10F052B-99C0-114D-A407-F1DAA78397FE}" type="datetimeFigureOut">
              <a:rPr lang="en-US" smtClean="0"/>
              <a:t>12/5/16</a:t>
            </a:fld>
            <a:endParaRPr lang="en-US"/>
          </a:p>
        </p:txBody>
      </p:sp>
      <p:sp>
        <p:nvSpPr>
          <p:cNvPr id="5" name="Footer Placeholder 4"/>
          <p:cNvSpPr>
            <a:spLocks noGrp="1"/>
          </p:cNvSpPr>
          <p:nvPr>
            <p:ph type="ftr" sz="quarter" idx="3"/>
          </p:nvPr>
        </p:nvSpPr>
        <p:spPr>
          <a:xfrm>
            <a:off x="4038602" y="8475137"/>
            <a:ext cx="41148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8475137"/>
            <a:ext cx="2743200" cy="486833"/>
          </a:xfrm>
          <a:prstGeom prst="rect">
            <a:avLst/>
          </a:prstGeom>
        </p:spPr>
        <p:txBody>
          <a:bodyPr vert="horz" lIns="91440" tIns="45720" rIns="91440" bIns="45720" rtlCol="0" anchor="ctr"/>
          <a:lstStyle>
            <a:lvl1pPr algn="r">
              <a:defRPr sz="1200">
                <a:solidFill>
                  <a:srgbClr val="002060"/>
                </a:solidFill>
              </a:defRPr>
            </a:lvl1pPr>
          </a:lstStyle>
          <a:p>
            <a:fld id="{CB8A5E0B-A637-3649-9106-BA2DBF5CF1E3}" type="slidenum">
              <a:rPr lang="en-US" smtClean="0"/>
              <a:t>‹#›</a:t>
            </a:fld>
            <a:endParaRPr lang="en-US"/>
          </a:p>
        </p:txBody>
      </p:sp>
    </p:spTree>
    <p:extLst>
      <p:ext uri="{BB962C8B-B14F-4D97-AF65-F5344CB8AC3E}">
        <p14:creationId xmlns:p14="http://schemas.microsoft.com/office/powerpoint/2010/main" val="1531387794"/>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txStyles>
    <p:titleStyle>
      <a:lvl1pPr algn="l" defTabSz="914411" rtl="0" eaLnBrk="1" latinLnBrk="0" hangingPunct="1">
        <a:lnSpc>
          <a:spcPct val="90000"/>
        </a:lnSpc>
        <a:spcBef>
          <a:spcPct val="0"/>
        </a:spcBef>
        <a:buNone/>
        <a:defRPr lang="en-US" sz="5867" b="0" kern="1200" cap="none" spc="0" dirty="0">
          <a:ln w="0"/>
          <a:solidFill>
            <a:srgbClr val="0070C0"/>
          </a:solidFill>
          <a:effectLst>
            <a:outerShdw blurRad="38100" dist="25400" dir="5400000" algn="ctr" rotWithShape="0">
              <a:srgbClr val="6E747A">
                <a:alpha val="43000"/>
              </a:srgbClr>
            </a:outerShdw>
          </a:effectLst>
          <a:latin typeface="Cambria" charset="0"/>
          <a:ea typeface="Cambria" charset="0"/>
          <a:cs typeface="Cambria" charset="0"/>
        </a:defRPr>
      </a:lvl1pPr>
    </p:titleStyle>
    <p:bodyStyle>
      <a:lvl1pPr marL="0" indent="0" algn="l" defTabSz="914411" rtl="0" eaLnBrk="1" latinLnBrk="0" hangingPunct="1">
        <a:lnSpc>
          <a:spcPct val="90000"/>
        </a:lnSpc>
        <a:spcBef>
          <a:spcPts val="1001"/>
        </a:spcBef>
        <a:buFont typeface="Arial"/>
        <a:buNone/>
        <a:defRPr lang="en-US" sz="2800" kern="1200" dirty="0" smtClean="0">
          <a:solidFill>
            <a:srgbClr val="002060"/>
          </a:solidFill>
          <a:latin typeface="+mn-lt"/>
          <a:ea typeface="+mn-ea"/>
          <a:cs typeface="+mn-cs"/>
        </a:defRPr>
      </a:lvl1pPr>
      <a:lvl2pPr marL="457206" indent="0" algn="l" defTabSz="914411" rtl="0" eaLnBrk="1" latinLnBrk="0" hangingPunct="1">
        <a:lnSpc>
          <a:spcPct val="90000"/>
        </a:lnSpc>
        <a:spcBef>
          <a:spcPts val="500"/>
        </a:spcBef>
        <a:buFont typeface="Arial"/>
        <a:buNone/>
        <a:defRPr lang="en-US" sz="2400" kern="1200" dirty="0" smtClean="0">
          <a:solidFill>
            <a:srgbClr val="002060"/>
          </a:solidFill>
          <a:latin typeface="+mn-lt"/>
          <a:ea typeface="+mn-ea"/>
          <a:cs typeface="+mn-cs"/>
        </a:defRPr>
      </a:lvl2pPr>
      <a:lvl3pPr marL="914411" indent="0" algn="l" defTabSz="914411" rtl="0" eaLnBrk="1" latinLnBrk="0" hangingPunct="1">
        <a:lnSpc>
          <a:spcPct val="90000"/>
        </a:lnSpc>
        <a:spcBef>
          <a:spcPts val="500"/>
        </a:spcBef>
        <a:buFont typeface="Arial"/>
        <a:buNone/>
        <a:defRPr lang="en-US" sz="2000" kern="1200" dirty="0" smtClean="0">
          <a:solidFill>
            <a:srgbClr val="002060"/>
          </a:solidFill>
          <a:latin typeface="+mn-lt"/>
          <a:ea typeface="+mn-ea"/>
          <a:cs typeface="+mn-cs"/>
        </a:defRPr>
      </a:lvl3pPr>
      <a:lvl4pPr marL="1371617" indent="0" algn="l" defTabSz="914411" rtl="0" eaLnBrk="1" latinLnBrk="0" hangingPunct="1">
        <a:lnSpc>
          <a:spcPct val="90000"/>
        </a:lnSpc>
        <a:spcBef>
          <a:spcPts val="500"/>
        </a:spcBef>
        <a:buFont typeface="Arial"/>
        <a:buNone/>
        <a:defRPr lang="en-US" sz="1801" kern="1200" dirty="0" smtClean="0">
          <a:solidFill>
            <a:srgbClr val="002060"/>
          </a:solidFill>
          <a:latin typeface="+mn-lt"/>
          <a:ea typeface="+mn-ea"/>
          <a:cs typeface="+mn-cs"/>
        </a:defRPr>
      </a:lvl4pPr>
      <a:lvl5pPr marL="1828823" indent="0" algn="l" defTabSz="914411" rtl="0" eaLnBrk="1" latinLnBrk="0" hangingPunct="1">
        <a:lnSpc>
          <a:spcPct val="90000"/>
        </a:lnSpc>
        <a:spcBef>
          <a:spcPts val="500"/>
        </a:spcBef>
        <a:buFont typeface="Arial"/>
        <a:buNone/>
        <a:defRPr lang="en-US" sz="1801" kern="1200" dirty="0">
          <a:solidFill>
            <a:srgbClr val="002060"/>
          </a:solidFill>
          <a:latin typeface="+mn-lt"/>
          <a:ea typeface="+mn-ea"/>
          <a:cs typeface="+mn-cs"/>
        </a:defRPr>
      </a:lvl5pPr>
      <a:lvl6pPr marL="2514632"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hyperlink" Target="https://secure2.ecfmg.org/emain.asp?app=iwa" TargetMode="Externa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ecfmg.org/2016ib/name-diploma-transcripts.html" TargetMode="External"/><Relationship Id="rId4" Type="http://schemas.openxmlformats.org/officeDocument/2006/relationships/hyperlink" Target="http://www.ecfmg.org/certification/reference-guide.html" TargetMode="Externa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www.ecfmg.org/2016ib/english-translation.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hyperlink" Target="http://www.ecfmg.org/forms/form345.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s://www.prometric.com/" TargetMode="External"/><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secure2.ecfmg.org/emain.asp?app=iwa" TargetMode="Externa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s://www.prometric.com/" TargetMode="External"/><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secure2.ecfmg.org/emain.asp?app=iwa" TargetMode="Externa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hyperlink" Target="https://secure2.ecfmg.org/emain.asp?app=csess" TargetMode="External"/><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secure2.ecfmg.org/emain.asp?app=iwa" TargetMode="External"/><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068228"/>
          </a:xfrm>
          <a:prstGeom prst="rect">
            <a:avLst/>
          </a:prstGeom>
        </p:spPr>
      </p:pic>
      <p:sp>
        <p:nvSpPr>
          <p:cNvPr id="7" name="Title 1"/>
          <p:cNvSpPr txBox="1">
            <a:spLocks/>
          </p:cNvSpPr>
          <p:nvPr/>
        </p:nvSpPr>
        <p:spPr>
          <a:xfrm>
            <a:off x="1" y="7766441"/>
            <a:ext cx="12192000" cy="1377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48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Step by Step Guide</a:t>
            </a:r>
            <a:endParaRPr lang="en-US" sz="48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pic>
        <p:nvPicPr>
          <p:cNvPr id="3" name="Picture 2"/>
          <p:cNvPicPr>
            <a:picLocks noChangeAspect="1"/>
          </p:cNvPicPr>
          <p:nvPr/>
        </p:nvPicPr>
        <p:blipFill>
          <a:blip r:embed="rId3"/>
          <a:stretch>
            <a:fillRect/>
          </a:stretch>
        </p:blipFill>
        <p:spPr>
          <a:xfrm>
            <a:off x="0" y="6068228"/>
            <a:ext cx="12192000" cy="1698213"/>
          </a:xfrm>
          <a:prstGeom prst="rect">
            <a:avLst/>
          </a:prstGeom>
        </p:spPr>
      </p:pic>
      <p:cxnSp>
        <p:nvCxnSpPr>
          <p:cNvPr id="5" name="Straight Connector 4"/>
          <p:cNvCxnSpPr/>
          <p:nvPr/>
        </p:nvCxnSpPr>
        <p:spPr>
          <a:xfrm>
            <a:off x="0" y="6068228"/>
            <a:ext cx="12192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7757719"/>
            <a:ext cx="12192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826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12" name="Rectangle 11"/>
          <p:cNvSpPr/>
          <p:nvPr/>
        </p:nvSpPr>
        <p:spPr>
          <a:xfrm>
            <a:off x="9297634" y="8503206"/>
            <a:ext cx="2479910" cy="369332"/>
          </a:xfrm>
          <a:prstGeom prst="rect">
            <a:avLst/>
          </a:prstGeom>
        </p:spPr>
        <p:txBody>
          <a:bodyPr wrap="none">
            <a:spAutoFit/>
          </a:bodyPr>
          <a:lstStyle/>
          <a:p>
            <a:r>
              <a:rPr lang="en-US" b="1" i="1" dirty="0" smtClean="0">
                <a:solidFill>
                  <a:srgbClr val="C00000"/>
                </a:solidFill>
                <a:latin typeface="Calibri" charset="0"/>
                <a:ea typeface="Calibri" charset="0"/>
                <a:cs typeface="Calibri" charset="0"/>
              </a:rPr>
              <a:t>*</a:t>
            </a:r>
            <a:r>
              <a:rPr lang="en-US" b="1" i="1" dirty="0">
                <a:latin typeface="Calibri" charset="0"/>
                <a:ea typeface="Calibri" charset="0"/>
                <a:cs typeface="Calibri" charset="0"/>
              </a:rPr>
              <a:t> </a:t>
            </a:r>
            <a:r>
              <a:rPr lang="en-US" b="1" i="1" dirty="0">
                <a:solidFill>
                  <a:srgbClr val="011F7D"/>
                </a:solidFill>
                <a:latin typeface="Calibri" charset="0"/>
                <a:ea typeface="Calibri" charset="0"/>
                <a:cs typeface="Calibri" charset="0"/>
              </a:rPr>
              <a:t>Denotes required </a:t>
            </a:r>
            <a:r>
              <a:rPr lang="en-US" b="1" i="1" dirty="0" smtClean="0">
                <a:solidFill>
                  <a:srgbClr val="011F7D"/>
                </a:solidFill>
                <a:latin typeface="Calibri" charset="0"/>
                <a:ea typeface="Calibri" charset="0"/>
                <a:cs typeface="Calibri" charset="0"/>
              </a:rPr>
              <a:t>field</a:t>
            </a:r>
            <a:endParaRPr lang="en-US" b="1" i="1" dirty="0">
              <a:solidFill>
                <a:srgbClr val="011F7D"/>
              </a:solidFill>
              <a:latin typeface="Calibri" charset="0"/>
              <a:ea typeface="Calibri" charset="0"/>
              <a:cs typeface="Calibri" charset="0"/>
            </a:endParaRPr>
          </a:p>
        </p:txBody>
      </p:sp>
      <p:sp>
        <p:nvSpPr>
          <p:cNvPr id="13" name="Rectangle 12"/>
          <p:cNvSpPr/>
          <p:nvPr/>
        </p:nvSpPr>
        <p:spPr>
          <a:xfrm>
            <a:off x="171450" y="2140990"/>
            <a:ext cx="12172950" cy="1200329"/>
          </a:xfrm>
          <a:prstGeom prst="rect">
            <a:avLst/>
          </a:prstGeom>
        </p:spPr>
        <p:txBody>
          <a:bodyPr wrap="square">
            <a:spAutoFit/>
          </a:bodyPr>
          <a:lstStyle/>
          <a:p>
            <a:pPr marL="285750" indent="-285750">
              <a:buFont typeface="Arial" charset="0"/>
              <a:buChar char="•"/>
            </a:pPr>
            <a:r>
              <a:rPr lang="en-US" sz="2400" dirty="0" smtClean="0">
                <a:solidFill>
                  <a:srgbClr val="011F7D"/>
                </a:solidFill>
                <a:latin typeface="Calibri" charset="0"/>
                <a:ea typeface="Calibri" charset="0"/>
                <a:cs typeface="Calibri" charset="0"/>
              </a:rPr>
              <a:t>Now highlight the country where your medical school is located and click ”Select”</a:t>
            </a:r>
          </a:p>
          <a:p>
            <a:pPr marL="285750" indent="-285750">
              <a:buFont typeface="Arial" charset="0"/>
              <a:buChar char="•"/>
            </a:pPr>
            <a:endParaRPr lang="en-US" sz="2400" dirty="0" smtClean="0">
              <a:solidFill>
                <a:srgbClr val="011F7D"/>
              </a:solidFill>
              <a:latin typeface="Calibri" charset="0"/>
              <a:ea typeface="Calibri" charset="0"/>
              <a:cs typeface="Calibri" charset="0"/>
            </a:endParaRPr>
          </a:p>
          <a:p>
            <a:pPr marL="285750" indent="-285750">
              <a:buFont typeface="Arial" charset="0"/>
              <a:buChar char="•"/>
            </a:pPr>
            <a:r>
              <a:rPr lang="en-US" sz="2400" dirty="0" smtClean="0">
                <a:solidFill>
                  <a:srgbClr val="011F7D"/>
                </a:solidFill>
                <a:latin typeface="Calibri" charset="0"/>
                <a:ea typeface="Calibri" charset="0"/>
                <a:cs typeface="Calibri" charset="0"/>
              </a:rPr>
              <a:t>Select your medical school from the list provided and its address will show up automatically</a:t>
            </a:r>
          </a:p>
        </p:txBody>
      </p:sp>
      <p:grpSp>
        <p:nvGrpSpPr>
          <p:cNvPr id="10" name="Group 9"/>
          <p:cNvGrpSpPr/>
          <p:nvPr/>
        </p:nvGrpSpPr>
        <p:grpSpPr>
          <a:xfrm>
            <a:off x="1171575" y="4000499"/>
            <a:ext cx="9615488" cy="4384675"/>
            <a:chOff x="1171575" y="4000499"/>
            <a:chExt cx="9615488" cy="4384675"/>
          </a:xfrm>
        </p:grpSpPr>
        <p:pic>
          <p:nvPicPr>
            <p:cNvPr id="9" name="Picture 8"/>
            <p:cNvPicPr>
              <a:picLocks noChangeAspect="1"/>
            </p:cNvPicPr>
            <p:nvPr/>
          </p:nvPicPr>
          <p:blipFill rotWithShape="1">
            <a:blip r:embed="rId3"/>
            <a:srcRect l="703" t="2195" r="2477"/>
            <a:stretch/>
          </p:blipFill>
          <p:spPr>
            <a:xfrm>
              <a:off x="1171575" y="4000499"/>
              <a:ext cx="9615488" cy="4384675"/>
            </a:xfrm>
            <a:prstGeom prst="rect">
              <a:avLst/>
            </a:prstGeom>
            <a:ln w="28575">
              <a:solidFill>
                <a:srgbClr val="0070C0"/>
              </a:solidFill>
            </a:ln>
          </p:spPr>
        </p:pic>
        <p:sp>
          <p:nvSpPr>
            <p:cNvPr id="14" name="Oval 13"/>
            <p:cNvSpPr/>
            <p:nvPr/>
          </p:nvSpPr>
          <p:spPr>
            <a:xfrm>
              <a:off x="8292680" y="5114925"/>
              <a:ext cx="822745" cy="31424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Application </a:t>
            </a:r>
            <a:r>
              <a:rPr lang="mr-IN"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t>
            </a: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 Online Part</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1786380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12" name="Rectangle 11"/>
          <p:cNvSpPr/>
          <p:nvPr/>
        </p:nvSpPr>
        <p:spPr>
          <a:xfrm>
            <a:off x="9297634" y="8503206"/>
            <a:ext cx="2479910" cy="369332"/>
          </a:xfrm>
          <a:prstGeom prst="rect">
            <a:avLst/>
          </a:prstGeom>
        </p:spPr>
        <p:txBody>
          <a:bodyPr wrap="none">
            <a:spAutoFit/>
          </a:bodyPr>
          <a:lstStyle/>
          <a:p>
            <a:r>
              <a:rPr lang="en-US" b="1" i="1" dirty="0" smtClean="0">
                <a:solidFill>
                  <a:srgbClr val="C00000"/>
                </a:solidFill>
                <a:latin typeface="Calibri" charset="0"/>
                <a:ea typeface="Calibri" charset="0"/>
                <a:cs typeface="Calibri" charset="0"/>
              </a:rPr>
              <a:t>*</a:t>
            </a:r>
            <a:r>
              <a:rPr lang="en-US" b="1" i="1" dirty="0">
                <a:latin typeface="Calibri" charset="0"/>
                <a:ea typeface="Calibri" charset="0"/>
                <a:cs typeface="Calibri" charset="0"/>
              </a:rPr>
              <a:t> </a:t>
            </a:r>
            <a:r>
              <a:rPr lang="en-US" b="1" i="1" dirty="0">
                <a:solidFill>
                  <a:srgbClr val="011F7D"/>
                </a:solidFill>
                <a:latin typeface="Calibri" charset="0"/>
                <a:ea typeface="Calibri" charset="0"/>
                <a:cs typeface="Calibri" charset="0"/>
              </a:rPr>
              <a:t>Denotes required </a:t>
            </a:r>
            <a:r>
              <a:rPr lang="en-US" b="1" i="1" dirty="0" smtClean="0">
                <a:solidFill>
                  <a:srgbClr val="011F7D"/>
                </a:solidFill>
                <a:latin typeface="Calibri" charset="0"/>
                <a:ea typeface="Calibri" charset="0"/>
                <a:cs typeface="Calibri" charset="0"/>
              </a:rPr>
              <a:t>field</a:t>
            </a:r>
            <a:endParaRPr lang="en-US" b="1" i="1" dirty="0">
              <a:solidFill>
                <a:srgbClr val="011F7D"/>
              </a:solidFill>
              <a:latin typeface="Calibri" charset="0"/>
              <a:ea typeface="Calibri" charset="0"/>
              <a:cs typeface="Calibri" charset="0"/>
            </a:endParaRPr>
          </a:p>
        </p:txBody>
      </p:sp>
      <p:sp>
        <p:nvSpPr>
          <p:cNvPr id="13" name="Rectangle 12"/>
          <p:cNvSpPr/>
          <p:nvPr/>
        </p:nvSpPr>
        <p:spPr>
          <a:xfrm>
            <a:off x="1512652" y="1828744"/>
            <a:ext cx="8435625" cy="1200329"/>
          </a:xfrm>
          <a:prstGeom prst="rect">
            <a:avLst/>
          </a:prstGeom>
        </p:spPr>
        <p:txBody>
          <a:bodyPr wrap="square">
            <a:spAutoFit/>
          </a:bodyPr>
          <a:lstStyle/>
          <a:p>
            <a:pPr marL="285750" indent="-285750">
              <a:buFont typeface="Arial" charset="0"/>
              <a:buChar char="•"/>
            </a:pPr>
            <a:r>
              <a:rPr lang="en-US" sz="2400" dirty="0" smtClean="0">
                <a:solidFill>
                  <a:srgbClr val="011F7D"/>
                </a:solidFill>
                <a:latin typeface="Calibri" charset="0"/>
                <a:ea typeface="Calibri" charset="0"/>
                <a:cs typeface="Calibri" charset="0"/>
              </a:rPr>
              <a:t>Complete your contact information</a:t>
            </a:r>
          </a:p>
          <a:p>
            <a:pPr marL="285750" indent="-285750">
              <a:buFont typeface="Arial" charset="0"/>
              <a:buChar char="•"/>
            </a:pPr>
            <a:endParaRPr lang="en-US" sz="2400" dirty="0" smtClean="0">
              <a:solidFill>
                <a:srgbClr val="011F7D"/>
              </a:solidFill>
              <a:latin typeface="Calibri" charset="0"/>
              <a:ea typeface="Calibri" charset="0"/>
              <a:cs typeface="Calibri" charset="0"/>
            </a:endParaRPr>
          </a:p>
          <a:p>
            <a:pPr marL="285750" indent="-285750">
              <a:buFont typeface="Arial" charset="0"/>
              <a:buChar char="•"/>
            </a:pPr>
            <a:r>
              <a:rPr lang="en-US" sz="2400" dirty="0" smtClean="0">
                <a:solidFill>
                  <a:srgbClr val="011F7D"/>
                </a:solidFill>
                <a:latin typeface="Calibri" charset="0"/>
                <a:ea typeface="Calibri" charset="0"/>
                <a:cs typeface="Calibri" charset="0"/>
              </a:rPr>
              <a:t>Certify that your information is correct and click “Submit”</a:t>
            </a:r>
          </a:p>
        </p:txBody>
      </p:sp>
      <p:pic>
        <p:nvPicPr>
          <p:cNvPr id="2" name="Picture 1"/>
          <p:cNvPicPr>
            <a:picLocks noChangeAspect="1"/>
          </p:cNvPicPr>
          <p:nvPr/>
        </p:nvPicPr>
        <p:blipFill rotWithShape="1">
          <a:blip r:embed="rId3"/>
          <a:srcRect l="1078" b="25818"/>
          <a:stretch/>
        </p:blipFill>
        <p:spPr>
          <a:xfrm>
            <a:off x="1512652" y="3231355"/>
            <a:ext cx="9610725" cy="4032251"/>
          </a:xfrm>
          <a:prstGeom prst="rect">
            <a:avLst/>
          </a:prstGeom>
          <a:ln w="28575">
            <a:solidFill>
              <a:srgbClr val="0070C0"/>
            </a:solidFill>
          </a:ln>
        </p:spPr>
      </p:pic>
      <p:grpSp>
        <p:nvGrpSpPr>
          <p:cNvPr id="5" name="Group 4"/>
          <p:cNvGrpSpPr/>
          <p:nvPr/>
        </p:nvGrpSpPr>
        <p:grpSpPr>
          <a:xfrm>
            <a:off x="1512652" y="7439284"/>
            <a:ext cx="9610725" cy="1000124"/>
            <a:chOff x="1512652" y="7439284"/>
            <a:chExt cx="9610725" cy="1000124"/>
          </a:xfrm>
        </p:grpSpPr>
        <p:grpSp>
          <p:nvGrpSpPr>
            <p:cNvPr id="4" name="Group 3"/>
            <p:cNvGrpSpPr/>
            <p:nvPr/>
          </p:nvGrpSpPr>
          <p:grpSpPr>
            <a:xfrm>
              <a:off x="1512652" y="7439284"/>
              <a:ext cx="9610725" cy="1000124"/>
              <a:chOff x="1512652" y="7439284"/>
              <a:chExt cx="9610725" cy="1000124"/>
            </a:xfrm>
          </p:grpSpPr>
          <p:pic>
            <p:nvPicPr>
              <p:cNvPr id="3" name="Picture 2"/>
              <p:cNvPicPr>
                <a:picLocks noChangeAspect="1"/>
              </p:cNvPicPr>
              <p:nvPr/>
            </p:nvPicPr>
            <p:blipFill rotWithShape="1">
              <a:blip r:embed="rId3"/>
              <a:srcRect l="1078" t="79568" r="2138" b="2032"/>
              <a:stretch/>
            </p:blipFill>
            <p:spPr>
              <a:xfrm>
                <a:off x="1512652" y="7439284"/>
                <a:ext cx="9610725" cy="1000124"/>
              </a:xfrm>
              <a:prstGeom prst="rect">
                <a:avLst/>
              </a:prstGeom>
              <a:ln w="28575">
                <a:solidFill>
                  <a:srgbClr val="0070C0"/>
                </a:solidFill>
              </a:ln>
            </p:spPr>
          </p:pic>
          <p:sp>
            <p:nvSpPr>
              <p:cNvPr id="15" name="Oval 14"/>
              <p:cNvSpPr/>
              <p:nvPr/>
            </p:nvSpPr>
            <p:spPr>
              <a:xfrm>
                <a:off x="5598896" y="8028514"/>
                <a:ext cx="822745" cy="31424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1531129" y="7458600"/>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grpSp>
      <p:sp>
        <p:nvSpPr>
          <p:cNvPr id="14"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Application </a:t>
            </a:r>
            <a:r>
              <a:rPr lang="mr-IN"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t>
            </a: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 Online Part</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1698280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13" name="Rectangle 12"/>
          <p:cNvSpPr/>
          <p:nvPr/>
        </p:nvSpPr>
        <p:spPr>
          <a:xfrm>
            <a:off x="345279" y="2443106"/>
            <a:ext cx="11501436" cy="5632311"/>
          </a:xfrm>
          <a:prstGeom prst="rect">
            <a:avLst/>
          </a:prstGeom>
        </p:spPr>
        <p:txBody>
          <a:bodyPr wrap="square">
            <a:spAutoFit/>
          </a:bodyPr>
          <a:lstStyle/>
          <a:p>
            <a:pPr marL="285750" indent="-285750">
              <a:buFont typeface="Arial" charset="0"/>
              <a:buChar char="•"/>
            </a:pPr>
            <a:r>
              <a:rPr lang="en-US" sz="2400" dirty="0" smtClean="0">
                <a:solidFill>
                  <a:srgbClr val="011F7D"/>
                </a:solidFill>
                <a:latin typeface="Calibri" charset="0"/>
                <a:ea typeface="Calibri" charset="0"/>
                <a:cs typeface="Calibri" charset="0"/>
              </a:rPr>
              <a:t>After you submit your information, ECFMG will perform a thorough search using the information provided and if a USMLE/ECFMG Identification Number already exists for you, your ID number will be sent to your e-mail address of record</a:t>
            </a:r>
          </a:p>
          <a:p>
            <a:pPr marL="285750" indent="-285750">
              <a:buFont typeface="Arial" charset="0"/>
              <a:buChar char="•"/>
            </a:pPr>
            <a:endParaRPr lang="en-US" sz="2400" dirty="0">
              <a:solidFill>
                <a:srgbClr val="011F7D"/>
              </a:solidFill>
              <a:latin typeface="Calibri" charset="0"/>
              <a:ea typeface="Calibri" charset="0"/>
              <a:cs typeface="Calibri" charset="0"/>
            </a:endParaRPr>
          </a:p>
          <a:p>
            <a:pPr marL="285750" indent="-285750">
              <a:buFont typeface="Arial" charset="0"/>
              <a:buChar char="•"/>
            </a:pPr>
            <a:r>
              <a:rPr lang="en-US" sz="2400" dirty="0" smtClean="0">
                <a:solidFill>
                  <a:srgbClr val="011F7D"/>
                </a:solidFill>
                <a:latin typeface="Calibri" charset="0"/>
                <a:ea typeface="Calibri" charset="0"/>
                <a:cs typeface="Calibri" charset="0"/>
              </a:rPr>
              <a:t>If a USMLE/ECFMG Identification Number does not exist for you or the system is unable to identify you, your information will be submitted to ECFMG for processing</a:t>
            </a:r>
          </a:p>
          <a:p>
            <a:pPr marL="285750" indent="-285750">
              <a:buFont typeface="Arial" charset="0"/>
              <a:buChar char="•"/>
            </a:pPr>
            <a:endParaRPr lang="en-US" sz="2400" dirty="0">
              <a:solidFill>
                <a:srgbClr val="011F7D"/>
              </a:solidFill>
              <a:latin typeface="Calibri" charset="0"/>
              <a:ea typeface="Calibri" charset="0"/>
              <a:cs typeface="Calibri" charset="0"/>
            </a:endParaRPr>
          </a:p>
          <a:p>
            <a:pPr marL="342900" indent="-342900">
              <a:buFont typeface="Wingdings" charset="2"/>
              <a:buChar char="ü"/>
            </a:pPr>
            <a:r>
              <a:rPr lang="en-US" sz="2400" b="1" dirty="0" smtClean="0">
                <a:solidFill>
                  <a:srgbClr val="011F7D"/>
                </a:solidFill>
                <a:latin typeface="Calibri" charset="0"/>
                <a:ea typeface="Calibri" charset="0"/>
                <a:cs typeface="Calibri" charset="0"/>
              </a:rPr>
              <a:t>Allow 5 business days to process your request</a:t>
            </a:r>
          </a:p>
          <a:p>
            <a:pPr marL="342900" indent="-342900">
              <a:buFont typeface="Wingdings" charset="2"/>
              <a:buChar char="ü"/>
            </a:pPr>
            <a:endParaRPr lang="en-US" sz="2400" dirty="0">
              <a:solidFill>
                <a:srgbClr val="011F7D"/>
              </a:solidFill>
              <a:latin typeface="Calibri" charset="0"/>
              <a:ea typeface="Calibri" charset="0"/>
              <a:cs typeface="Calibri" charset="0"/>
            </a:endParaRPr>
          </a:p>
          <a:p>
            <a:pPr marL="342900" indent="-342900">
              <a:buFont typeface="Wingdings" charset="2"/>
              <a:buChar char="ü"/>
            </a:pPr>
            <a:r>
              <a:rPr lang="en-US" sz="2400" b="1" dirty="0" smtClean="0">
                <a:solidFill>
                  <a:srgbClr val="011F7D"/>
                </a:solidFill>
                <a:latin typeface="Calibri" charset="0"/>
                <a:ea typeface="Calibri" charset="0"/>
                <a:cs typeface="Calibri" charset="0"/>
              </a:rPr>
              <a:t>Your USMLE/ECFMG Identification Number and a temporary password will be sent to the e-mail address ECFMG has on record for you</a:t>
            </a:r>
          </a:p>
          <a:p>
            <a:pPr marL="285750" indent="-285750">
              <a:buFont typeface="Arial" charset="0"/>
              <a:buChar char="•"/>
            </a:pPr>
            <a:endParaRPr lang="en-US" sz="2400" dirty="0">
              <a:solidFill>
                <a:srgbClr val="011F7D"/>
              </a:solidFill>
              <a:latin typeface="Calibri" charset="0"/>
              <a:ea typeface="Calibri" charset="0"/>
              <a:cs typeface="Calibri" charset="0"/>
            </a:endParaRPr>
          </a:p>
          <a:p>
            <a:pPr algn="ctr"/>
            <a:r>
              <a:rPr lang="en-US" sz="2400" b="1" i="1" dirty="0" smtClean="0">
                <a:solidFill>
                  <a:srgbClr val="C00000"/>
                </a:solidFill>
                <a:latin typeface="Calibri" charset="0"/>
                <a:ea typeface="Calibri" charset="0"/>
                <a:cs typeface="Calibri" charset="0"/>
              </a:rPr>
              <a:t>If ECFMG determines that the biographic information you enter is inaccurate, not complete or insufficient to assign a USMLE/ECFMG Identification Number to you, your request for the Identification Number will not be processed</a:t>
            </a:r>
          </a:p>
        </p:txBody>
      </p:sp>
      <p:sp>
        <p:nvSpPr>
          <p:cNvPr id="5"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Application </a:t>
            </a:r>
            <a:r>
              <a:rPr lang="mr-IN"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t>
            </a: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 Online Part</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1341728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13" name="Rectangle 12"/>
          <p:cNvSpPr/>
          <p:nvPr/>
        </p:nvSpPr>
        <p:spPr>
          <a:xfrm>
            <a:off x="345279" y="2243078"/>
            <a:ext cx="11156159" cy="1569660"/>
          </a:xfrm>
          <a:prstGeom prst="rect">
            <a:avLst/>
          </a:prstGeom>
        </p:spPr>
        <p:txBody>
          <a:bodyPr wrap="square">
            <a:spAutoFit/>
          </a:bodyPr>
          <a:lstStyle/>
          <a:p>
            <a:pPr marL="285750" indent="-285750">
              <a:buFont typeface="Arial" charset="0"/>
              <a:buChar char="•"/>
            </a:pPr>
            <a:r>
              <a:rPr lang="en-US" sz="2400" dirty="0" smtClean="0">
                <a:solidFill>
                  <a:srgbClr val="011F7D"/>
                </a:solidFill>
                <a:latin typeface="Calibri" charset="0"/>
                <a:ea typeface="Calibri" charset="0"/>
                <a:cs typeface="Calibri" charset="0"/>
              </a:rPr>
              <a:t>Once you get your USMLE/ECFMG Identification number </a:t>
            </a:r>
            <a:r>
              <a:rPr lang="en-US" sz="2400" dirty="0">
                <a:solidFill>
                  <a:srgbClr val="011F7D"/>
                </a:solidFill>
                <a:latin typeface="Calibri" charset="0"/>
                <a:ea typeface="Calibri" charset="0"/>
                <a:cs typeface="Calibri" charset="0"/>
              </a:rPr>
              <a:t>and temporary password </a:t>
            </a:r>
            <a:r>
              <a:rPr lang="en-US" sz="2400" dirty="0" smtClean="0">
                <a:solidFill>
                  <a:srgbClr val="011F7D"/>
                </a:solidFill>
                <a:latin typeface="Calibri" charset="0"/>
                <a:ea typeface="Calibri" charset="0"/>
                <a:cs typeface="Calibri" charset="0"/>
              </a:rPr>
              <a:t>via e-mail</a:t>
            </a:r>
            <a:r>
              <a:rPr lang="en-US" sz="2400" dirty="0">
                <a:solidFill>
                  <a:srgbClr val="011F7D"/>
                </a:solidFill>
                <a:latin typeface="Calibri" charset="0"/>
                <a:ea typeface="Calibri" charset="0"/>
                <a:cs typeface="Calibri" charset="0"/>
              </a:rPr>
              <a:t>, go to </a:t>
            </a:r>
            <a:r>
              <a:rPr lang="en-US" sz="2400" dirty="0">
                <a:solidFill>
                  <a:srgbClr val="011F7D"/>
                </a:solidFill>
                <a:latin typeface="Calibri" charset="0"/>
                <a:ea typeface="Calibri" charset="0"/>
                <a:cs typeface="Calibri" charset="0"/>
                <a:hlinkClick r:id="rId3"/>
              </a:rPr>
              <a:t>https://</a:t>
            </a:r>
            <a:r>
              <a:rPr lang="en-US" sz="2400" dirty="0" smtClean="0">
                <a:solidFill>
                  <a:srgbClr val="011F7D"/>
                </a:solidFill>
                <a:latin typeface="Calibri" charset="0"/>
                <a:ea typeface="Calibri" charset="0"/>
                <a:cs typeface="Calibri" charset="0"/>
                <a:hlinkClick r:id="rId3"/>
              </a:rPr>
              <a:t>secure2.ecfmg.org/emain.asp?app=iwa</a:t>
            </a:r>
            <a:r>
              <a:rPr lang="en-US" sz="2400" dirty="0" smtClean="0">
                <a:solidFill>
                  <a:srgbClr val="011F7D"/>
                </a:solidFill>
                <a:latin typeface="Calibri" charset="0"/>
                <a:ea typeface="Calibri" charset="0"/>
                <a:cs typeface="Calibri" charset="0"/>
              </a:rPr>
              <a:t>, and “Begin a New Application”</a:t>
            </a:r>
          </a:p>
          <a:p>
            <a:pPr marL="285750" indent="-285750">
              <a:buFont typeface="Arial" charset="0"/>
              <a:buChar char="•"/>
            </a:pPr>
            <a:endParaRPr lang="en-US" sz="2400" dirty="0" smtClean="0">
              <a:solidFill>
                <a:srgbClr val="011F7D"/>
              </a:solidFill>
              <a:latin typeface="Calibri" charset="0"/>
              <a:ea typeface="Calibri" charset="0"/>
              <a:cs typeface="Calibri" charset="0"/>
            </a:endParaRPr>
          </a:p>
        </p:txBody>
      </p:sp>
      <p:grpSp>
        <p:nvGrpSpPr>
          <p:cNvPr id="3" name="Group 2"/>
          <p:cNvGrpSpPr/>
          <p:nvPr/>
        </p:nvGrpSpPr>
        <p:grpSpPr>
          <a:xfrm>
            <a:off x="2259802" y="3602134"/>
            <a:ext cx="7672387" cy="1471613"/>
            <a:chOff x="2259803" y="3371850"/>
            <a:chExt cx="7672387" cy="1471613"/>
          </a:xfrm>
        </p:grpSpPr>
        <p:pic>
          <p:nvPicPr>
            <p:cNvPr id="2" name="Picture 1"/>
            <p:cNvPicPr>
              <a:picLocks noChangeAspect="1"/>
            </p:cNvPicPr>
            <p:nvPr/>
          </p:nvPicPr>
          <p:blipFill rotWithShape="1">
            <a:blip r:embed="rId4"/>
            <a:srcRect l="990" t="9146" r="1413" b="10941"/>
            <a:stretch/>
          </p:blipFill>
          <p:spPr>
            <a:xfrm>
              <a:off x="2259803" y="3371850"/>
              <a:ext cx="7672387" cy="1471613"/>
            </a:xfrm>
            <a:prstGeom prst="rect">
              <a:avLst/>
            </a:prstGeom>
            <a:ln w="28575">
              <a:solidFill>
                <a:srgbClr val="0070C0"/>
              </a:solidFill>
            </a:ln>
          </p:spPr>
        </p:pic>
        <p:sp>
          <p:nvSpPr>
            <p:cNvPr id="6" name="Oval 5"/>
            <p:cNvSpPr/>
            <p:nvPr/>
          </p:nvSpPr>
          <p:spPr>
            <a:xfrm>
              <a:off x="2259803" y="4379829"/>
              <a:ext cx="3755235" cy="40648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345279" y="5446811"/>
            <a:ext cx="11501436" cy="1569660"/>
          </a:xfrm>
          <a:prstGeom prst="rect">
            <a:avLst/>
          </a:prstGeom>
        </p:spPr>
        <p:txBody>
          <a:bodyPr wrap="square">
            <a:spAutoFit/>
          </a:bodyPr>
          <a:lstStyle/>
          <a:p>
            <a:pPr marL="285750" indent="-285750">
              <a:buFont typeface="Arial" charset="0"/>
              <a:buChar char="•"/>
            </a:pPr>
            <a:r>
              <a:rPr lang="en-US" sz="2400" dirty="0" smtClean="0">
                <a:solidFill>
                  <a:srgbClr val="011F7D"/>
                </a:solidFill>
                <a:latin typeface="Calibri" charset="0"/>
                <a:ea typeface="Calibri" charset="0"/>
                <a:cs typeface="Calibri" charset="0"/>
              </a:rPr>
              <a:t>Read the “IMPORTANT INFORMATION REGARDING ECFMG’S PROVISION OF PERFORMANCE DATA TO MEDICAL SCHOOLS” carefully, check the box at the bottom of the page, and click “Next”</a:t>
            </a:r>
          </a:p>
          <a:p>
            <a:pPr marL="285750" indent="-285750">
              <a:buFont typeface="Arial" charset="0"/>
              <a:buChar char="•"/>
            </a:pPr>
            <a:endParaRPr lang="en-US" sz="2400" dirty="0" smtClean="0">
              <a:solidFill>
                <a:srgbClr val="011F7D"/>
              </a:solidFill>
              <a:latin typeface="Calibri" charset="0"/>
              <a:ea typeface="Calibri" charset="0"/>
              <a:cs typeface="Calibri" charset="0"/>
            </a:endParaRPr>
          </a:p>
        </p:txBody>
      </p:sp>
      <p:grpSp>
        <p:nvGrpSpPr>
          <p:cNvPr id="8" name="Group 7"/>
          <p:cNvGrpSpPr/>
          <p:nvPr/>
        </p:nvGrpSpPr>
        <p:grpSpPr>
          <a:xfrm>
            <a:off x="2259802" y="6902167"/>
            <a:ext cx="7672387" cy="1471613"/>
            <a:chOff x="2259803" y="6558070"/>
            <a:chExt cx="7672387" cy="1471613"/>
          </a:xfrm>
        </p:grpSpPr>
        <p:pic>
          <p:nvPicPr>
            <p:cNvPr id="4" name="Picture 3"/>
            <p:cNvPicPr>
              <a:picLocks noChangeAspect="1"/>
            </p:cNvPicPr>
            <p:nvPr/>
          </p:nvPicPr>
          <p:blipFill>
            <a:blip r:embed="rId5"/>
            <a:stretch>
              <a:fillRect/>
            </a:stretch>
          </p:blipFill>
          <p:spPr>
            <a:xfrm>
              <a:off x="2259803" y="6558070"/>
              <a:ext cx="7672387" cy="1471613"/>
            </a:xfrm>
            <a:prstGeom prst="rect">
              <a:avLst/>
            </a:prstGeom>
            <a:ln w="28575">
              <a:solidFill>
                <a:srgbClr val="0070C0"/>
              </a:solidFill>
            </a:ln>
          </p:spPr>
        </p:pic>
        <p:sp>
          <p:nvSpPr>
            <p:cNvPr id="12" name="Oval 11"/>
            <p:cNvSpPr/>
            <p:nvPr/>
          </p:nvSpPr>
          <p:spPr>
            <a:xfrm>
              <a:off x="2840829" y="7407675"/>
              <a:ext cx="759621" cy="3856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331236" y="6701354"/>
              <a:ext cx="414337"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grpSp>
      <p:sp>
        <p:nvSpPr>
          <p:cNvPr id="15"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Application </a:t>
            </a:r>
            <a:r>
              <a:rPr lang="mr-IN"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t>
            </a: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 Online Part</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814337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16" name="Rectangle 15"/>
          <p:cNvSpPr/>
          <p:nvPr/>
        </p:nvSpPr>
        <p:spPr>
          <a:xfrm>
            <a:off x="345238" y="1786194"/>
            <a:ext cx="11501436" cy="2616101"/>
          </a:xfrm>
          <a:prstGeom prst="rect">
            <a:avLst/>
          </a:prstGeom>
        </p:spPr>
        <p:txBody>
          <a:bodyPr wrap="square">
            <a:spAutoFit/>
          </a:bodyPr>
          <a:lstStyle/>
          <a:p>
            <a:pPr marL="285750" indent="-285750">
              <a:spcAft>
                <a:spcPts val="1200"/>
              </a:spcAft>
              <a:buFont typeface="Arial" charset="0"/>
              <a:buChar char="•"/>
            </a:pPr>
            <a:r>
              <a:rPr lang="en-US" sz="2400" dirty="0" smtClean="0">
                <a:solidFill>
                  <a:srgbClr val="011F7D"/>
                </a:solidFill>
                <a:latin typeface="Calibri" charset="0"/>
                <a:ea typeface="Calibri" charset="0"/>
                <a:cs typeface="Calibri" charset="0"/>
              </a:rPr>
              <a:t>Now complete the following Items:</a:t>
            </a:r>
            <a:endParaRPr lang="en-US" sz="2400" b="1" dirty="0">
              <a:solidFill>
                <a:srgbClr val="011F7D"/>
              </a:solidFill>
              <a:latin typeface="Calibri" charset="0"/>
              <a:ea typeface="Calibri" charset="0"/>
              <a:cs typeface="Calibri" charset="0"/>
            </a:endParaRPr>
          </a:p>
          <a:p>
            <a:pPr>
              <a:spcAft>
                <a:spcPts val="600"/>
              </a:spcAft>
            </a:pPr>
            <a:r>
              <a:rPr lang="en-US" sz="2400" b="1" dirty="0" smtClean="0">
                <a:solidFill>
                  <a:srgbClr val="011F7D"/>
                </a:solidFill>
                <a:latin typeface="Calibri" charset="0"/>
                <a:ea typeface="Calibri" charset="0"/>
                <a:cs typeface="Calibri" charset="0"/>
              </a:rPr>
              <a:t>Item 1 - Medical </a:t>
            </a:r>
            <a:r>
              <a:rPr lang="en-US" sz="2400" b="1" dirty="0">
                <a:solidFill>
                  <a:srgbClr val="011F7D"/>
                </a:solidFill>
                <a:latin typeface="Calibri" charset="0"/>
                <a:ea typeface="Calibri" charset="0"/>
                <a:cs typeface="Calibri" charset="0"/>
              </a:rPr>
              <a:t>License in the United </a:t>
            </a:r>
            <a:r>
              <a:rPr lang="en-US" sz="2400" b="1" dirty="0" smtClean="0">
                <a:solidFill>
                  <a:srgbClr val="011F7D"/>
                </a:solidFill>
                <a:latin typeface="Calibri" charset="0"/>
                <a:ea typeface="Calibri" charset="0"/>
                <a:cs typeface="Calibri" charset="0"/>
              </a:rPr>
              <a:t>States: </a:t>
            </a:r>
            <a:r>
              <a:rPr lang="en-US" sz="2400" dirty="0">
                <a:solidFill>
                  <a:srgbClr val="011F7D"/>
                </a:solidFill>
                <a:latin typeface="Calibri" charset="0"/>
                <a:ea typeface="Calibri" charset="0"/>
                <a:cs typeface="Calibri" charset="0"/>
              </a:rPr>
              <a:t>H</a:t>
            </a:r>
            <a:r>
              <a:rPr lang="en-US" sz="2400" dirty="0" smtClean="0">
                <a:solidFill>
                  <a:srgbClr val="011F7D"/>
                </a:solidFill>
                <a:latin typeface="Calibri" charset="0"/>
                <a:ea typeface="Calibri" charset="0"/>
                <a:cs typeface="Calibri" charset="0"/>
              </a:rPr>
              <a:t>ave you been </a:t>
            </a:r>
            <a:r>
              <a:rPr lang="en-US" sz="2400" dirty="0">
                <a:solidFill>
                  <a:srgbClr val="011F7D"/>
                </a:solidFill>
                <a:latin typeface="Calibri" charset="0"/>
                <a:ea typeface="Calibri" charset="0"/>
                <a:cs typeface="Calibri" charset="0"/>
              </a:rPr>
              <a:t>granted a license by a medical licensing authority in the United States based on previous licensure </a:t>
            </a:r>
            <a:r>
              <a:rPr lang="en-US" sz="2400" dirty="0" smtClean="0">
                <a:solidFill>
                  <a:srgbClr val="011F7D"/>
                </a:solidFill>
                <a:latin typeface="Calibri" charset="0"/>
                <a:ea typeface="Calibri" charset="0"/>
                <a:cs typeface="Calibri" charset="0"/>
              </a:rPr>
              <a:t>exams?</a:t>
            </a:r>
            <a:endParaRPr lang="en-US" sz="2400" b="1" dirty="0">
              <a:solidFill>
                <a:srgbClr val="011F7D"/>
              </a:solidFill>
              <a:latin typeface="Calibri" charset="0"/>
              <a:ea typeface="Calibri" charset="0"/>
              <a:cs typeface="Calibri" charset="0"/>
            </a:endParaRPr>
          </a:p>
          <a:p>
            <a:pPr>
              <a:spcAft>
                <a:spcPts val="600"/>
              </a:spcAft>
            </a:pPr>
            <a:r>
              <a:rPr lang="en-US" sz="2400" b="1" dirty="0" smtClean="0">
                <a:solidFill>
                  <a:srgbClr val="011F7D"/>
                </a:solidFill>
                <a:latin typeface="Calibri" charset="0"/>
                <a:ea typeface="Calibri" charset="0"/>
                <a:cs typeface="Calibri" charset="0"/>
              </a:rPr>
              <a:t>Item 2 - Select </a:t>
            </a:r>
            <a:r>
              <a:rPr lang="en-US" sz="2400" b="1" dirty="0">
                <a:solidFill>
                  <a:srgbClr val="011F7D"/>
                </a:solidFill>
                <a:latin typeface="Calibri" charset="0"/>
                <a:ea typeface="Calibri" charset="0"/>
                <a:cs typeface="Calibri" charset="0"/>
              </a:rPr>
              <a:t>an </a:t>
            </a:r>
            <a:r>
              <a:rPr lang="en-US" sz="2400" b="1" dirty="0" smtClean="0">
                <a:solidFill>
                  <a:srgbClr val="011F7D"/>
                </a:solidFill>
                <a:latin typeface="Calibri" charset="0"/>
                <a:ea typeface="Calibri" charset="0"/>
                <a:cs typeface="Calibri" charset="0"/>
              </a:rPr>
              <a:t>Exam: </a:t>
            </a:r>
            <a:r>
              <a:rPr lang="en-US" sz="2400" dirty="0" smtClean="0">
                <a:solidFill>
                  <a:srgbClr val="011F7D"/>
                </a:solidFill>
                <a:latin typeface="Calibri" charset="0"/>
                <a:ea typeface="Calibri" charset="0"/>
                <a:cs typeface="Calibri" charset="0"/>
              </a:rPr>
              <a:t>USMLE Step 1</a:t>
            </a:r>
            <a:endParaRPr lang="en-US" sz="2400" b="1" dirty="0">
              <a:solidFill>
                <a:srgbClr val="011F7D"/>
              </a:solidFill>
              <a:latin typeface="Calibri" charset="0"/>
              <a:ea typeface="Calibri" charset="0"/>
              <a:cs typeface="Calibri" charset="0"/>
            </a:endParaRPr>
          </a:p>
          <a:p>
            <a:r>
              <a:rPr lang="en-US" sz="2400" b="1" dirty="0" smtClean="0">
                <a:solidFill>
                  <a:srgbClr val="011F7D"/>
                </a:solidFill>
                <a:latin typeface="Calibri" charset="0"/>
                <a:ea typeface="Calibri" charset="0"/>
                <a:cs typeface="Calibri" charset="0"/>
              </a:rPr>
              <a:t>Item 3 - Eligibility Period: </a:t>
            </a:r>
            <a:r>
              <a:rPr lang="en-US" sz="2400" dirty="0">
                <a:solidFill>
                  <a:srgbClr val="011F7D"/>
                </a:solidFill>
                <a:latin typeface="Calibri" charset="0"/>
                <a:ea typeface="Calibri" charset="0"/>
                <a:cs typeface="Calibri" charset="0"/>
              </a:rPr>
              <a:t>Select an eligibility period for Step 1 from the </a:t>
            </a:r>
            <a:r>
              <a:rPr lang="en-US" sz="2400" dirty="0" smtClean="0">
                <a:solidFill>
                  <a:srgbClr val="011F7D"/>
                </a:solidFill>
                <a:latin typeface="Calibri" charset="0"/>
                <a:ea typeface="Calibri" charset="0"/>
                <a:cs typeface="Calibri" charset="0"/>
              </a:rPr>
              <a:t>list and click “Next</a:t>
            </a:r>
            <a:r>
              <a:rPr lang="en-US" sz="2400" dirty="0" smtClean="0">
                <a:solidFill>
                  <a:srgbClr val="011F7D"/>
                </a:solidFill>
                <a:latin typeface="Calibri" charset="0"/>
                <a:ea typeface="Calibri" charset="0"/>
                <a:cs typeface="Calibri" charset="0"/>
              </a:rPr>
              <a:t>” </a:t>
            </a:r>
            <a:endParaRPr lang="en-US" sz="2400" dirty="0" smtClean="0">
              <a:solidFill>
                <a:srgbClr val="011F7D"/>
              </a:solidFill>
              <a:latin typeface="Calibri" charset="0"/>
              <a:ea typeface="Calibri" charset="0"/>
              <a:cs typeface="Calibri" charset="0"/>
            </a:endParaRPr>
          </a:p>
          <a:p>
            <a:pPr marL="285750" indent="-285750">
              <a:buFont typeface="Arial" charset="0"/>
              <a:buChar char="•"/>
            </a:pPr>
            <a:endParaRPr lang="en-US" sz="2400" dirty="0" smtClean="0">
              <a:solidFill>
                <a:srgbClr val="011F7D"/>
              </a:solidFill>
              <a:latin typeface="Calibri" charset="0"/>
              <a:ea typeface="Calibri" charset="0"/>
              <a:cs typeface="Calibri" charset="0"/>
            </a:endParaRPr>
          </a:p>
        </p:txBody>
      </p:sp>
      <p:grpSp>
        <p:nvGrpSpPr>
          <p:cNvPr id="15" name="Group 14"/>
          <p:cNvGrpSpPr/>
          <p:nvPr/>
        </p:nvGrpSpPr>
        <p:grpSpPr>
          <a:xfrm>
            <a:off x="3537550" y="4200526"/>
            <a:ext cx="4906363" cy="4784724"/>
            <a:chOff x="3623275" y="4029075"/>
            <a:chExt cx="4945443" cy="4970462"/>
          </a:xfrm>
        </p:grpSpPr>
        <p:pic>
          <p:nvPicPr>
            <p:cNvPr id="5" name="Picture 4"/>
            <p:cNvPicPr>
              <a:picLocks noChangeAspect="1"/>
            </p:cNvPicPr>
            <p:nvPr/>
          </p:nvPicPr>
          <p:blipFill>
            <a:blip r:embed="rId3"/>
            <a:stretch>
              <a:fillRect/>
            </a:stretch>
          </p:blipFill>
          <p:spPr>
            <a:xfrm>
              <a:off x="3623275" y="4029075"/>
              <a:ext cx="4945443" cy="4970462"/>
            </a:xfrm>
            <a:prstGeom prst="rect">
              <a:avLst/>
            </a:prstGeom>
            <a:ln w="28575">
              <a:solidFill>
                <a:srgbClr val="0070C0"/>
              </a:solidFill>
            </a:ln>
          </p:spPr>
        </p:pic>
        <p:sp>
          <p:nvSpPr>
            <p:cNvPr id="17" name="Oval 16"/>
            <p:cNvSpPr/>
            <p:nvPr/>
          </p:nvSpPr>
          <p:spPr>
            <a:xfrm>
              <a:off x="5716185" y="8672512"/>
              <a:ext cx="759621" cy="31273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3" y="5632189"/>
            <a:ext cx="12191918" cy="2554545"/>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8000" b="0" cap="none" spc="0" dirty="0" smtClean="0">
                <a:ln w="0"/>
                <a:gradFill>
                  <a:gsLst>
                    <a:gs pos="0">
                      <a:srgbClr val="53575C">
                        <a:alpha val="0"/>
                      </a:srgbClr>
                    </a:gs>
                    <a:gs pos="66000">
                      <a:srgbClr val="C5C7CA"/>
                    </a:gs>
                  </a:gsLst>
                  <a:lin ang="5400000"/>
                </a:gradFill>
                <a:effectLst/>
              </a:rPr>
              <a:t>SAMPLE ELEGIBILITY PERIOD FOR 2017</a:t>
            </a:r>
            <a:endParaRPr lang="en-US" sz="8000" b="0" cap="none" spc="0" dirty="0">
              <a:ln w="0"/>
              <a:gradFill>
                <a:gsLst>
                  <a:gs pos="0">
                    <a:srgbClr val="53575C">
                      <a:alpha val="0"/>
                    </a:srgbClr>
                  </a:gs>
                  <a:gs pos="66000">
                    <a:srgbClr val="C5C7CA"/>
                  </a:gs>
                </a:gsLst>
                <a:lin ang="5400000"/>
              </a:gradFill>
              <a:effectLst/>
            </a:endParaRPr>
          </a:p>
        </p:txBody>
      </p:sp>
      <p:sp>
        <p:nvSpPr>
          <p:cNvPr id="9"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Application </a:t>
            </a:r>
            <a:r>
              <a:rPr lang="mr-IN"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t>
            </a: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 Online Part</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158201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16" name="Rectangle 15"/>
          <p:cNvSpPr/>
          <p:nvPr/>
        </p:nvSpPr>
        <p:spPr>
          <a:xfrm>
            <a:off x="345279" y="1757863"/>
            <a:ext cx="11501436" cy="830997"/>
          </a:xfrm>
          <a:prstGeom prst="rect">
            <a:avLst/>
          </a:prstGeom>
        </p:spPr>
        <p:txBody>
          <a:bodyPr wrap="square">
            <a:spAutoFit/>
          </a:bodyPr>
          <a:lstStyle/>
          <a:p>
            <a:pPr>
              <a:spcAft>
                <a:spcPts val="600"/>
              </a:spcAft>
            </a:pPr>
            <a:r>
              <a:rPr lang="en-US" sz="2400" b="1" dirty="0" smtClean="0">
                <a:solidFill>
                  <a:srgbClr val="011F7D"/>
                </a:solidFill>
                <a:latin typeface="Calibri" charset="0"/>
                <a:ea typeface="Calibri" charset="0"/>
                <a:cs typeface="Calibri" charset="0"/>
              </a:rPr>
              <a:t>Item 4 - </a:t>
            </a:r>
            <a:r>
              <a:rPr lang="en-US" sz="2400" b="1" dirty="0">
                <a:solidFill>
                  <a:srgbClr val="011F7D"/>
                </a:solidFill>
                <a:latin typeface="Calibri" charset="0"/>
                <a:ea typeface="Calibri" charset="0"/>
                <a:cs typeface="Calibri" charset="0"/>
              </a:rPr>
              <a:t>Testing Region and International Test Delivery Surcharge, if </a:t>
            </a:r>
            <a:r>
              <a:rPr lang="en-US" sz="2400" b="1" dirty="0" smtClean="0">
                <a:solidFill>
                  <a:srgbClr val="011F7D"/>
                </a:solidFill>
                <a:latin typeface="Calibri" charset="0"/>
                <a:ea typeface="Calibri" charset="0"/>
                <a:cs typeface="Calibri" charset="0"/>
              </a:rPr>
              <a:t>Applicable: </a:t>
            </a:r>
            <a:r>
              <a:rPr lang="en-US" sz="2400" dirty="0">
                <a:solidFill>
                  <a:srgbClr val="011F7D"/>
                </a:solidFill>
                <a:latin typeface="Calibri" charset="0"/>
                <a:ea typeface="Calibri" charset="0"/>
                <a:cs typeface="Calibri" charset="0"/>
              </a:rPr>
              <a:t>Select a Testing Region for Step 1 from the </a:t>
            </a:r>
            <a:r>
              <a:rPr lang="en-US" sz="2400" dirty="0" smtClean="0">
                <a:solidFill>
                  <a:srgbClr val="011F7D"/>
                </a:solidFill>
                <a:latin typeface="Calibri" charset="0"/>
                <a:ea typeface="Calibri" charset="0"/>
                <a:cs typeface="Calibri" charset="0"/>
              </a:rPr>
              <a:t>list, and click “Next”</a:t>
            </a:r>
            <a:endParaRPr lang="en-US" sz="2200" dirty="0" smtClean="0">
              <a:solidFill>
                <a:srgbClr val="011F7D"/>
              </a:solidFill>
              <a:latin typeface="Calibri" charset="0"/>
              <a:ea typeface="Calibri" charset="0"/>
              <a:cs typeface="Calibri" charset="0"/>
            </a:endParaRPr>
          </a:p>
        </p:txBody>
      </p:sp>
      <p:grpSp>
        <p:nvGrpSpPr>
          <p:cNvPr id="3" name="Group 2"/>
          <p:cNvGrpSpPr/>
          <p:nvPr/>
        </p:nvGrpSpPr>
        <p:grpSpPr>
          <a:xfrm>
            <a:off x="3686174" y="2643181"/>
            <a:ext cx="4572001" cy="5029201"/>
            <a:chOff x="3686174" y="2857499"/>
            <a:chExt cx="4572001" cy="5029201"/>
          </a:xfrm>
        </p:grpSpPr>
        <p:pic>
          <p:nvPicPr>
            <p:cNvPr id="2" name="Picture 1"/>
            <p:cNvPicPr>
              <a:picLocks noChangeAspect="1"/>
            </p:cNvPicPr>
            <p:nvPr/>
          </p:nvPicPr>
          <p:blipFill rotWithShape="1">
            <a:blip r:embed="rId3"/>
            <a:srcRect l="2890" t="1076" r="6658" b="1628"/>
            <a:stretch/>
          </p:blipFill>
          <p:spPr>
            <a:xfrm>
              <a:off x="3686174" y="2857499"/>
              <a:ext cx="4572001" cy="5029201"/>
            </a:xfrm>
            <a:prstGeom prst="rect">
              <a:avLst/>
            </a:prstGeom>
            <a:ln w="28575">
              <a:solidFill>
                <a:srgbClr val="0070C0"/>
              </a:solidFill>
            </a:ln>
          </p:spPr>
        </p:pic>
        <p:sp>
          <p:nvSpPr>
            <p:cNvPr id="10" name="Oval 9"/>
            <p:cNvSpPr/>
            <p:nvPr/>
          </p:nvSpPr>
          <p:spPr>
            <a:xfrm>
              <a:off x="5592363" y="7545387"/>
              <a:ext cx="759621" cy="31273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3" y="4167053"/>
            <a:ext cx="12191918" cy="2554545"/>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8000" b="0" cap="none" spc="0" dirty="0" smtClean="0">
                <a:ln w="0"/>
                <a:gradFill>
                  <a:gsLst>
                    <a:gs pos="0">
                      <a:srgbClr val="53575C">
                        <a:alpha val="0"/>
                      </a:srgbClr>
                    </a:gs>
                    <a:gs pos="66000">
                      <a:srgbClr val="C5C7CA"/>
                    </a:gs>
                  </a:gsLst>
                  <a:lin ang="5400000"/>
                </a:gradFill>
                <a:effectLst/>
              </a:rPr>
              <a:t>SAMPLE TESTING REGION FOR 2017</a:t>
            </a:r>
            <a:endParaRPr lang="en-US" sz="8000" b="0" cap="none" spc="0" dirty="0">
              <a:ln w="0"/>
              <a:gradFill>
                <a:gsLst>
                  <a:gs pos="0">
                    <a:srgbClr val="53575C">
                      <a:alpha val="0"/>
                    </a:srgbClr>
                  </a:gs>
                  <a:gs pos="66000">
                    <a:srgbClr val="C5C7CA"/>
                  </a:gs>
                </a:gsLst>
                <a:lin ang="5400000"/>
              </a:gradFill>
              <a:effectLst/>
            </a:endParaRPr>
          </a:p>
        </p:txBody>
      </p:sp>
      <p:sp>
        <p:nvSpPr>
          <p:cNvPr id="13" name="Rectangle 12"/>
          <p:cNvSpPr/>
          <p:nvPr/>
        </p:nvSpPr>
        <p:spPr>
          <a:xfrm>
            <a:off x="345279" y="7829971"/>
            <a:ext cx="11501436" cy="1200329"/>
          </a:xfrm>
          <a:prstGeom prst="rect">
            <a:avLst/>
          </a:prstGeom>
        </p:spPr>
        <p:txBody>
          <a:bodyPr wrap="square">
            <a:spAutoFit/>
          </a:bodyPr>
          <a:lstStyle/>
          <a:p>
            <a:pPr>
              <a:spcAft>
                <a:spcPts val="600"/>
              </a:spcAft>
            </a:pPr>
            <a:r>
              <a:rPr lang="en-US" sz="2400" b="1" dirty="0" smtClean="0">
                <a:solidFill>
                  <a:srgbClr val="011F7D"/>
                </a:solidFill>
                <a:latin typeface="Calibri" charset="0"/>
                <a:ea typeface="Calibri" charset="0"/>
                <a:cs typeface="Calibri" charset="0"/>
              </a:rPr>
              <a:t>Item 5 - </a:t>
            </a:r>
            <a:r>
              <a:rPr lang="en-US" sz="2400" b="1" dirty="0">
                <a:solidFill>
                  <a:srgbClr val="011F7D"/>
                </a:solidFill>
                <a:latin typeface="Calibri" charset="0"/>
                <a:ea typeface="Calibri" charset="0"/>
                <a:cs typeface="Calibri" charset="0"/>
              </a:rPr>
              <a:t>Examinees with Documented </a:t>
            </a:r>
            <a:r>
              <a:rPr lang="en-US" sz="2400" b="1" dirty="0" smtClean="0">
                <a:solidFill>
                  <a:srgbClr val="011F7D"/>
                </a:solidFill>
                <a:latin typeface="Calibri" charset="0"/>
                <a:ea typeface="Calibri" charset="0"/>
                <a:cs typeface="Calibri" charset="0"/>
              </a:rPr>
              <a:t>Disabilities: </a:t>
            </a:r>
            <a:r>
              <a:rPr lang="en-US" sz="2400" dirty="0">
                <a:solidFill>
                  <a:srgbClr val="011F7D"/>
                </a:solidFill>
                <a:latin typeface="Calibri" charset="0"/>
                <a:ea typeface="Calibri" charset="0"/>
                <a:cs typeface="Calibri" charset="0"/>
              </a:rPr>
              <a:t>Do you have a documented disability as defined by the Americans with Disabilities Act or a documented medical condition and intend to request test accommodations for Step 1?</a:t>
            </a:r>
            <a:endParaRPr lang="en-US" sz="2200" dirty="0" smtClean="0">
              <a:solidFill>
                <a:srgbClr val="011F7D"/>
              </a:solidFill>
              <a:latin typeface="Calibri" charset="0"/>
              <a:ea typeface="Calibri" charset="0"/>
              <a:cs typeface="Calibri" charset="0"/>
            </a:endParaRPr>
          </a:p>
        </p:txBody>
      </p:sp>
      <p:sp>
        <p:nvSpPr>
          <p:cNvPr id="14"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Application </a:t>
            </a:r>
            <a:r>
              <a:rPr lang="mr-IN"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t>
            </a: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 Online Part</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1335859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16" name="Rectangle 15"/>
          <p:cNvSpPr/>
          <p:nvPr/>
        </p:nvSpPr>
        <p:spPr>
          <a:xfrm>
            <a:off x="345279" y="1757863"/>
            <a:ext cx="11501436" cy="10741402"/>
          </a:xfrm>
          <a:prstGeom prst="rect">
            <a:avLst/>
          </a:prstGeom>
        </p:spPr>
        <p:txBody>
          <a:bodyPr wrap="square">
            <a:spAutoFit/>
          </a:bodyPr>
          <a:lstStyle/>
          <a:p>
            <a:r>
              <a:rPr lang="en-US" sz="2400" b="1" dirty="0" smtClean="0">
                <a:solidFill>
                  <a:srgbClr val="011F7D"/>
                </a:solidFill>
                <a:latin typeface="Calibri" charset="0"/>
                <a:ea typeface="Calibri" charset="0"/>
                <a:cs typeface="Calibri" charset="0"/>
              </a:rPr>
              <a:t>Item 6 - </a:t>
            </a:r>
            <a:r>
              <a:rPr lang="en-US" sz="2400" b="1" dirty="0">
                <a:solidFill>
                  <a:srgbClr val="011F7D"/>
                </a:solidFill>
                <a:latin typeface="Calibri" charset="0"/>
                <a:ea typeface="Calibri" charset="0"/>
                <a:cs typeface="Calibri" charset="0"/>
              </a:rPr>
              <a:t>Name of </a:t>
            </a:r>
            <a:r>
              <a:rPr lang="en-US" sz="2400" b="1" dirty="0" smtClean="0">
                <a:solidFill>
                  <a:srgbClr val="011F7D"/>
                </a:solidFill>
                <a:latin typeface="Calibri" charset="0"/>
                <a:ea typeface="Calibri" charset="0"/>
                <a:cs typeface="Calibri" charset="0"/>
              </a:rPr>
              <a:t>Applicant: </a:t>
            </a:r>
            <a:r>
              <a:rPr lang="en-US" sz="2400" dirty="0">
                <a:solidFill>
                  <a:srgbClr val="011F7D"/>
                </a:solidFill>
                <a:latin typeface="Calibri" charset="0"/>
                <a:ea typeface="Calibri" charset="0"/>
                <a:cs typeface="Calibri" charset="0"/>
              </a:rPr>
              <a:t>Is the name above your correct and current legal name</a:t>
            </a:r>
            <a:r>
              <a:rPr lang="en-US" sz="2400" dirty="0" smtClean="0">
                <a:solidFill>
                  <a:srgbClr val="011F7D"/>
                </a:solidFill>
                <a:latin typeface="Calibri" charset="0"/>
                <a:ea typeface="Calibri" charset="0"/>
                <a:cs typeface="Calibri" charset="0"/>
              </a:rPr>
              <a:t>?</a:t>
            </a:r>
          </a:p>
          <a:p>
            <a:endParaRPr lang="en-US" sz="2400" dirty="0" smtClean="0">
              <a:solidFill>
                <a:srgbClr val="011F7D"/>
              </a:solidFill>
              <a:latin typeface="Calibri" charset="0"/>
              <a:ea typeface="Calibri" charset="0"/>
              <a:cs typeface="Calibri" charset="0"/>
            </a:endParaRPr>
          </a:p>
          <a:p>
            <a:r>
              <a:rPr lang="en-US" sz="2400" b="1" dirty="0">
                <a:solidFill>
                  <a:srgbClr val="011F7D"/>
                </a:solidFill>
                <a:latin typeface="Calibri" charset="0"/>
                <a:ea typeface="Calibri" charset="0"/>
                <a:cs typeface="Calibri" charset="0"/>
              </a:rPr>
              <a:t>Item </a:t>
            </a:r>
            <a:r>
              <a:rPr lang="en-US" sz="2400" b="1" dirty="0" smtClean="0">
                <a:solidFill>
                  <a:srgbClr val="011F7D"/>
                </a:solidFill>
                <a:latin typeface="Calibri" charset="0"/>
                <a:ea typeface="Calibri" charset="0"/>
                <a:cs typeface="Calibri" charset="0"/>
              </a:rPr>
              <a:t>7 - </a:t>
            </a:r>
            <a:r>
              <a:rPr lang="en-US" sz="2400" b="1" dirty="0">
                <a:solidFill>
                  <a:srgbClr val="011F7D"/>
                </a:solidFill>
                <a:latin typeface="Calibri" charset="0"/>
                <a:ea typeface="Calibri" charset="0"/>
                <a:cs typeface="Calibri" charset="0"/>
              </a:rPr>
              <a:t>Contact </a:t>
            </a:r>
            <a:r>
              <a:rPr lang="en-US" sz="2400" b="1" dirty="0" smtClean="0">
                <a:solidFill>
                  <a:srgbClr val="011F7D"/>
                </a:solidFill>
                <a:latin typeface="Calibri" charset="0"/>
                <a:ea typeface="Calibri" charset="0"/>
                <a:cs typeface="Calibri" charset="0"/>
              </a:rPr>
              <a:t>Information: </a:t>
            </a:r>
            <a:r>
              <a:rPr lang="en-US" sz="2400" dirty="0">
                <a:solidFill>
                  <a:srgbClr val="011F7D"/>
                </a:solidFill>
                <a:latin typeface="Calibri" charset="0"/>
                <a:ea typeface="Calibri" charset="0"/>
                <a:cs typeface="Calibri" charset="0"/>
              </a:rPr>
              <a:t>You are required to provide a full and complete address for your current </a:t>
            </a:r>
            <a:r>
              <a:rPr lang="en-US" sz="2400" dirty="0" smtClean="0">
                <a:solidFill>
                  <a:srgbClr val="011F7D"/>
                </a:solidFill>
                <a:latin typeface="Calibri" charset="0"/>
                <a:ea typeface="Calibri" charset="0"/>
                <a:cs typeface="Calibri" charset="0"/>
              </a:rPr>
              <a:t>residence</a:t>
            </a:r>
          </a:p>
          <a:p>
            <a:pPr marL="342900" indent="-342900">
              <a:buFontTx/>
              <a:buChar char="-"/>
            </a:pPr>
            <a:r>
              <a:rPr lang="en-US" sz="2400" dirty="0" smtClean="0">
                <a:solidFill>
                  <a:srgbClr val="011F7D"/>
                </a:solidFill>
                <a:latin typeface="Calibri" charset="0"/>
                <a:ea typeface="Calibri" charset="0"/>
                <a:cs typeface="Calibri" charset="0"/>
              </a:rPr>
              <a:t>ECFMG </a:t>
            </a:r>
            <a:r>
              <a:rPr lang="en-US" sz="2400" dirty="0">
                <a:solidFill>
                  <a:srgbClr val="011F7D"/>
                </a:solidFill>
                <a:latin typeface="Calibri" charset="0"/>
                <a:ea typeface="Calibri" charset="0"/>
                <a:cs typeface="Calibri" charset="0"/>
              </a:rPr>
              <a:t>will use your address of residence as your mailing </a:t>
            </a:r>
            <a:r>
              <a:rPr lang="en-US" sz="2400" dirty="0" smtClean="0">
                <a:solidFill>
                  <a:srgbClr val="011F7D"/>
                </a:solidFill>
                <a:latin typeface="Calibri" charset="0"/>
                <a:ea typeface="Calibri" charset="0"/>
                <a:cs typeface="Calibri" charset="0"/>
              </a:rPr>
              <a:t>address</a:t>
            </a:r>
          </a:p>
          <a:p>
            <a:pPr marL="342900" indent="-342900">
              <a:buFontTx/>
              <a:buChar char="-"/>
            </a:pPr>
            <a:r>
              <a:rPr lang="en-US" sz="2400" dirty="0" smtClean="0">
                <a:solidFill>
                  <a:srgbClr val="011F7D"/>
                </a:solidFill>
                <a:latin typeface="Calibri" charset="0"/>
                <a:ea typeface="Calibri" charset="0"/>
                <a:cs typeface="Calibri" charset="0"/>
              </a:rPr>
              <a:t>An </a:t>
            </a:r>
            <a:r>
              <a:rPr lang="en-US" sz="2400" dirty="0">
                <a:solidFill>
                  <a:srgbClr val="011F7D"/>
                </a:solidFill>
                <a:latin typeface="Calibri" charset="0"/>
                <a:ea typeface="Calibri" charset="0"/>
                <a:cs typeface="Calibri" charset="0"/>
              </a:rPr>
              <a:t>e-mail address is </a:t>
            </a:r>
            <a:r>
              <a:rPr lang="en-US" sz="2400" dirty="0" smtClean="0">
                <a:solidFill>
                  <a:srgbClr val="011F7D"/>
                </a:solidFill>
                <a:latin typeface="Calibri" charset="0"/>
                <a:ea typeface="Calibri" charset="0"/>
                <a:cs typeface="Calibri" charset="0"/>
              </a:rPr>
              <a:t>required</a:t>
            </a:r>
          </a:p>
          <a:p>
            <a:pPr marL="342900" indent="-342900">
              <a:buFontTx/>
              <a:buChar char="-"/>
            </a:pPr>
            <a:endParaRPr lang="en-US" sz="2400" dirty="0" smtClean="0">
              <a:solidFill>
                <a:srgbClr val="011F7D"/>
              </a:solidFill>
              <a:latin typeface="Calibri" charset="0"/>
              <a:ea typeface="Calibri" charset="0"/>
              <a:cs typeface="Calibri" charset="0"/>
            </a:endParaRPr>
          </a:p>
          <a:p>
            <a:r>
              <a:rPr lang="en-US" sz="2400" b="1" dirty="0" smtClean="0">
                <a:solidFill>
                  <a:srgbClr val="011F7D"/>
                </a:solidFill>
                <a:latin typeface="Calibri" charset="0"/>
                <a:ea typeface="Calibri" charset="0"/>
                <a:cs typeface="Calibri" charset="0"/>
              </a:rPr>
              <a:t>Item 8 - U.S. Social Security Number and/or National Identification Number</a:t>
            </a:r>
          </a:p>
          <a:p>
            <a:endParaRPr lang="en-US" sz="2400" b="1" dirty="0">
              <a:solidFill>
                <a:srgbClr val="011F7D"/>
              </a:solidFill>
              <a:latin typeface="Calibri" charset="0"/>
              <a:ea typeface="Calibri" charset="0"/>
              <a:cs typeface="Calibri" charset="0"/>
            </a:endParaRPr>
          </a:p>
          <a:p>
            <a:r>
              <a:rPr lang="en-US" sz="2400" b="1" dirty="0" smtClean="0">
                <a:solidFill>
                  <a:srgbClr val="011F7D"/>
                </a:solidFill>
                <a:latin typeface="Calibri" charset="0"/>
                <a:ea typeface="Calibri" charset="0"/>
                <a:cs typeface="Calibri" charset="0"/>
              </a:rPr>
              <a:t>Item 9 - </a:t>
            </a:r>
            <a:r>
              <a:rPr lang="en-US" sz="2400" b="1" dirty="0">
                <a:solidFill>
                  <a:srgbClr val="011F7D"/>
                </a:solidFill>
                <a:latin typeface="Calibri" charset="0"/>
                <a:ea typeface="Calibri" charset="0"/>
                <a:cs typeface="Calibri" charset="0"/>
              </a:rPr>
              <a:t>Date and Place of </a:t>
            </a:r>
            <a:r>
              <a:rPr lang="en-US" sz="2400" b="1" dirty="0" smtClean="0">
                <a:solidFill>
                  <a:srgbClr val="011F7D"/>
                </a:solidFill>
                <a:latin typeface="Calibri" charset="0"/>
                <a:ea typeface="Calibri" charset="0"/>
                <a:cs typeface="Calibri" charset="0"/>
              </a:rPr>
              <a:t>Birth: </a:t>
            </a:r>
            <a:r>
              <a:rPr lang="en-US" sz="2400" dirty="0">
                <a:solidFill>
                  <a:srgbClr val="011F7D"/>
                </a:solidFill>
                <a:latin typeface="Calibri" charset="0"/>
                <a:ea typeface="Calibri" charset="0"/>
                <a:cs typeface="Calibri" charset="0"/>
              </a:rPr>
              <a:t>Is the date of birth above your correct date of birth</a:t>
            </a:r>
            <a:r>
              <a:rPr lang="en-US" sz="2400" dirty="0" smtClean="0">
                <a:solidFill>
                  <a:srgbClr val="011F7D"/>
                </a:solidFill>
                <a:latin typeface="Calibri" charset="0"/>
                <a:ea typeface="Calibri" charset="0"/>
                <a:cs typeface="Calibri" charset="0"/>
              </a:rPr>
              <a:t>?</a:t>
            </a:r>
          </a:p>
          <a:p>
            <a:r>
              <a:rPr lang="en-US" sz="2400" dirty="0" smtClean="0">
                <a:solidFill>
                  <a:srgbClr val="011F7D"/>
                </a:solidFill>
                <a:latin typeface="Calibri" charset="0"/>
                <a:ea typeface="Calibri" charset="0"/>
                <a:cs typeface="Calibri" charset="0"/>
              </a:rPr>
              <a:t>Also complete: </a:t>
            </a:r>
            <a:r>
              <a:rPr lang="en-US" sz="2400" dirty="0">
                <a:solidFill>
                  <a:srgbClr val="011F7D"/>
                </a:solidFill>
                <a:latin typeface="Calibri" charset="0"/>
                <a:ea typeface="Calibri" charset="0"/>
                <a:cs typeface="Calibri" charset="0"/>
              </a:rPr>
              <a:t>Birth </a:t>
            </a:r>
            <a:r>
              <a:rPr lang="en-US" sz="2400" dirty="0" smtClean="0">
                <a:solidFill>
                  <a:srgbClr val="011F7D"/>
                </a:solidFill>
                <a:latin typeface="Calibri" charset="0"/>
                <a:ea typeface="Calibri" charset="0"/>
                <a:cs typeface="Calibri" charset="0"/>
              </a:rPr>
              <a:t>City, </a:t>
            </a:r>
            <a:r>
              <a:rPr lang="en-US" sz="2400" dirty="0">
                <a:solidFill>
                  <a:srgbClr val="011F7D"/>
                </a:solidFill>
                <a:latin typeface="Calibri" charset="0"/>
                <a:ea typeface="Calibri" charset="0"/>
                <a:cs typeface="Calibri" charset="0"/>
              </a:rPr>
              <a:t>Birth </a:t>
            </a:r>
            <a:r>
              <a:rPr lang="en-US" sz="2400" dirty="0" smtClean="0">
                <a:solidFill>
                  <a:srgbClr val="011F7D"/>
                </a:solidFill>
                <a:latin typeface="Calibri" charset="0"/>
                <a:ea typeface="Calibri" charset="0"/>
                <a:cs typeface="Calibri" charset="0"/>
              </a:rPr>
              <a:t>State/Province, and </a:t>
            </a:r>
            <a:r>
              <a:rPr lang="en-US" sz="2400" dirty="0">
                <a:solidFill>
                  <a:srgbClr val="011F7D"/>
                </a:solidFill>
                <a:latin typeface="Calibri" charset="0"/>
                <a:ea typeface="Calibri" charset="0"/>
                <a:cs typeface="Calibri" charset="0"/>
              </a:rPr>
              <a:t>Birth </a:t>
            </a:r>
            <a:r>
              <a:rPr lang="en-US" sz="2400" dirty="0" smtClean="0">
                <a:solidFill>
                  <a:srgbClr val="011F7D"/>
                </a:solidFill>
                <a:latin typeface="Calibri" charset="0"/>
                <a:ea typeface="Calibri" charset="0"/>
                <a:cs typeface="Calibri" charset="0"/>
              </a:rPr>
              <a:t>Country </a:t>
            </a:r>
          </a:p>
          <a:p>
            <a:endParaRPr lang="en-US" sz="2400" dirty="0">
              <a:solidFill>
                <a:srgbClr val="011F7D"/>
              </a:solidFill>
              <a:latin typeface="Calibri" charset="0"/>
              <a:ea typeface="Calibri" charset="0"/>
              <a:cs typeface="Calibri" charset="0"/>
            </a:endParaRPr>
          </a:p>
          <a:p>
            <a:r>
              <a:rPr lang="en-US" sz="2400" b="1" dirty="0" smtClean="0">
                <a:solidFill>
                  <a:srgbClr val="011F7D"/>
                </a:solidFill>
                <a:latin typeface="Calibri" charset="0"/>
                <a:ea typeface="Calibri" charset="0"/>
                <a:cs typeface="Calibri" charset="0"/>
              </a:rPr>
              <a:t>Item 10 </a:t>
            </a:r>
            <a:r>
              <a:rPr lang="en-US" sz="2400" b="1" dirty="0">
                <a:solidFill>
                  <a:srgbClr val="011F7D"/>
                </a:solidFill>
                <a:latin typeface="Calibri" charset="0"/>
                <a:ea typeface="Calibri" charset="0"/>
                <a:cs typeface="Calibri" charset="0"/>
              </a:rPr>
              <a:t>-</a:t>
            </a:r>
            <a:r>
              <a:rPr lang="en-US" sz="2400" b="1" dirty="0" smtClean="0">
                <a:solidFill>
                  <a:srgbClr val="011F7D"/>
                </a:solidFill>
                <a:latin typeface="Calibri" charset="0"/>
                <a:ea typeface="Calibri" charset="0"/>
                <a:cs typeface="Calibri" charset="0"/>
              </a:rPr>
              <a:t> Gender: </a:t>
            </a:r>
            <a:r>
              <a:rPr lang="en-US" sz="2400" dirty="0">
                <a:solidFill>
                  <a:srgbClr val="011F7D"/>
                </a:solidFill>
                <a:latin typeface="Calibri" charset="0"/>
                <a:ea typeface="Calibri" charset="0"/>
                <a:cs typeface="Calibri" charset="0"/>
              </a:rPr>
              <a:t>Is the gender above your correct gender</a:t>
            </a:r>
            <a:r>
              <a:rPr lang="en-US" sz="2400" dirty="0" smtClean="0">
                <a:solidFill>
                  <a:srgbClr val="011F7D"/>
                </a:solidFill>
                <a:latin typeface="Calibri" charset="0"/>
                <a:ea typeface="Calibri" charset="0"/>
                <a:cs typeface="Calibri" charset="0"/>
              </a:rPr>
              <a:t>?</a:t>
            </a:r>
          </a:p>
          <a:p>
            <a:endParaRPr lang="en-US" sz="2400" dirty="0">
              <a:solidFill>
                <a:srgbClr val="011F7D"/>
              </a:solidFill>
              <a:latin typeface="Calibri" charset="0"/>
              <a:ea typeface="Calibri" charset="0"/>
              <a:cs typeface="Calibri" charset="0"/>
            </a:endParaRPr>
          </a:p>
          <a:p>
            <a:r>
              <a:rPr lang="en-US" sz="2400" b="1" dirty="0">
                <a:solidFill>
                  <a:srgbClr val="011F7D"/>
                </a:solidFill>
                <a:latin typeface="Calibri" charset="0"/>
                <a:ea typeface="Calibri" charset="0"/>
                <a:cs typeface="Calibri" charset="0"/>
              </a:rPr>
              <a:t>Item </a:t>
            </a:r>
            <a:r>
              <a:rPr lang="en-US" sz="2400" b="1" dirty="0" smtClean="0">
                <a:solidFill>
                  <a:srgbClr val="011F7D"/>
                </a:solidFill>
                <a:latin typeface="Calibri" charset="0"/>
                <a:ea typeface="Calibri" charset="0"/>
                <a:cs typeface="Calibri" charset="0"/>
              </a:rPr>
              <a:t>11 </a:t>
            </a:r>
            <a:r>
              <a:rPr lang="en-US" sz="2400" b="1" dirty="0">
                <a:solidFill>
                  <a:srgbClr val="011F7D"/>
                </a:solidFill>
                <a:latin typeface="Calibri" charset="0"/>
                <a:ea typeface="Calibri" charset="0"/>
                <a:cs typeface="Calibri" charset="0"/>
              </a:rPr>
              <a:t>- Native </a:t>
            </a:r>
            <a:r>
              <a:rPr lang="en-US" sz="2400" b="1" dirty="0" smtClean="0">
                <a:solidFill>
                  <a:srgbClr val="011F7D"/>
                </a:solidFill>
                <a:latin typeface="Calibri" charset="0"/>
                <a:ea typeface="Calibri" charset="0"/>
                <a:cs typeface="Calibri" charset="0"/>
              </a:rPr>
              <a:t>Language</a:t>
            </a:r>
          </a:p>
          <a:p>
            <a:endParaRPr lang="en-US" sz="2400" b="1" dirty="0">
              <a:solidFill>
                <a:srgbClr val="011F7D"/>
              </a:solidFill>
              <a:latin typeface="Calibri" charset="0"/>
              <a:ea typeface="Calibri" charset="0"/>
              <a:cs typeface="Calibri" charset="0"/>
            </a:endParaRPr>
          </a:p>
          <a:p>
            <a:r>
              <a:rPr lang="en-US" sz="2400" b="1" dirty="0">
                <a:solidFill>
                  <a:srgbClr val="011F7D"/>
                </a:solidFill>
                <a:latin typeface="Calibri" charset="0"/>
                <a:ea typeface="Calibri" charset="0"/>
                <a:cs typeface="Calibri" charset="0"/>
              </a:rPr>
              <a:t>Item </a:t>
            </a:r>
            <a:r>
              <a:rPr lang="en-US" sz="2400" b="1" dirty="0" smtClean="0">
                <a:solidFill>
                  <a:srgbClr val="011F7D"/>
                </a:solidFill>
                <a:latin typeface="Calibri" charset="0"/>
                <a:ea typeface="Calibri" charset="0"/>
                <a:cs typeface="Calibri" charset="0"/>
              </a:rPr>
              <a:t>12 </a:t>
            </a:r>
            <a:r>
              <a:rPr lang="en-US" sz="2400" b="1" dirty="0">
                <a:solidFill>
                  <a:srgbClr val="011F7D"/>
                </a:solidFill>
                <a:latin typeface="Calibri" charset="0"/>
                <a:ea typeface="Calibri" charset="0"/>
                <a:cs typeface="Calibri" charset="0"/>
              </a:rPr>
              <a:t>- Other Languages </a:t>
            </a:r>
            <a:r>
              <a:rPr lang="en-US" sz="2400" b="1" dirty="0" smtClean="0">
                <a:solidFill>
                  <a:srgbClr val="011F7D"/>
                </a:solidFill>
                <a:latin typeface="Calibri" charset="0"/>
                <a:ea typeface="Calibri" charset="0"/>
                <a:cs typeface="Calibri" charset="0"/>
              </a:rPr>
              <a:t>Spoken</a:t>
            </a:r>
            <a:r>
              <a:rPr lang="en-US" sz="2400" dirty="0" smtClean="0">
                <a:solidFill>
                  <a:srgbClr val="011F7D"/>
                </a:solidFill>
                <a:latin typeface="Calibri" charset="0"/>
                <a:ea typeface="Calibri" charset="0"/>
                <a:cs typeface="Calibri" charset="0"/>
              </a:rPr>
              <a:t>: </a:t>
            </a:r>
            <a:r>
              <a:rPr lang="en-US" sz="2400" dirty="0">
                <a:solidFill>
                  <a:srgbClr val="011F7D"/>
                </a:solidFill>
                <a:latin typeface="Calibri" charset="0"/>
                <a:ea typeface="Calibri" charset="0"/>
                <a:cs typeface="Calibri" charset="0"/>
              </a:rPr>
              <a:t>Providing this information is voluntary. Choosing a particular answer or answers, or choosing not to answer this question, will not affect the outcome of your application</a:t>
            </a:r>
            <a:endParaRPr lang="en-US" sz="2400" b="1" dirty="0" smtClean="0">
              <a:solidFill>
                <a:srgbClr val="011F7D"/>
              </a:solidFill>
              <a:latin typeface="Calibri" charset="0"/>
              <a:ea typeface="Calibri" charset="0"/>
              <a:cs typeface="Calibri" charset="0"/>
            </a:endParaRPr>
          </a:p>
          <a:p>
            <a:endParaRPr lang="en-US" sz="2400" dirty="0">
              <a:solidFill>
                <a:srgbClr val="011F7D"/>
              </a:solidFill>
              <a:latin typeface="Calibri" charset="0"/>
              <a:ea typeface="Calibri" charset="0"/>
              <a:cs typeface="Calibri" charset="0"/>
            </a:endParaRPr>
          </a:p>
          <a:p>
            <a:endParaRPr lang="en-US" sz="2400" dirty="0" smtClean="0">
              <a:solidFill>
                <a:srgbClr val="011F7D"/>
              </a:solidFill>
              <a:latin typeface="Calibri" charset="0"/>
              <a:ea typeface="Calibri" charset="0"/>
              <a:cs typeface="Calibri" charset="0"/>
            </a:endParaRPr>
          </a:p>
          <a:p>
            <a:endParaRPr lang="en-US" sz="2400" dirty="0">
              <a:solidFill>
                <a:srgbClr val="011F7D"/>
              </a:solidFill>
              <a:latin typeface="Calibri" charset="0"/>
              <a:ea typeface="Calibri" charset="0"/>
              <a:cs typeface="Calibri" charset="0"/>
            </a:endParaRPr>
          </a:p>
          <a:p>
            <a:endParaRPr lang="en-US" sz="2400" dirty="0" smtClean="0">
              <a:solidFill>
                <a:srgbClr val="011F7D"/>
              </a:solidFill>
              <a:latin typeface="Calibri" charset="0"/>
              <a:ea typeface="Calibri" charset="0"/>
              <a:cs typeface="Calibri" charset="0"/>
            </a:endParaRPr>
          </a:p>
          <a:p>
            <a:pPr marL="342900" indent="-342900">
              <a:buFontTx/>
              <a:buChar char="-"/>
            </a:pPr>
            <a:endParaRPr lang="en-US" sz="2400" dirty="0">
              <a:solidFill>
                <a:srgbClr val="011F7D"/>
              </a:solidFill>
              <a:latin typeface="Calibri" charset="0"/>
              <a:ea typeface="Calibri" charset="0"/>
              <a:cs typeface="Calibri" charset="0"/>
            </a:endParaRPr>
          </a:p>
          <a:p>
            <a:endParaRPr lang="en-US" sz="2400" dirty="0" smtClean="0">
              <a:solidFill>
                <a:srgbClr val="011F7D"/>
              </a:solidFill>
              <a:latin typeface="Calibri" charset="0"/>
              <a:ea typeface="Calibri" charset="0"/>
              <a:cs typeface="Calibri" charset="0"/>
            </a:endParaRPr>
          </a:p>
          <a:p>
            <a:pPr marL="342900" indent="-342900">
              <a:buFontTx/>
              <a:buChar char="-"/>
            </a:pPr>
            <a:endParaRPr lang="en-US" sz="2400" dirty="0">
              <a:solidFill>
                <a:srgbClr val="011F7D"/>
              </a:solidFill>
              <a:latin typeface="Calibri" charset="0"/>
              <a:ea typeface="Calibri" charset="0"/>
              <a:cs typeface="Calibri" charset="0"/>
            </a:endParaRPr>
          </a:p>
          <a:p>
            <a:endParaRPr lang="en-US" sz="2200" dirty="0">
              <a:solidFill>
                <a:srgbClr val="011F7D"/>
              </a:solidFill>
              <a:latin typeface="Calibri" charset="0"/>
              <a:ea typeface="Calibri" charset="0"/>
              <a:cs typeface="Calibri" charset="0"/>
            </a:endParaRPr>
          </a:p>
          <a:p>
            <a:pPr marL="342900" indent="-342900">
              <a:buFontTx/>
              <a:buChar char="-"/>
            </a:pPr>
            <a:endParaRPr lang="en-US" sz="2200" dirty="0" smtClean="0">
              <a:solidFill>
                <a:srgbClr val="011F7D"/>
              </a:solidFill>
              <a:latin typeface="Calibri" charset="0"/>
              <a:ea typeface="Calibri" charset="0"/>
              <a:cs typeface="Calibri" charset="0"/>
            </a:endParaRPr>
          </a:p>
          <a:p>
            <a:endParaRPr lang="en-US" sz="2400" dirty="0" smtClean="0">
              <a:solidFill>
                <a:srgbClr val="011F7D"/>
              </a:solidFill>
              <a:latin typeface="Calibri" charset="0"/>
              <a:ea typeface="Calibri" charset="0"/>
              <a:cs typeface="Calibri" charset="0"/>
            </a:endParaRPr>
          </a:p>
        </p:txBody>
      </p:sp>
      <p:sp>
        <p:nvSpPr>
          <p:cNvPr id="5"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Application </a:t>
            </a:r>
            <a:r>
              <a:rPr lang="mr-IN"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t>
            </a: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 Online Part</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1647561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16" name="Rectangle 15"/>
          <p:cNvSpPr/>
          <p:nvPr/>
        </p:nvSpPr>
        <p:spPr>
          <a:xfrm>
            <a:off x="324438" y="1957886"/>
            <a:ext cx="11543117" cy="10002738"/>
          </a:xfrm>
          <a:prstGeom prst="rect">
            <a:avLst/>
          </a:prstGeom>
        </p:spPr>
        <p:txBody>
          <a:bodyPr wrap="square">
            <a:spAutoFit/>
          </a:bodyPr>
          <a:lstStyle/>
          <a:p>
            <a:r>
              <a:rPr lang="en-US" sz="2300" b="1" dirty="0">
                <a:solidFill>
                  <a:srgbClr val="011F7D"/>
                </a:solidFill>
              </a:rPr>
              <a:t>Item 13 </a:t>
            </a:r>
            <a:r>
              <a:rPr lang="en-US" sz="2300" b="1" dirty="0" smtClean="0">
                <a:solidFill>
                  <a:srgbClr val="011F7D"/>
                </a:solidFill>
              </a:rPr>
              <a:t>A - Citizenship: </a:t>
            </a:r>
            <a:r>
              <a:rPr lang="en-US" sz="2300" dirty="0">
                <a:solidFill>
                  <a:srgbClr val="011F7D"/>
                </a:solidFill>
              </a:rPr>
              <a:t>At </a:t>
            </a:r>
            <a:r>
              <a:rPr lang="en-US" sz="2300" dirty="0" smtClean="0">
                <a:solidFill>
                  <a:srgbClr val="011F7D"/>
                </a:solidFill>
              </a:rPr>
              <a:t>birth, </a:t>
            </a:r>
            <a:r>
              <a:rPr lang="en-US" sz="2300" dirty="0">
                <a:solidFill>
                  <a:srgbClr val="011F7D"/>
                </a:solidFill>
              </a:rPr>
              <a:t>u</a:t>
            </a:r>
            <a:r>
              <a:rPr lang="en-US" sz="2300" dirty="0" smtClean="0">
                <a:solidFill>
                  <a:srgbClr val="011F7D"/>
                </a:solidFill>
              </a:rPr>
              <a:t>pon </a:t>
            </a:r>
            <a:r>
              <a:rPr lang="en-US" sz="2300" dirty="0">
                <a:solidFill>
                  <a:srgbClr val="011F7D"/>
                </a:solidFill>
              </a:rPr>
              <a:t>entering medical </a:t>
            </a:r>
            <a:r>
              <a:rPr lang="en-US" sz="2300" dirty="0" smtClean="0">
                <a:solidFill>
                  <a:srgbClr val="011F7D"/>
                </a:solidFill>
              </a:rPr>
              <a:t>school, and now</a:t>
            </a:r>
          </a:p>
          <a:p>
            <a:r>
              <a:rPr lang="en-US" sz="2300" dirty="0">
                <a:solidFill>
                  <a:srgbClr val="011F7D"/>
                </a:solidFill>
                <a:latin typeface="Calibri" charset="0"/>
                <a:ea typeface="Calibri" charset="0"/>
                <a:cs typeface="Calibri" charset="0"/>
              </a:rPr>
              <a:t>Also complete</a:t>
            </a:r>
            <a:r>
              <a:rPr lang="en-US" sz="2300" dirty="0" smtClean="0">
                <a:solidFill>
                  <a:srgbClr val="011F7D"/>
                </a:solidFill>
                <a:latin typeface="Calibri" charset="0"/>
                <a:ea typeface="Calibri" charset="0"/>
                <a:cs typeface="Calibri" charset="0"/>
              </a:rPr>
              <a:t>: “I am/have been a U.S. Permanent Resident (Green Card Holder)”</a:t>
            </a:r>
            <a:endParaRPr lang="en-US" sz="2300" b="1" dirty="0" smtClean="0">
              <a:solidFill>
                <a:srgbClr val="011F7D"/>
              </a:solidFill>
            </a:endParaRPr>
          </a:p>
          <a:p>
            <a:endParaRPr lang="en-US" sz="2300" b="1" dirty="0">
              <a:solidFill>
                <a:srgbClr val="011F7D"/>
              </a:solidFill>
            </a:endParaRPr>
          </a:p>
          <a:p>
            <a:r>
              <a:rPr lang="en-US" sz="2300" b="1" dirty="0">
                <a:solidFill>
                  <a:srgbClr val="011F7D"/>
                </a:solidFill>
              </a:rPr>
              <a:t>Item 13 </a:t>
            </a:r>
            <a:r>
              <a:rPr lang="en-US" sz="2300" b="1" dirty="0" smtClean="0">
                <a:solidFill>
                  <a:srgbClr val="011F7D"/>
                </a:solidFill>
              </a:rPr>
              <a:t>B - Current Passport: </a:t>
            </a:r>
            <a:r>
              <a:rPr lang="en-US" sz="2300" dirty="0">
                <a:solidFill>
                  <a:srgbClr val="011F7D"/>
                </a:solidFill>
              </a:rPr>
              <a:t>Country that issued current </a:t>
            </a:r>
            <a:r>
              <a:rPr lang="en-US" sz="2300" dirty="0" smtClean="0">
                <a:solidFill>
                  <a:srgbClr val="011F7D"/>
                </a:solidFill>
              </a:rPr>
              <a:t>passport, </a:t>
            </a:r>
            <a:r>
              <a:rPr lang="en-US" sz="2300" dirty="0">
                <a:solidFill>
                  <a:srgbClr val="011F7D"/>
                </a:solidFill>
              </a:rPr>
              <a:t>Current passport </a:t>
            </a:r>
            <a:r>
              <a:rPr lang="en-US" sz="2300" dirty="0" smtClean="0">
                <a:solidFill>
                  <a:srgbClr val="011F7D"/>
                </a:solidFill>
              </a:rPr>
              <a:t>number, </a:t>
            </a:r>
            <a:r>
              <a:rPr lang="en-US" sz="2300" dirty="0">
                <a:solidFill>
                  <a:srgbClr val="011F7D"/>
                </a:solidFill>
              </a:rPr>
              <a:t>Passport expiration </a:t>
            </a:r>
            <a:r>
              <a:rPr lang="en-US" sz="2300" dirty="0" smtClean="0">
                <a:solidFill>
                  <a:srgbClr val="011F7D"/>
                </a:solidFill>
              </a:rPr>
              <a:t>date</a:t>
            </a:r>
          </a:p>
          <a:p>
            <a:pPr marL="342900" indent="-342900">
              <a:buFontTx/>
              <a:buChar char="-"/>
            </a:pPr>
            <a:r>
              <a:rPr lang="en-US" sz="2300" dirty="0" smtClean="0">
                <a:solidFill>
                  <a:srgbClr val="011F7D"/>
                </a:solidFill>
              </a:rPr>
              <a:t>Or check “I </a:t>
            </a:r>
            <a:r>
              <a:rPr lang="en-US" sz="2300" dirty="0">
                <a:solidFill>
                  <a:srgbClr val="011F7D"/>
                </a:solidFill>
              </a:rPr>
              <a:t>do not have a current </a:t>
            </a:r>
            <a:r>
              <a:rPr lang="en-US" sz="2300" dirty="0" smtClean="0">
                <a:solidFill>
                  <a:srgbClr val="011F7D"/>
                </a:solidFill>
              </a:rPr>
              <a:t>passport</a:t>
            </a:r>
            <a:r>
              <a:rPr lang="en-US" sz="2300" dirty="0" smtClean="0">
                <a:solidFill>
                  <a:srgbClr val="011F7D"/>
                </a:solidFill>
              </a:rPr>
              <a:t>”, </a:t>
            </a:r>
            <a:r>
              <a:rPr lang="en-US" sz="2300" dirty="0" smtClean="0">
                <a:solidFill>
                  <a:srgbClr val="011F7D"/>
                </a:solidFill>
              </a:rPr>
              <a:t>if applicable</a:t>
            </a:r>
          </a:p>
          <a:p>
            <a:pPr marL="342900" indent="-342900">
              <a:buFontTx/>
              <a:buChar char="-"/>
            </a:pPr>
            <a:endParaRPr lang="en-US" sz="2300" b="1" dirty="0" smtClean="0">
              <a:solidFill>
                <a:srgbClr val="011F7D"/>
              </a:solidFill>
            </a:endParaRPr>
          </a:p>
          <a:p>
            <a:r>
              <a:rPr lang="en-US" sz="2300" b="1" dirty="0">
                <a:solidFill>
                  <a:srgbClr val="011F7D"/>
                </a:solidFill>
              </a:rPr>
              <a:t>Item </a:t>
            </a:r>
            <a:r>
              <a:rPr lang="en-US" sz="2300" b="1" dirty="0" smtClean="0">
                <a:solidFill>
                  <a:srgbClr val="011F7D"/>
                </a:solidFill>
              </a:rPr>
              <a:t>14 - Ethnicity</a:t>
            </a:r>
            <a:r>
              <a:rPr lang="en-US" sz="2300" dirty="0" smtClean="0">
                <a:solidFill>
                  <a:srgbClr val="011F7D"/>
                </a:solidFill>
              </a:rPr>
              <a:t>: </a:t>
            </a:r>
            <a:r>
              <a:rPr lang="en-US" sz="2300" dirty="0">
                <a:solidFill>
                  <a:srgbClr val="011F7D"/>
                </a:solidFill>
              </a:rPr>
              <a:t>Providing this information is voluntary. Choosing a particular answer or answers, or choosing not to answer this question, will not affect the outcome of your </a:t>
            </a:r>
            <a:r>
              <a:rPr lang="en-US" sz="2300" dirty="0" smtClean="0">
                <a:solidFill>
                  <a:srgbClr val="011F7D"/>
                </a:solidFill>
              </a:rPr>
              <a:t>application</a:t>
            </a:r>
          </a:p>
          <a:p>
            <a:endParaRPr lang="en-US" sz="2300" b="1" dirty="0">
              <a:solidFill>
                <a:srgbClr val="011F7D"/>
              </a:solidFill>
            </a:endParaRPr>
          </a:p>
          <a:p>
            <a:r>
              <a:rPr lang="en-US" sz="2300" b="1" dirty="0">
                <a:solidFill>
                  <a:srgbClr val="011F7D"/>
                </a:solidFill>
              </a:rPr>
              <a:t>Item 15 </a:t>
            </a:r>
            <a:r>
              <a:rPr lang="en-US" sz="2300" b="1" dirty="0" smtClean="0">
                <a:solidFill>
                  <a:srgbClr val="011F7D"/>
                </a:solidFill>
              </a:rPr>
              <a:t>A - </a:t>
            </a:r>
            <a:r>
              <a:rPr lang="en-US" sz="2300" b="1" dirty="0">
                <a:solidFill>
                  <a:srgbClr val="011F7D"/>
                </a:solidFill>
              </a:rPr>
              <a:t>Present </a:t>
            </a:r>
            <a:r>
              <a:rPr lang="en-US" sz="2300" b="1" dirty="0" smtClean="0">
                <a:solidFill>
                  <a:srgbClr val="011F7D"/>
                </a:solidFill>
              </a:rPr>
              <a:t>Employment: </a:t>
            </a:r>
            <a:r>
              <a:rPr lang="en-US" sz="2300" dirty="0">
                <a:solidFill>
                  <a:srgbClr val="011F7D"/>
                </a:solidFill>
              </a:rPr>
              <a:t>If you are currently employed, click </a:t>
            </a:r>
            <a:r>
              <a:rPr lang="en-US" sz="2300" dirty="0" smtClean="0">
                <a:solidFill>
                  <a:srgbClr val="011F7D"/>
                </a:solidFill>
              </a:rPr>
              <a:t>“Y</a:t>
            </a:r>
            <a:r>
              <a:rPr lang="en-US" sz="2300" dirty="0" smtClean="0">
                <a:solidFill>
                  <a:srgbClr val="011F7D"/>
                </a:solidFill>
              </a:rPr>
              <a:t>ES” </a:t>
            </a:r>
            <a:r>
              <a:rPr lang="en-US" sz="2300" dirty="0">
                <a:solidFill>
                  <a:srgbClr val="011F7D"/>
                </a:solidFill>
              </a:rPr>
              <a:t>and fill out the </a:t>
            </a:r>
            <a:r>
              <a:rPr lang="en-US" sz="2300" dirty="0" smtClean="0">
                <a:solidFill>
                  <a:srgbClr val="011F7D"/>
                </a:solidFill>
              </a:rPr>
              <a:t>form</a:t>
            </a:r>
          </a:p>
          <a:p>
            <a:endParaRPr lang="en-US" sz="2300" dirty="0">
              <a:solidFill>
                <a:srgbClr val="011F7D"/>
              </a:solidFill>
            </a:endParaRPr>
          </a:p>
          <a:p>
            <a:r>
              <a:rPr lang="en-US" sz="2300" b="1" dirty="0">
                <a:solidFill>
                  <a:srgbClr val="011F7D"/>
                </a:solidFill>
              </a:rPr>
              <a:t>Item 15 </a:t>
            </a:r>
            <a:r>
              <a:rPr lang="en-US" sz="2300" b="1" dirty="0" smtClean="0">
                <a:solidFill>
                  <a:srgbClr val="011F7D"/>
                </a:solidFill>
              </a:rPr>
              <a:t>B - </a:t>
            </a:r>
            <a:r>
              <a:rPr lang="en-US" sz="2300" b="1" dirty="0">
                <a:solidFill>
                  <a:srgbClr val="011F7D"/>
                </a:solidFill>
              </a:rPr>
              <a:t>Postgraduate Medical </a:t>
            </a:r>
            <a:r>
              <a:rPr lang="en-US" sz="2300" b="1" dirty="0" smtClean="0">
                <a:solidFill>
                  <a:srgbClr val="011F7D"/>
                </a:solidFill>
              </a:rPr>
              <a:t>Training: </a:t>
            </a:r>
            <a:r>
              <a:rPr lang="en-US" sz="2300" dirty="0">
                <a:solidFill>
                  <a:srgbClr val="011F7D"/>
                </a:solidFill>
              </a:rPr>
              <a:t>Have you completed a program of postgraduate medical/surgical training</a:t>
            </a:r>
            <a:r>
              <a:rPr lang="en-US" sz="2300" dirty="0" smtClean="0">
                <a:solidFill>
                  <a:srgbClr val="011F7D"/>
                </a:solidFill>
              </a:rPr>
              <a:t>?</a:t>
            </a:r>
          </a:p>
          <a:p>
            <a:endParaRPr lang="en-US" sz="2300" dirty="0">
              <a:solidFill>
                <a:srgbClr val="011F7D"/>
              </a:solidFill>
            </a:endParaRPr>
          </a:p>
          <a:p>
            <a:r>
              <a:rPr lang="en-US" sz="2300" b="1" dirty="0">
                <a:solidFill>
                  <a:srgbClr val="011F7D"/>
                </a:solidFill>
              </a:rPr>
              <a:t>Item </a:t>
            </a:r>
            <a:r>
              <a:rPr lang="en-US" sz="2300" b="1" dirty="0" smtClean="0">
                <a:solidFill>
                  <a:srgbClr val="011F7D"/>
                </a:solidFill>
              </a:rPr>
              <a:t>16 - </a:t>
            </a:r>
            <a:r>
              <a:rPr lang="en-US" sz="2300" b="1" dirty="0">
                <a:solidFill>
                  <a:srgbClr val="011F7D"/>
                </a:solidFill>
              </a:rPr>
              <a:t>The </a:t>
            </a:r>
            <a:r>
              <a:rPr lang="en-US" sz="2300" b="1" dirty="0" smtClean="0">
                <a:solidFill>
                  <a:srgbClr val="011F7D"/>
                </a:solidFill>
              </a:rPr>
              <a:t>ECFMG</a:t>
            </a:r>
            <a:r>
              <a:rPr lang="en-US" sz="2300" b="1" dirty="0">
                <a:solidFill>
                  <a:srgbClr val="011F7D"/>
                </a:solidFill>
              </a:rPr>
              <a:t> </a:t>
            </a:r>
            <a:r>
              <a:rPr lang="en-US" sz="2300" b="1" dirty="0" smtClean="0">
                <a:solidFill>
                  <a:srgbClr val="011F7D"/>
                </a:solidFill>
              </a:rPr>
              <a:t>Reporter: </a:t>
            </a:r>
            <a:r>
              <a:rPr lang="en-US" sz="2300" dirty="0">
                <a:solidFill>
                  <a:srgbClr val="011F7D"/>
                </a:solidFill>
              </a:rPr>
              <a:t>All applicants should subscribe to </a:t>
            </a:r>
            <a:r>
              <a:rPr lang="en-US" sz="2300" i="1" dirty="0">
                <a:solidFill>
                  <a:srgbClr val="011F7D"/>
                </a:solidFill>
              </a:rPr>
              <a:t>The </a:t>
            </a:r>
            <a:r>
              <a:rPr lang="en-US" sz="2300" i="1" dirty="0" smtClean="0">
                <a:solidFill>
                  <a:srgbClr val="011F7D"/>
                </a:solidFill>
              </a:rPr>
              <a:t>ECFMG</a:t>
            </a:r>
            <a:r>
              <a:rPr lang="en-US" sz="2300" i="1" dirty="0">
                <a:solidFill>
                  <a:srgbClr val="011F7D"/>
                </a:solidFill>
              </a:rPr>
              <a:t> Reporter</a:t>
            </a:r>
            <a:r>
              <a:rPr lang="en-US" sz="2300" dirty="0">
                <a:solidFill>
                  <a:srgbClr val="011F7D"/>
                </a:solidFill>
              </a:rPr>
              <a:t>. If you wish to receive </a:t>
            </a:r>
            <a:r>
              <a:rPr lang="en-US" sz="2300" i="1" dirty="0">
                <a:solidFill>
                  <a:srgbClr val="011F7D"/>
                </a:solidFill>
              </a:rPr>
              <a:t>The </a:t>
            </a:r>
            <a:r>
              <a:rPr lang="en-US" sz="2300" i="1" dirty="0" smtClean="0">
                <a:solidFill>
                  <a:srgbClr val="011F7D"/>
                </a:solidFill>
              </a:rPr>
              <a:t>ECFMG</a:t>
            </a:r>
            <a:r>
              <a:rPr lang="en-US" sz="2300" i="1" dirty="0">
                <a:solidFill>
                  <a:srgbClr val="011F7D"/>
                </a:solidFill>
              </a:rPr>
              <a:t> Reporter</a:t>
            </a:r>
            <a:r>
              <a:rPr lang="en-US" sz="2300" dirty="0">
                <a:solidFill>
                  <a:srgbClr val="011F7D"/>
                </a:solidFill>
              </a:rPr>
              <a:t>, check the box at </a:t>
            </a:r>
            <a:r>
              <a:rPr lang="en-US" sz="2300" dirty="0" smtClean="0">
                <a:solidFill>
                  <a:srgbClr val="011F7D"/>
                </a:solidFill>
              </a:rPr>
              <a:t>right, and then click “Next” at the bottom of the </a:t>
            </a:r>
            <a:r>
              <a:rPr lang="en-US" sz="2300" dirty="0" smtClean="0">
                <a:solidFill>
                  <a:srgbClr val="011F7D"/>
                </a:solidFill>
              </a:rPr>
              <a:t>page</a:t>
            </a:r>
            <a:endParaRPr lang="en-US" sz="2300" dirty="0" smtClean="0">
              <a:solidFill>
                <a:srgbClr val="011F7D"/>
              </a:solidFill>
            </a:endParaRPr>
          </a:p>
          <a:p>
            <a:endParaRPr lang="en-US" sz="2300" dirty="0">
              <a:solidFill>
                <a:srgbClr val="011F7D"/>
              </a:solidFill>
              <a:latin typeface="Calibri" charset="0"/>
              <a:ea typeface="Calibri" charset="0"/>
              <a:cs typeface="Calibri" charset="0"/>
            </a:endParaRPr>
          </a:p>
          <a:p>
            <a:endParaRPr lang="en-US" sz="2300" dirty="0" smtClean="0">
              <a:solidFill>
                <a:srgbClr val="011F7D"/>
              </a:solidFill>
              <a:latin typeface="Calibri" charset="0"/>
              <a:ea typeface="Calibri" charset="0"/>
              <a:cs typeface="Calibri" charset="0"/>
            </a:endParaRPr>
          </a:p>
          <a:p>
            <a:pPr marL="342900" indent="-342900">
              <a:buFontTx/>
              <a:buChar char="-"/>
            </a:pPr>
            <a:endParaRPr lang="en-US" sz="2300" dirty="0">
              <a:solidFill>
                <a:srgbClr val="011F7D"/>
              </a:solidFill>
            </a:endParaRPr>
          </a:p>
          <a:p>
            <a:endParaRPr lang="en-US" sz="2300" dirty="0" smtClean="0">
              <a:solidFill>
                <a:srgbClr val="011F7D"/>
              </a:solidFill>
            </a:endParaRPr>
          </a:p>
          <a:p>
            <a:pPr marL="342900" indent="-342900">
              <a:buFontTx/>
              <a:buChar char="-"/>
            </a:pPr>
            <a:endParaRPr lang="en-US" sz="2300" dirty="0">
              <a:solidFill>
                <a:srgbClr val="011F7D"/>
              </a:solidFill>
              <a:latin typeface="Calibri" charset="0"/>
              <a:ea typeface="Calibri" charset="0"/>
              <a:cs typeface="Calibri" charset="0"/>
            </a:endParaRPr>
          </a:p>
          <a:p>
            <a:endParaRPr lang="en-US" sz="2300" dirty="0">
              <a:solidFill>
                <a:srgbClr val="011F7D"/>
              </a:solidFill>
              <a:latin typeface="Calibri" charset="0"/>
              <a:ea typeface="Calibri" charset="0"/>
              <a:cs typeface="Calibri" charset="0"/>
            </a:endParaRPr>
          </a:p>
          <a:p>
            <a:pPr marL="342900" indent="-342900">
              <a:buFontTx/>
              <a:buChar char="-"/>
            </a:pPr>
            <a:endParaRPr lang="en-US" sz="2300" dirty="0" smtClean="0">
              <a:solidFill>
                <a:srgbClr val="011F7D"/>
              </a:solidFill>
              <a:latin typeface="Calibri" charset="0"/>
              <a:ea typeface="Calibri" charset="0"/>
              <a:cs typeface="Calibri" charset="0"/>
            </a:endParaRPr>
          </a:p>
          <a:p>
            <a:endParaRPr lang="en-US" sz="2300" dirty="0" smtClean="0">
              <a:solidFill>
                <a:srgbClr val="011F7D"/>
              </a:solidFill>
            </a:endParaRPr>
          </a:p>
        </p:txBody>
      </p:sp>
      <p:sp>
        <p:nvSpPr>
          <p:cNvPr id="5"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Application </a:t>
            </a:r>
            <a:r>
              <a:rPr lang="mr-IN"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t>
            </a: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 Online Part</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1116563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16" name="Rectangle 15"/>
          <p:cNvSpPr/>
          <p:nvPr/>
        </p:nvSpPr>
        <p:spPr>
          <a:xfrm>
            <a:off x="438740" y="2315074"/>
            <a:ext cx="11314514" cy="6001643"/>
          </a:xfrm>
          <a:prstGeom prst="rect">
            <a:avLst/>
          </a:prstGeom>
        </p:spPr>
        <p:txBody>
          <a:bodyPr wrap="square">
            <a:spAutoFit/>
          </a:bodyPr>
          <a:lstStyle/>
          <a:p>
            <a:r>
              <a:rPr lang="en-US" sz="2400" b="1" dirty="0">
                <a:solidFill>
                  <a:srgbClr val="011F7D"/>
                </a:solidFill>
                <a:latin typeface="Calibri" charset="0"/>
                <a:ea typeface="Calibri" charset="0"/>
                <a:cs typeface="Calibri" charset="0"/>
              </a:rPr>
              <a:t>Item </a:t>
            </a:r>
            <a:r>
              <a:rPr lang="en-US" sz="2400" b="1" dirty="0" smtClean="0">
                <a:solidFill>
                  <a:srgbClr val="011F7D"/>
                </a:solidFill>
                <a:latin typeface="Calibri" charset="0"/>
                <a:ea typeface="Calibri" charset="0"/>
                <a:cs typeface="Calibri" charset="0"/>
              </a:rPr>
              <a:t>17 - </a:t>
            </a:r>
            <a:r>
              <a:rPr lang="en-US" sz="2400" b="1" dirty="0">
                <a:solidFill>
                  <a:srgbClr val="011F7D"/>
                </a:solidFill>
                <a:latin typeface="Calibri" charset="0"/>
                <a:ea typeface="Calibri" charset="0"/>
                <a:cs typeface="Calibri" charset="0"/>
              </a:rPr>
              <a:t>Medical Education </a:t>
            </a:r>
            <a:r>
              <a:rPr lang="en-US" sz="2400" b="1" dirty="0" smtClean="0">
                <a:solidFill>
                  <a:srgbClr val="011F7D"/>
                </a:solidFill>
                <a:latin typeface="Calibri" charset="0"/>
                <a:ea typeface="Calibri" charset="0"/>
                <a:cs typeface="Calibri" charset="0"/>
              </a:rPr>
              <a:t>Status: </a:t>
            </a:r>
            <a:r>
              <a:rPr lang="en-US" sz="2400" dirty="0" smtClean="0">
                <a:solidFill>
                  <a:srgbClr val="011F7D"/>
                </a:solidFill>
                <a:latin typeface="Calibri" charset="0"/>
                <a:ea typeface="Calibri" charset="0"/>
                <a:cs typeface="Calibri" charset="0"/>
              </a:rPr>
              <a:t>GRADUATE</a:t>
            </a:r>
          </a:p>
          <a:p>
            <a:endParaRPr lang="en-US" sz="2400" dirty="0">
              <a:solidFill>
                <a:srgbClr val="011F7D"/>
              </a:solidFill>
              <a:latin typeface="Calibri" charset="0"/>
              <a:ea typeface="Calibri" charset="0"/>
              <a:cs typeface="Calibri" charset="0"/>
            </a:endParaRPr>
          </a:p>
          <a:p>
            <a:r>
              <a:rPr lang="en-US" sz="2400" b="1" dirty="0">
                <a:solidFill>
                  <a:srgbClr val="011F7D"/>
                </a:solidFill>
                <a:latin typeface="Calibri" charset="0"/>
                <a:ea typeface="Calibri" charset="0"/>
                <a:cs typeface="Calibri" charset="0"/>
              </a:rPr>
              <a:t>Item </a:t>
            </a:r>
            <a:r>
              <a:rPr lang="en-US" sz="2400" b="1" dirty="0" smtClean="0">
                <a:solidFill>
                  <a:srgbClr val="011F7D"/>
                </a:solidFill>
                <a:latin typeface="Calibri" charset="0"/>
                <a:ea typeface="Calibri" charset="0"/>
                <a:cs typeface="Calibri" charset="0"/>
              </a:rPr>
              <a:t>18 - </a:t>
            </a:r>
            <a:r>
              <a:rPr lang="en-US" sz="2400" b="1" dirty="0">
                <a:solidFill>
                  <a:srgbClr val="011F7D"/>
                </a:solidFill>
                <a:latin typeface="Calibri" charset="0"/>
                <a:ea typeface="Calibri" charset="0"/>
                <a:cs typeface="Calibri" charset="0"/>
              </a:rPr>
              <a:t>Medical School </a:t>
            </a:r>
            <a:r>
              <a:rPr lang="en-US" sz="2400" b="1" dirty="0" smtClean="0">
                <a:solidFill>
                  <a:srgbClr val="011F7D"/>
                </a:solidFill>
                <a:latin typeface="Calibri" charset="0"/>
                <a:ea typeface="Calibri" charset="0"/>
                <a:cs typeface="Calibri" charset="0"/>
              </a:rPr>
              <a:t>Information:</a:t>
            </a:r>
          </a:p>
          <a:p>
            <a:pPr marL="342900" indent="-342900">
              <a:buFontTx/>
              <a:buChar char="-"/>
            </a:pPr>
            <a:r>
              <a:rPr lang="en-US" sz="2400" dirty="0" smtClean="0">
                <a:solidFill>
                  <a:srgbClr val="011F7D"/>
                </a:solidFill>
                <a:latin typeface="Calibri" charset="0"/>
                <a:ea typeface="Calibri" charset="0"/>
                <a:cs typeface="Calibri" charset="0"/>
              </a:rPr>
              <a:t>Complete</a:t>
            </a:r>
            <a:r>
              <a:rPr lang="en-US" sz="2400" dirty="0">
                <a:solidFill>
                  <a:srgbClr val="011F7D"/>
                </a:solidFill>
                <a:latin typeface="Calibri" charset="0"/>
                <a:ea typeface="Calibri" charset="0"/>
                <a:cs typeface="Calibri" charset="0"/>
              </a:rPr>
              <a:t>: Medical School </a:t>
            </a:r>
            <a:r>
              <a:rPr lang="en-US" sz="2400" dirty="0" smtClean="0">
                <a:solidFill>
                  <a:srgbClr val="011F7D"/>
                </a:solidFill>
                <a:latin typeface="Calibri" charset="0"/>
                <a:ea typeface="Calibri" charset="0"/>
                <a:cs typeface="Calibri" charset="0"/>
              </a:rPr>
              <a:t>Name, Address, City, State/Province, </a:t>
            </a:r>
            <a:r>
              <a:rPr lang="en-US" sz="2400" dirty="0">
                <a:solidFill>
                  <a:srgbClr val="011F7D"/>
                </a:solidFill>
                <a:latin typeface="Calibri" charset="0"/>
                <a:ea typeface="Calibri" charset="0"/>
                <a:cs typeface="Calibri" charset="0"/>
              </a:rPr>
              <a:t>Zip/Postal </a:t>
            </a:r>
            <a:r>
              <a:rPr lang="en-US" sz="2400" dirty="0" smtClean="0">
                <a:solidFill>
                  <a:srgbClr val="011F7D"/>
                </a:solidFill>
                <a:latin typeface="Calibri" charset="0"/>
                <a:ea typeface="Calibri" charset="0"/>
                <a:cs typeface="Calibri" charset="0"/>
              </a:rPr>
              <a:t>Code, Country, </a:t>
            </a:r>
            <a:r>
              <a:rPr lang="en-US" sz="2400" dirty="0">
                <a:solidFill>
                  <a:srgbClr val="011F7D"/>
                </a:solidFill>
                <a:latin typeface="Calibri" charset="0"/>
                <a:ea typeface="Calibri" charset="0"/>
                <a:cs typeface="Calibri" charset="0"/>
              </a:rPr>
              <a:t>University </a:t>
            </a:r>
            <a:r>
              <a:rPr lang="en-US" sz="2400" dirty="0" smtClean="0">
                <a:solidFill>
                  <a:srgbClr val="011F7D"/>
                </a:solidFill>
                <a:latin typeface="Calibri" charset="0"/>
                <a:ea typeface="Calibri" charset="0"/>
                <a:cs typeface="Calibri" charset="0"/>
              </a:rPr>
              <a:t>Name, and Medical </a:t>
            </a:r>
            <a:r>
              <a:rPr lang="en-US" sz="2400" dirty="0">
                <a:solidFill>
                  <a:srgbClr val="011F7D"/>
                </a:solidFill>
                <a:latin typeface="Calibri" charset="0"/>
                <a:ea typeface="Calibri" charset="0"/>
                <a:cs typeface="Calibri" charset="0"/>
              </a:rPr>
              <a:t>School Student </a:t>
            </a:r>
            <a:r>
              <a:rPr lang="en-US" sz="2400" dirty="0" smtClean="0">
                <a:solidFill>
                  <a:srgbClr val="011F7D"/>
                </a:solidFill>
                <a:latin typeface="Calibri" charset="0"/>
                <a:ea typeface="Calibri" charset="0"/>
                <a:cs typeface="Calibri" charset="0"/>
              </a:rPr>
              <a:t>ID</a:t>
            </a:r>
          </a:p>
          <a:p>
            <a:pPr marL="342900" indent="-342900">
              <a:buFontTx/>
              <a:buChar char="-"/>
            </a:pPr>
            <a:r>
              <a:rPr lang="en-US" sz="2400" b="1" dirty="0">
                <a:solidFill>
                  <a:srgbClr val="011F7D"/>
                </a:solidFill>
                <a:latin typeface="Calibri" charset="0"/>
                <a:ea typeface="Calibri" charset="0"/>
                <a:cs typeface="Calibri" charset="0"/>
              </a:rPr>
              <a:t>Dates of </a:t>
            </a:r>
            <a:r>
              <a:rPr lang="en-US" sz="2400" b="1" dirty="0" smtClean="0">
                <a:solidFill>
                  <a:srgbClr val="011F7D"/>
                </a:solidFill>
                <a:latin typeface="Calibri" charset="0"/>
                <a:ea typeface="Calibri" charset="0"/>
                <a:cs typeface="Calibri" charset="0"/>
              </a:rPr>
              <a:t>Attendance: </a:t>
            </a:r>
            <a:r>
              <a:rPr lang="en-US" sz="2400" dirty="0">
                <a:solidFill>
                  <a:srgbClr val="011F7D"/>
                </a:solidFill>
                <a:latin typeface="Calibri" charset="0"/>
                <a:ea typeface="Calibri" charset="0"/>
                <a:cs typeface="Calibri" charset="0"/>
              </a:rPr>
              <a:t>Attended </a:t>
            </a:r>
            <a:r>
              <a:rPr lang="en-US" sz="2400" dirty="0" smtClean="0">
                <a:solidFill>
                  <a:srgbClr val="011F7D"/>
                </a:solidFill>
                <a:latin typeface="Calibri" charset="0"/>
                <a:ea typeface="Calibri" charset="0"/>
                <a:cs typeface="Calibri" charset="0"/>
              </a:rPr>
              <a:t>From, </a:t>
            </a:r>
            <a:r>
              <a:rPr lang="en-US" sz="2400" dirty="0">
                <a:solidFill>
                  <a:srgbClr val="011F7D"/>
                </a:solidFill>
                <a:latin typeface="Calibri" charset="0"/>
                <a:ea typeface="Calibri" charset="0"/>
                <a:cs typeface="Calibri" charset="0"/>
              </a:rPr>
              <a:t>Attended </a:t>
            </a:r>
            <a:r>
              <a:rPr lang="en-US" sz="2400" dirty="0" smtClean="0">
                <a:solidFill>
                  <a:srgbClr val="011F7D"/>
                </a:solidFill>
                <a:latin typeface="Calibri" charset="0"/>
                <a:ea typeface="Calibri" charset="0"/>
                <a:cs typeface="Calibri" charset="0"/>
              </a:rPr>
              <a:t>To, </a:t>
            </a:r>
            <a:r>
              <a:rPr lang="en-US" sz="2400" dirty="0">
                <a:solidFill>
                  <a:srgbClr val="011F7D"/>
                </a:solidFill>
                <a:latin typeface="Calibri" charset="0"/>
                <a:ea typeface="Calibri" charset="0"/>
                <a:cs typeface="Calibri" charset="0"/>
              </a:rPr>
              <a:t>Number of Years </a:t>
            </a:r>
            <a:r>
              <a:rPr lang="en-US" sz="2400" dirty="0" smtClean="0">
                <a:solidFill>
                  <a:srgbClr val="011F7D"/>
                </a:solidFill>
                <a:latin typeface="Calibri" charset="0"/>
                <a:ea typeface="Calibri" charset="0"/>
                <a:cs typeface="Calibri" charset="0"/>
              </a:rPr>
              <a:t>Attended, </a:t>
            </a:r>
            <a:r>
              <a:rPr lang="en-US" sz="2400" dirty="0">
                <a:solidFill>
                  <a:srgbClr val="011F7D"/>
                </a:solidFill>
                <a:latin typeface="Calibri" charset="0"/>
                <a:ea typeface="Calibri" charset="0"/>
                <a:cs typeface="Calibri" charset="0"/>
              </a:rPr>
              <a:t>Graduation </a:t>
            </a:r>
            <a:r>
              <a:rPr lang="en-US" sz="2400" dirty="0" smtClean="0">
                <a:solidFill>
                  <a:srgbClr val="011F7D"/>
                </a:solidFill>
                <a:latin typeface="Calibri" charset="0"/>
                <a:ea typeface="Calibri" charset="0"/>
                <a:cs typeface="Calibri" charset="0"/>
              </a:rPr>
              <a:t>Date, </a:t>
            </a:r>
            <a:r>
              <a:rPr lang="en-US" sz="2400" dirty="0">
                <a:solidFill>
                  <a:srgbClr val="011F7D"/>
                </a:solidFill>
                <a:latin typeface="Calibri" charset="0"/>
                <a:ea typeface="Calibri" charset="0"/>
                <a:cs typeface="Calibri" charset="0"/>
              </a:rPr>
              <a:t>Diploma </a:t>
            </a:r>
            <a:r>
              <a:rPr lang="en-US" sz="2400" dirty="0" smtClean="0">
                <a:solidFill>
                  <a:srgbClr val="011F7D"/>
                </a:solidFill>
                <a:latin typeface="Calibri" charset="0"/>
                <a:ea typeface="Calibri" charset="0"/>
                <a:cs typeface="Calibri" charset="0"/>
              </a:rPr>
              <a:t>Date, </a:t>
            </a:r>
            <a:r>
              <a:rPr lang="en-US" sz="2400" dirty="0">
                <a:solidFill>
                  <a:srgbClr val="011F7D"/>
                </a:solidFill>
                <a:latin typeface="Calibri" charset="0"/>
                <a:ea typeface="Calibri" charset="0"/>
                <a:cs typeface="Calibri" charset="0"/>
              </a:rPr>
              <a:t>Title of Medical </a:t>
            </a:r>
            <a:r>
              <a:rPr lang="en-US" sz="2400" dirty="0" smtClean="0">
                <a:solidFill>
                  <a:srgbClr val="011F7D"/>
                </a:solidFill>
                <a:latin typeface="Calibri" charset="0"/>
                <a:ea typeface="Calibri" charset="0"/>
                <a:cs typeface="Calibri" charset="0"/>
              </a:rPr>
              <a:t>Degree.</a:t>
            </a:r>
          </a:p>
          <a:p>
            <a:pPr marL="342900" indent="-342900">
              <a:buFontTx/>
              <a:buChar char="-"/>
            </a:pPr>
            <a:endParaRPr lang="en-US" sz="2400" b="1" dirty="0">
              <a:solidFill>
                <a:srgbClr val="011F7D"/>
              </a:solidFill>
              <a:latin typeface="Calibri" charset="0"/>
              <a:ea typeface="Calibri" charset="0"/>
              <a:cs typeface="Calibri" charset="0"/>
            </a:endParaRPr>
          </a:p>
          <a:p>
            <a:r>
              <a:rPr lang="en-US" sz="2400" b="1" dirty="0">
                <a:solidFill>
                  <a:srgbClr val="011F7D"/>
                </a:solidFill>
                <a:latin typeface="Calibri" charset="0"/>
                <a:ea typeface="Calibri" charset="0"/>
                <a:cs typeface="Calibri" charset="0"/>
              </a:rPr>
              <a:t>Item </a:t>
            </a:r>
            <a:r>
              <a:rPr lang="en-US" sz="2400" b="1" dirty="0" smtClean="0">
                <a:solidFill>
                  <a:srgbClr val="011F7D"/>
                </a:solidFill>
                <a:latin typeface="Calibri" charset="0"/>
                <a:ea typeface="Calibri" charset="0"/>
                <a:cs typeface="Calibri" charset="0"/>
              </a:rPr>
              <a:t>19 - </a:t>
            </a:r>
            <a:r>
              <a:rPr lang="en-US" sz="2400" b="1" dirty="0">
                <a:solidFill>
                  <a:srgbClr val="011F7D"/>
                </a:solidFill>
                <a:latin typeface="Calibri" charset="0"/>
                <a:ea typeface="Calibri" charset="0"/>
                <a:cs typeface="Calibri" charset="0"/>
              </a:rPr>
              <a:t>Other Medical School(s) </a:t>
            </a:r>
            <a:r>
              <a:rPr lang="en-US" sz="2400" b="1" dirty="0" smtClean="0">
                <a:solidFill>
                  <a:srgbClr val="011F7D"/>
                </a:solidFill>
                <a:latin typeface="Calibri" charset="0"/>
                <a:ea typeface="Calibri" charset="0"/>
                <a:cs typeface="Calibri" charset="0"/>
              </a:rPr>
              <a:t>Attended: </a:t>
            </a:r>
            <a:r>
              <a:rPr lang="en-US" sz="2400" dirty="0">
                <a:solidFill>
                  <a:srgbClr val="011F7D"/>
                </a:solidFill>
                <a:latin typeface="Calibri" charset="0"/>
                <a:ea typeface="Calibri" charset="0"/>
                <a:cs typeface="Calibri" charset="0"/>
              </a:rPr>
              <a:t>Total number of other medical schools </a:t>
            </a:r>
            <a:r>
              <a:rPr lang="en-US" sz="2400" dirty="0" smtClean="0">
                <a:solidFill>
                  <a:srgbClr val="011F7D"/>
                </a:solidFill>
                <a:latin typeface="Calibri" charset="0"/>
                <a:ea typeface="Calibri" charset="0"/>
                <a:cs typeface="Calibri" charset="0"/>
              </a:rPr>
              <a:t>attended, </a:t>
            </a:r>
            <a:r>
              <a:rPr lang="en-US" sz="2400" dirty="0">
                <a:solidFill>
                  <a:srgbClr val="011F7D"/>
                </a:solidFill>
                <a:latin typeface="Calibri" charset="0"/>
                <a:ea typeface="Calibri" charset="0"/>
                <a:cs typeface="Calibri" charset="0"/>
              </a:rPr>
              <a:t>Total number of courses </a:t>
            </a:r>
            <a:r>
              <a:rPr lang="en-US" sz="2400" dirty="0" smtClean="0">
                <a:solidFill>
                  <a:srgbClr val="011F7D"/>
                </a:solidFill>
                <a:latin typeface="Calibri" charset="0"/>
                <a:ea typeface="Calibri" charset="0"/>
                <a:cs typeface="Calibri" charset="0"/>
              </a:rPr>
              <a:t>transferred</a:t>
            </a:r>
          </a:p>
          <a:p>
            <a:endParaRPr lang="en-US" sz="2400" b="1" dirty="0">
              <a:solidFill>
                <a:srgbClr val="011F7D"/>
              </a:solidFill>
              <a:latin typeface="Calibri" charset="0"/>
              <a:ea typeface="Calibri" charset="0"/>
              <a:cs typeface="Calibri" charset="0"/>
            </a:endParaRPr>
          </a:p>
          <a:p>
            <a:r>
              <a:rPr lang="en-US" sz="2400" b="1" dirty="0">
                <a:solidFill>
                  <a:srgbClr val="011F7D"/>
                </a:solidFill>
                <a:latin typeface="Calibri" charset="0"/>
                <a:ea typeface="Calibri" charset="0"/>
                <a:cs typeface="Calibri" charset="0"/>
              </a:rPr>
              <a:t>Item </a:t>
            </a:r>
            <a:r>
              <a:rPr lang="en-US" sz="2400" b="1" dirty="0" smtClean="0">
                <a:solidFill>
                  <a:srgbClr val="011F7D"/>
                </a:solidFill>
                <a:latin typeface="Calibri" charset="0"/>
                <a:ea typeface="Calibri" charset="0"/>
                <a:cs typeface="Calibri" charset="0"/>
              </a:rPr>
              <a:t>20 - </a:t>
            </a:r>
            <a:r>
              <a:rPr lang="en-US" sz="2400" b="1" dirty="0">
                <a:solidFill>
                  <a:srgbClr val="011F7D"/>
                </a:solidFill>
                <a:latin typeface="Calibri" charset="0"/>
                <a:ea typeface="Calibri" charset="0"/>
                <a:cs typeface="Calibri" charset="0"/>
              </a:rPr>
              <a:t>Other Institution(s) </a:t>
            </a:r>
            <a:r>
              <a:rPr lang="en-US" sz="2400" b="1" dirty="0" smtClean="0">
                <a:solidFill>
                  <a:srgbClr val="011F7D"/>
                </a:solidFill>
                <a:latin typeface="Calibri" charset="0"/>
                <a:ea typeface="Calibri" charset="0"/>
                <a:cs typeface="Calibri" charset="0"/>
              </a:rPr>
              <a:t>Attended: </a:t>
            </a:r>
            <a:r>
              <a:rPr lang="en-US" sz="2400" dirty="0">
                <a:solidFill>
                  <a:srgbClr val="011F7D"/>
                </a:solidFill>
                <a:latin typeface="Calibri" charset="0"/>
                <a:ea typeface="Calibri" charset="0"/>
                <a:cs typeface="Calibri" charset="0"/>
              </a:rPr>
              <a:t>Total number of other institutions </a:t>
            </a:r>
            <a:r>
              <a:rPr lang="en-US" sz="2400" dirty="0" smtClean="0">
                <a:solidFill>
                  <a:srgbClr val="011F7D"/>
                </a:solidFill>
                <a:latin typeface="Calibri" charset="0"/>
                <a:ea typeface="Calibri" charset="0"/>
                <a:cs typeface="Calibri" charset="0"/>
              </a:rPr>
              <a:t>attended, </a:t>
            </a:r>
            <a:r>
              <a:rPr lang="en-US" sz="2400" dirty="0">
                <a:solidFill>
                  <a:srgbClr val="011F7D"/>
                </a:solidFill>
                <a:latin typeface="Calibri" charset="0"/>
                <a:ea typeface="Calibri" charset="0"/>
                <a:cs typeface="Calibri" charset="0"/>
              </a:rPr>
              <a:t>Total number of courses </a:t>
            </a:r>
            <a:r>
              <a:rPr lang="en-US" sz="2400" dirty="0" smtClean="0">
                <a:solidFill>
                  <a:srgbClr val="011F7D"/>
                </a:solidFill>
                <a:latin typeface="Calibri" charset="0"/>
                <a:ea typeface="Calibri" charset="0"/>
                <a:cs typeface="Calibri" charset="0"/>
              </a:rPr>
              <a:t>transferred</a:t>
            </a:r>
          </a:p>
          <a:p>
            <a:endParaRPr lang="en-US" sz="2400" b="1" dirty="0">
              <a:solidFill>
                <a:srgbClr val="011F7D"/>
              </a:solidFill>
              <a:latin typeface="Calibri" charset="0"/>
              <a:ea typeface="Calibri" charset="0"/>
              <a:cs typeface="Calibri" charset="0"/>
            </a:endParaRPr>
          </a:p>
          <a:p>
            <a:r>
              <a:rPr lang="en-US" sz="2400" b="1" dirty="0">
                <a:solidFill>
                  <a:srgbClr val="011F7D"/>
                </a:solidFill>
                <a:latin typeface="Calibri" charset="0"/>
                <a:ea typeface="Calibri" charset="0"/>
                <a:cs typeface="Calibri" charset="0"/>
              </a:rPr>
              <a:t>Item </a:t>
            </a:r>
            <a:r>
              <a:rPr lang="en-US" sz="2400" b="1" dirty="0" smtClean="0">
                <a:solidFill>
                  <a:srgbClr val="011F7D"/>
                </a:solidFill>
                <a:latin typeface="Calibri" charset="0"/>
                <a:ea typeface="Calibri" charset="0"/>
                <a:cs typeface="Calibri" charset="0"/>
              </a:rPr>
              <a:t>21 - </a:t>
            </a:r>
            <a:r>
              <a:rPr lang="en-US" sz="2400" b="1" dirty="0">
                <a:solidFill>
                  <a:srgbClr val="011F7D"/>
                </a:solidFill>
                <a:latin typeface="Calibri" charset="0"/>
                <a:ea typeface="Calibri" charset="0"/>
                <a:cs typeface="Calibri" charset="0"/>
              </a:rPr>
              <a:t>Clinical </a:t>
            </a:r>
            <a:r>
              <a:rPr lang="en-US" sz="2400" b="1" dirty="0" smtClean="0">
                <a:solidFill>
                  <a:srgbClr val="011F7D"/>
                </a:solidFill>
                <a:latin typeface="Calibri" charset="0"/>
                <a:ea typeface="Calibri" charset="0"/>
                <a:cs typeface="Calibri" charset="0"/>
              </a:rPr>
              <a:t>Clerkships: </a:t>
            </a:r>
            <a:r>
              <a:rPr lang="en-US" sz="2400" dirty="0" smtClean="0">
                <a:solidFill>
                  <a:srgbClr val="011F7D"/>
                </a:solidFill>
                <a:latin typeface="Calibri" charset="0"/>
                <a:ea typeface="Calibri" charset="0"/>
                <a:cs typeface="Calibri" charset="0"/>
              </a:rPr>
              <a:t>Clinical Discipline, </a:t>
            </a:r>
            <a:r>
              <a:rPr lang="en-US" sz="2400" dirty="0">
                <a:solidFill>
                  <a:srgbClr val="011F7D"/>
                </a:solidFill>
                <a:latin typeface="Calibri" charset="0"/>
                <a:ea typeface="Calibri" charset="0"/>
                <a:cs typeface="Calibri" charset="0"/>
              </a:rPr>
              <a:t>Name and Address of </a:t>
            </a:r>
            <a:r>
              <a:rPr lang="en-US" sz="2400" dirty="0" smtClean="0">
                <a:solidFill>
                  <a:srgbClr val="011F7D"/>
                </a:solidFill>
                <a:latin typeface="Calibri" charset="0"/>
                <a:ea typeface="Calibri" charset="0"/>
                <a:cs typeface="Calibri" charset="0"/>
              </a:rPr>
              <a:t>Hospital/Clinic, </a:t>
            </a:r>
            <a:r>
              <a:rPr lang="en-US" sz="2400" dirty="0">
                <a:solidFill>
                  <a:srgbClr val="011F7D"/>
                </a:solidFill>
                <a:latin typeface="Calibri" charset="0"/>
                <a:ea typeface="Calibri" charset="0"/>
                <a:cs typeface="Calibri" charset="0"/>
              </a:rPr>
              <a:t>Supervising </a:t>
            </a:r>
            <a:r>
              <a:rPr lang="en-US" sz="2400" dirty="0" smtClean="0">
                <a:solidFill>
                  <a:srgbClr val="011F7D"/>
                </a:solidFill>
                <a:latin typeface="Calibri" charset="0"/>
                <a:ea typeface="Calibri" charset="0"/>
                <a:cs typeface="Calibri" charset="0"/>
              </a:rPr>
              <a:t>Physician, </a:t>
            </a:r>
            <a:r>
              <a:rPr lang="en-US" sz="2400" dirty="0">
                <a:solidFill>
                  <a:srgbClr val="011F7D"/>
                </a:solidFill>
                <a:latin typeface="Calibri" charset="0"/>
                <a:ea typeface="Calibri" charset="0"/>
                <a:cs typeface="Calibri" charset="0"/>
              </a:rPr>
              <a:t>Dates of </a:t>
            </a:r>
            <a:r>
              <a:rPr lang="en-US" sz="2400" dirty="0" smtClean="0">
                <a:solidFill>
                  <a:srgbClr val="011F7D"/>
                </a:solidFill>
                <a:latin typeface="Calibri" charset="0"/>
                <a:ea typeface="Calibri" charset="0"/>
                <a:cs typeface="Calibri" charset="0"/>
              </a:rPr>
              <a:t>Clerkship</a:t>
            </a:r>
          </a:p>
        </p:txBody>
      </p:sp>
      <p:sp>
        <p:nvSpPr>
          <p:cNvPr id="5"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Application </a:t>
            </a:r>
            <a:r>
              <a:rPr lang="mr-IN"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t>
            </a: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 Online Part</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1263401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906" y="2221528"/>
            <a:ext cx="11306180" cy="5262979"/>
          </a:xfrm>
          <a:prstGeom prst="rect">
            <a:avLst/>
          </a:prstGeom>
        </p:spPr>
        <p:txBody>
          <a:bodyPr wrap="square">
            <a:spAutoFit/>
          </a:bodyPr>
          <a:lstStyle/>
          <a:p>
            <a:pPr marL="285750" indent="-285750">
              <a:buFont typeface="Arial" charset="0"/>
              <a:buChar char="•"/>
            </a:pPr>
            <a:r>
              <a:rPr lang="en-US" sz="2400" b="1" dirty="0" smtClean="0">
                <a:solidFill>
                  <a:srgbClr val="00006D"/>
                </a:solidFill>
                <a:latin typeface="Calibri" charset="0"/>
                <a:ea typeface="Calibri" charset="0"/>
                <a:cs typeface="Calibri" charset="0"/>
              </a:rPr>
              <a:t>The </a:t>
            </a:r>
            <a:r>
              <a:rPr lang="en-US" sz="2400" b="1" dirty="0">
                <a:solidFill>
                  <a:srgbClr val="00006D"/>
                </a:solidFill>
                <a:latin typeface="Calibri" charset="0"/>
                <a:ea typeface="Calibri" charset="0"/>
                <a:cs typeface="Calibri" charset="0"/>
              </a:rPr>
              <a:t>Certification of Identification Form (Form 186), </a:t>
            </a:r>
            <a:r>
              <a:rPr lang="en-US" sz="2400" dirty="0">
                <a:solidFill>
                  <a:srgbClr val="00006D"/>
                </a:solidFill>
                <a:latin typeface="Calibri" charset="0"/>
                <a:ea typeface="Calibri" charset="0"/>
                <a:cs typeface="Calibri" charset="0"/>
              </a:rPr>
              <a:t>which </a:t>
            </a:r>
            <a:r>
              <a:rPr lang="en-US" sz="2400" b="1" dirty="0">
                <a:solidFill>
                  <a:srgbClr val="00006D"/>
                </a:solidFill>
                <a:latin typeface="Calibri" charset="0"/>
                <a:ea typeface="Calibri" charset="0"/>
                <a:cs typeface="Calibri" charset="0"/>
              </a:rPr>
              <a:t>you will print at the end of the on-line part of the application</a:t>
            </a:r>
            <a:r>
              <a:rPr lang="en-US" sz="2400" dirty="0">
                <a:solidFill>
                  <a:srgbClr val="00006D"/>
                </a:solidFill>
                <a:latin typeface="Calibri" charset="0"/>
                <a:ea typeface="Calibri" charset="0"/>
                <a:cs typeface="Calibri" charset="0"/>
              </a:rPr>
              <a:t>, must be completed by you and certified by the Dean, Vice-Dean or Registrar of your medical </a:t>
            </a:r>
            <a:r>
              <a:rPr lang="en-US" sz="2400" dirty="0" smtClean="0">
                <a:solidFill>
                  <a:srgbClr val="00006D"/>
                </a:solidFill>
                <a:latin typeface="Calibri" charset="0"/>
                <a:ea typeface="Calibri" charset="0"/>
                <a:cs typeface="Calibri" charset="0"/>
              </a:rPr>
              <a:t>school</a:t>
            </a:r>
          </a:p>
          <a:p>
            <a:pPr marL="285750" indent="-285750">
              <a:buFont typeface="Arial" charset="0"/>
              <a:buChar char="•"/>
            </a:pPr>
            <a:endParaRPr lang="en-US" sz="2400" dirty="0">
              <a:solidFill>
                <a:srgbClr val="00006D"/>
              </a:solidFill>
              <a:latin typeface="Calibri" charset="0"/>
              <a:ea typeface="Calibri" charset="0"/>
              <a:cs typeface="Calibri" charset="0"/>
            </a:endParaRPr>
          </a:p>
          <a:p>
            <a:pPr marL="285750" indent="-285750">
              <a:buFont typeface="Wingdings" charset="2"/>
              <a:buChar char="ü"/>
            </a:pPr>
            <a:r>
              <a:rPr lang="en-US" sz="2400" dirty="0" smtClean="0">
                <a:solidFill>
                  <a:srgbClr val="00006D"/>
                </a:solidFill>
                <a:latin typeface="Calibri" charset="0"/>
                <a:ea typeface="Calibri" charset="0"/>
                <a:cs typeface="Calibri" charset="0"/>
              </a:rPr>
              <a:t>If </a:t>
            </a:r>
            <a:r>
              <a:rPr lang="en-US" sz="2400" dirty="0">
                <a:solidFill>
                  <a:srgbClr val="00006D"/>
                </a:solidFill>
                <a:latin typeface="Calibri" charset="0"/>
                <a:ea typeface="Calibri" charset="0"/>
                <a:cs typeface="Calibri" charset="0"/>
              </a:rPr>
              <a:t>you cannot sign the Certification of Identification Form (Form 186) in the presence of a medical school official, you may sign the form in the presence of a Consular Official, Notary Public, or First Class </a:t>
            </a:r>
            <a:r>
              <a:rPr lang="en-US" sz="2400" dirty="0" smtClean="0">
                <a:solidFill>
                  <a:srgbClr val="00006D"/>
                </a:solidFill>
                <a:latin typeface="Calibri" charset="0"/>
                <a:ea typeface="Calibri" charset="0"/>
                <a:cs typeface="Calibri" charset="0"/>
              </a:rPr>
              <a:t>Magistrate </a:t>
            </a:r>
            <a:endParaRPr lang="en-US" sz="2400" dirty="0">
              <a:solidFill>
                <a:srgbClr val="00006D"/>
              </a:solidFill>
              <a:latin typeface="Calibri" charset="0"/>
              <a:ea typeface="Calibri" charset="0"/>
              <a:cs typeface="Calibri" charset="0"/>
            </a:endParaRPr>
          </a:p>
          <a:p>
            <a:endParaRPr lang="en-US" sz="2400" dirty="0">
              <a:solidFill>
                <a:srgbClr val="00006D"/>
              </a:solidFill>
              <a:latin typeface="Calibri" charset="0"/>
              <a:ea typeface="Calibri" charset="0"/>
              <a:cs typeface="Calibri" charset="0"/>
            </a:endParaRPr>
          </a:p>
          <a:p>
            <a:pPr marL="285750" indent="-285750">
              <a:buFont typeface="Arial" charset="0"/>
              <a:buChar char="•"/>
            </a:pPr>
            <a:r>
              <a:rPr lang="en-US" sz="2400" dirty="0">
                <a:solidFill>
                  <a:srgbClr val="00006D"/>
                </a:solidFill>
                <a:latin typeface="Calibri" charset="0"/>
                <a:ea typeface="Calibri" charset="0"/>
                <a:cs typeface="Calibri" charset="0"/>
              </a:rPr>
              <a:t>The completed Certification of Identification Form (Form 186), with any other required documentation, must be mailed to ECFMG as soon as </a:t>
            </a:r>
            <a:r>
              <a:rPr lang="en-US" sz="2400" dirty="0" smtClean="0">
                <a:solidFill>
                  <a:srgbClr val="00006D"/>
                </a:solidFill>
                <a:latin typeface="Calibri" charset="0"/>
                <a:ea typeface="Calibri" charset="0"/>
                <a:cs typeface="Calibri" charset="0"/>
              </a:rPr>
              <a:t>possible</a:t>
            </a:r>
          </a:p>
          <a:p>
            <a:pPr marL="285750" indent="-285750">
              <a:buFont typeface="Arial" charset="0"/>
              <a:buChar char="•"/>
            </a:pPr>
            <a:endParaRPr lang="en-US" sz="2400" dirty="0">
              <a:solidFill>
                <a:srgbClr val="00006D"/>
              </a:solidFill>
              <a:latin typeface="Calibri" charset="0"/>
              <a:ea typeface="Calibri" charset="0"/>
              <a:cs typeface="Calibri" charset="0"/>
            </a:endParaRPr>
          </a:p>
          <a:p>
            <a:pPr marL="285750" indent="-285750">
              <a:buFont typeface="Arial" charset="0"/>
              <a:buChar char="•"/>
            </a:pPr>
            <a:r>
              <a:rPr lang="en-US" sz="2400" b="1" dirty="0">
                <a:solidFill>
                  <a:srgbClr val="00006D"/>
                </a:solidFill>
                <a:latin typeface="Calibri" charset="0"/>
                <a:ea typeface="Calibri" charset="0"/>
                <a:cs typeface="Calibri" charset="0"/>
              </a:rPr>
              <a:t>The Certification of Identification Form (Form 186) must be received at ECFMG within four months of the date that you submit the on-line part of the application</a:t>
            </a:r>
            <a:r>
              <a:rPr lang="en-US" sz="2400" dirty="0">
                <a:solidFill>
                  <a:srgbClr val="00006D"/>
                </a:solidFill>
                <a:latin typeface="Calibri" charset="0"/>
                <a:ea typeface="Calibri" charset="0"/>
                <a:cs typeface="Calibri" charset="0"/>
              </a:rPr>
              <a:t>, or your application will no longer be valid - In this case, you must submit a new </a:t>
            </a:r>
            <a:r>
              <a:rPr lang="en-US" sz="2400" dirty="0" smtClean="0">
                <a:solidFill>
                  <a:srgbClr val="00006D"/>
                </a:solidFill>
                <a:latin typeface="Calibri" charset="0"/>
                <a:ea typeface="Calibri" charset="0"/>
                <a:cs typeface="Calibri" charset="0"/>
              </a:rPr>
              <a:t>application</a:t>
            </a:r>
            <a:endParaRPr lang="en-US" sz="2400" dirty="0">
              <a:solidFill>
                <a:srgbClr val="00006D"/>
              </a:solidFill>
              <a:latin typeface="Calibri" charset="0"/>
              <a:ea typeface="Calibri" charset="0"/>
              <a:cs typeface="Calibri" charset="0"/>
            </a:endParaRPr>
          </a:p>
        </p:txBody>
      </p:sp>
      <p:sp>
        <p:nvSpPr>
          <p:cNvPr id="3"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Certification of Identification Form</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4" name="TextBox 3"/>
          <p:cNvSpPr txBox="1"/>
          <p:nvPr/>
        </p:nvSpPr>
        <p:spPr>
          <a:xfrm>
            <a:off x="4126162" y="7994872"/>
            <a:ext cx="3939669" cy="954107"/>
          </a:xfrm>
          <a:prstGeom prst="rect">
            <a:avLst/>
          </a:prstGeom>
          <a:solidFill>
            <a:schemeClr val="bg1"/>
          </a:solidFill>
          <a:ln>
            <a:solidFill>
              <a:srgbClr val="FFC000"/>
            </a:solidFill>
          </a:ln>
        </p:spPr>
        <p:txBody>
          <a:bodyPr wrap="square" rtlCol="0">
            <a:spAutoFit/>
          </a:bodyPr>
          <a:lstStyle/>
          <a:p>
            <a:pPr algn="ctr"/>
            <a:r>
              <a:rPr lang="en-US" sz="1400" dirty="0">
                <a:solidFill>
                  <a:srgbClr val="1971C0"/>
                </a:solidFill>
                <a:latin typeface="Calibri" charset="0"/>
                <a:ea typeface="Calibri" charset="0"/>
                <a:cs typeface="Calibri" charset="0"/>
              </a:rPr>
              <a:t>Send your documents by </a:t>
            </a:r>
            <a:r>
              <a:rPr lang="en-US" sz="1400" b="1" dirty="0">
                <a:solidFill>
                  <a:srgbClr val="1971C0"/>
                </a:solidFill>
                <a:latin typeface="Calibri" charset="0"/>
                <a:ea typeface="Calibri" charset="0"/>
                <a:cs typeface="Calibri" charset="0"/>
              </a:rPr>
              <a:t>mail</a:t>
            </a:r>
            <a:r>
              <a:rPr lang="en-US" sz="1400" dirty="0">
                <a:solidFill>
                  <a:srgbClr val="1971C0"/>
                </a:solidFill>
                <a:latin typeface="Calibri" charset="0"/>
                <a:ea typeface="Calibri" charset="0"/>
                <a:cs typeface="Calibri" charset="0"/>
              </a:rPr>
              <a:t> or </a:t>
            </a:r>
            <a:r>
              <a:rPr lang="en-US" sz="1400" b="1" dirty="0">
                <a:solidFill>
                  <a:srgbClr val="1971C0"/>
                </a:solidFill>
                <a:latin typeface="Calibri" charset="0"/>
                <a:ea typeface="Calibri" charset="0"/>
                <a:cs typeface="Calibri" charset="0"/>
              </a:rPr>
              <a:t>courier service </a:t>
            </a:r>
            <a:r>
              <a:rPr lang="en-US" sz="1400" dirty="0">
                <a:solidFill>
                  <a:srgbClr val="1971C0"/>
                </a:solidFill>
                <a:latin typeface="Calibri" charset="0"/>
                <a:ea typeface="Calibri" charset="0"/>
                <a:cs typeface="Calibri" charset="0"/>
              </a:rPr>
              <a:t>to: </a:t>
            </a:r>
          </a:p>
          <a:p>
            <a:pPr algn="ctr"/>
            <a:r>
              <a:rPr lang="en-US" sz="1400" b="1" i="1" dirty="0">
                <a:solidFill>
                  <a:srgbClr val="1971C0"/>
                </a:solidFill>
                <a:latin typeface="Calibri" charset="0"/>
                <a:ea typeface="Calibri" charset="0"/>
                <a:cs typeface="Calibri" charset="0"/>
              </a:rPr>
              <a:t>IWA </a:t>
            </a:r>
            <a:r>
              <a:rPr lang="en-US" sz="1400" b="1" i="1" dirty="0" smtClean="0">
                <a:solidFill>
                  <a:srgbClr val="1971C0"/>
                </a:solidFill>
                <a:latin typeface="Calibri" charset="0"/>
                <a:ea typeface="Calibri" charset="0"/>
                <a:cs typeface="Calibri" charset="0"/>
              </a:rPr>
              <a:t>/ ECFMG </a:t>
            </a:r>
            <a:endParaRPr lang="en-US" sz="1400" b="1" i="1" dirty="0">
              <a:solidFill>
                <a:srgbClr val="1971C0"/>
              </a:solidFill>
              <a:latin typeface="Calibri" charset="0"/>
              <a:ea typeface="Calibri" charset="0"/>
              <a:cs typeface="Calibri" charset="0"/>
            </a:endParaRPr>
          </a:p>
          <a:p>
            <a:pPr algn="ctr"/>
            <a:r>
              <a:rPr lang="en-US" sz="1400" i="1" dirty="0">
                <a:solidFill>
                  <a:srgbClr val="1971C0"/>
                </a:solidFill>
                <a:latin typeface="Calibri" charset="0"/>
                <a:ea typeface="Calibri" charset="0"/>
                <a:cs typeface="Calibri" charset="0"/>
              </a:rPr>
              <a:t>3624 Market Street </a:t>
            </a:r>
          </a:p>
          <a:p>
            <a:pPr algn="ctr"/>
            <a:r>
              <a:rPr lang="en-US" sz="1400" i="1" dirty="0">
                <a:solidFill>
                  <a:srgbClr val="1971C0"/>
                </a:solidFill>
                <a:latin typeface="Calibri" charset="0"/>
                <a:ea typeface="Calibri" charset="0"/>
                <a:cs typeface="Calibri" charset="0"/>
              </a:rPr>
              <a:t>Philadelphia, PA 19104-2685 USA</a:t>
            </a:r>
            <a:endParaRPr lang="en-US" sz="1400" i="1" dirty="0">
              <a:solidFill>
                <a:srgbClr val="1971C0"/>
              </a:solidFill>
              <a:latin typeface="Calibri" charset="0"/>
              <a:ea typeface="Calibri" charset="0"/>
              <a:cs typeface="Calibri" charset="0"/>
            </a:endParaRPr>
          </a:p>
        </p:txBody>
      </p:sp>
    </p:spTree>
    <p:extLst>
      <p:ext uri="{BB962C8B-B14F-4D97-AF65-F5344CB8AC3E}">
        <p14:creationId xmlns:p14="http://schemas.microsoft.com/office/powerpoint/2010/main" val="172044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About </a:t>
            </a:r>
            <a:r>
              <a:rPr lang="en-US" sz="5000" i="1"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2" name="TextBox 1"/>
          <p:cNvSpPr txBox="1"/>
          <p:nvPr/>
        </p:nvSpPr>
        <p:spPr>
          <a:xfrm>
            <a:off x="342896" y="1116386"/>
            <a:ext cx="11506201" cy="7848302"/>
          </a:xfrm>
          <a:prstGeom prst="rect">
            <a:avLst/>
          </a:prstGeom>
          <a:noFill/>
        </p:spPr>
        <p:txBody>
          <a:bodyPr wrap="square" rtlCol="0">
            <a:spAutoFit/>
          </a:bodyPr>
          <a:lstStyle/>
          <a:p>
            <a:pPr marL="342900" indent="-342900">
              <a:buFont typeface="Arial" charset="0"/>
              <a:buChar char="•"/>
            </a:pPr>
            <a:r>
              <a:rPr lang="en-US" sz="2400" b="1" dirty="0" smtClean="0">
                <a:solidFill>
                  <a:srgbClr val="011F7D"/>
                </a:solidFill>
              </a:rPr>
              <a:t>The Educational Commission for Foreign Medical Graduates (ECFMG)</a:t>
            </a:r>
            <a:r>
              <a:rPr lang="en-US" sz="2400" dirty="0" smtClean="0">
                <a:solidFill>
                  <a:srgbClr val="011F7D"/>
                </a:solidFill>
              </a:rPr>
              <a:t>,</a:t>
            </a:r>
            <a:r>
              <a:rPr lang="en-US" sz="2400" b="1" dirty="0" smtClean="0">
                <a:solidFill>
                  <a:srgbClr val="011F7D"/>
                </a:solidFill>
              </a:rPr>
              <a:t> </a:t>
            </a:r>
            <a:r>
              <a:rPr lang="en-US" sz="2400" dirty="0">
                <a:solidFill>
                  <a:srgbClr val="011F7D"/>
                </a:solidFill>
              </a:rPr>
              <a:t>through its program of certification, assesses whether </a:t>
            </a:r>
            <a:r>
              <a:rPr lang="en-US" sz="2400" b="1" dirty="0">
                <a:solidFill>
                  <a:srgbClr val="011F7D"/>
                </a:solidFill>
              </a:rPr>
              <a:t>I</a:t>
            </a:r>
            <a:r>
              <a:rPr lang="en-US" sz="2400" b="1" dirty="0" smtClean="0">
                <a:solidFill>
                  <a:srgbClr val="011F7D"/>
                </a:solidFill>
              </a:rPr>
              <a:t>nternational </a:t>
            </a:r>
            <a:r>
              <a:rPr lang="en-US" sz="2400" b="1" dirty="0">
                <a:solidFill>
                  <a:srgbClr val="011F7D"/>
                </a:solidFill>
              </a:rPr>
              <a:t>M</a:t>
            </a:r>
            <a:r>
              <a:rPr lang="en-US" sz="2400" b="1" dirty="0" smtClean="0">
                <a:solidFill>
                  <a:srgbClr val="011F7D"/>
                </a:solidFill>
              </a:rPr>
              <a:t>edical </a:t>
            </a:r>
            <a:r>
              <a:rPr lang="en-US" sz="2400" b="1" dirty="0">
                <a:solidFill>
                  <a:srgbClr val="011F7D"/>
                </a:solidFill>
              </a:rPr>
              <a:t>G</a:t>
            </a:r>
            <a:r>
              <a:rPr lang="en-US" sz="2400" b="1" dirty="0" smtClean="0">
                <a:solidFill>
                  <a:srgbClr val="011F7D"/>
                </a:solidFill>
              </a:rPr>
              <a:t>raduates </a:t>
            </a:r>
            <a:r>
              <a:rPr lang="en-US" sz="2400" b="1" dirty="0" smtClean="0">
                <a:solidFill>
                  <a:srgbClr val="011F7D"/>
                </a:solidFill>
              </a:rPr>
              <a:t>(IMGs) </a:t>
            </a:r>
            <a:r>
              <a:rPr lang="en-US" sz="2400" dirty="0" smtClean="0">
                <a:solidFill>
                  <a:srgbClr val="011F7D"/>
                </a:solidFill>
              </a:rPr>
              <a:t>are </a:t>
            </a:r>
            <a:r>
              <a:rPr lang="en-US" sz="2400" dirty="0">
                <a:solidFill>
                  <a:srgbClr val="011F7D"/>
                </a:solidFill>
              </a:rPr>
              <a:t>ready to enter residency or fellowship programs in the </a:t>
            </a:r>
            <a:r>
              <a:rPr lang="en-US" sz="2400" b="1" dirty="0">
                <a:solidFill>
                  <a:srgbClr val="011F7D"/>
                </a:solidFill>
              </a:rPr>
              <a:t>United States </a:t>
            </a:r>
            <a:r>
              <a:rPr lang="en-US" sz="2400" dirty="0">
                <a:solidFill>
                  <a:srgbClr val="011F7D"/>
                </a:solidFill>
              </a:rPr>
              <a:t>that are accredited by the </a:t>
            </a:r>
            <a:r>
              <a:rPr lang="en-US" sz="2400" b="1" dirty="0">
                <a:solidFill>
                  <a:srgbClr val="011F7D"/>
                </a:solidFill>
              </a:rPr>
              <a:t>Accreditation Council for Graduate Medical Education (ACGME</a:t>
            </a:r>
            <a:r>
              <a:rPr lang="en-US" sz="2400" b="1" dirty="0" smtClean="0">
                <a:solidFill>
                  <a:srgbClr val="011F7D"/>
                </a:solidFill>
              </a:rPr>
              <a:t>)</a:t>
            </a:r>
            <a:endParaRPr lang="en-US" sz="2400" b="1" dirty="0" smtClean="0">
              <a:solidFill>
                <a:srgbClr val="011F7D"/>
              </a:solidFill>
            </a:endParaRPr>
          </a:p>
          <a:p>
            <a:pPr marL="342900" indent="-342900">
              <a:buFont typeface="Arial" charset="0"/>
              <a:buChar char="•"/>
            </a:pPr>
            <a:endParaRPr lang="en-US" sz="2400" dirty="0">
              <a:solidFill>
                <a:srgbClr val="011F7D"/>
              </a:solidFill>
            </a:endParaRPr>
          </a:p>
          <a:p>
            <a:pPr marL="342900" indent="-342900">
              <a:buFont typeface="Arial" charset="0"/>
              <a:buChar char="•"/>
            </a:pPr>
            <a:r>
              <a:rPr lang="en-US" sz="2400" dirty="0" smtClean="0">
                <a:solidFill>
                  <a:srgbClr val="011F7D"/>
                </a:solidFill>
              </a:rPr>
              <a:t>ACGME </a:t>
            </a:r>
            <a:r>
              <a:rPr lang="en-US" sz="2400" dirty="0">
                <a:solidFill>
                  <a:srgbClr val="011F7D"/>
                </a:solidFill>
              </a:rPr>
              <a:t>requires </a:t>
            </a:r>
            <a:r>
              <a:rPr lang="en-US" sz="2400" dirty="0" smtClean="0">
                <a:solidFill>
                  <a:srgbClr val="011F7D"/>
                </a:solidFill>
              </a:rPr>
              <a:t>IMGs who </a:t>
            </a:r>
            <a:r>
              <a:rPr lang="en-US" sz="2400" dirty="0">
                <a:solidFill>
                  <a:srgbClr val="011F7D"/>
                </a:solidFill>
              </a:rPr>
              <a:t>enter ACGME-accredited programs to be certified by </a:t>
            </a:r>
            <a:r>
              <a:rPr lang="en-US" sz="2400" dirty="0" smtClean="0">
                <a:solidFill>
                  <a:srgbClr val="011F7D"/>
                </a:solidFill>
              </a:rPr>
              <a:t>ECFMG</a:t>
            </a:r>
            <a:endParaRPr lang="en-US" sz="2400" dirty="0" smtClean="0">
              <a:solidFill>
                <a:srgbClr val="011F7D"/>
              </a:solidFill>
            </a:endParaRPr>
          </a:p>
          <a:p>
            <a:pPr marL="342900" indent="-342900">
              <a:buFont typeface="Arial" charset="0"/>
              <a:buChar char="•"/>
            </a:pPr>
            <a:endParaRPr lang="en-US" sz="2400" dirty="0">
              <a:solidFill>
                <a:srgbClr val="011F7D"/>
              </a:solidFill>
            </a:endParaRPr>
          </a:p>
          <a:p>
            <a:pPr marL="342900" indent="-342900">
              <a:buFont typeface="Arial" charset="0"/>
              <a:buChar char="•"/>
            </a:pPr>
            <a:r>
              <a:rPr lang="en-US" sz="2400" b="1" dirty="0" smtClean="0">
                <a:solidFill>
                  <a:srgbClr val="011F7D"/>
                </a:solidFill>
              </a:rPr>
              <a:t>ECFMG </a:t>
            </a:r>
            <a:r>
              <a:rPr lang="en-US" sz="2400" b="1" dirty="0">
                <a:solidFill>
                  <a:srgbClr val="011F7D"/>
                </a:solidFill>
              </a:rPr>
              <a:t>Certification </a:t>
            </a:r>
            <a:r>
              <a:rPr lang="en-US" sz="2400" dirty="0">
                <a:solidFill>
                  <a:srgbClr val="011F7D"/>
                </a:solidFill>
              </a:rPr>
              <a:t>assures directors of ACGME-accredited residency and fellowship programs, and the people of the United States, that </a:t>
            </a:r>
            <a:r>
              <a:rPr lang="en-US" sz="2400" b="1" dirty="0" smtClean="0">
                <a:solidFill>
                  <a:srgbClr val="011F7D"/>
                </a:solidFill>
              </a:rPr>
              <a:t>IMGs have </a:t>
            </a:r>
            <a:r>
              <a:rPr lang="en-US" sz="2400" b="1" dirty="0">
                <a:solidFill>
                  <a:srgbClr val="011F7D"/>
                </a:solidFill>
              </a:rPr>
              <a:t>met minimum standards of eligibility</a:t>
            </a:r>
            <a:r>
              <a:rPr lang="en-US" sz="2400" dirty="0">
                <a:solidFill>
                  <a:srgbClr val="011F7D"/>
                </a:solidFill>
              </a:rPr>
              <a:t> to enter such </a:t>
            </a:r>
            <a:r>
              <a:rPr lang="en-US" sz="2400" dirty="0" smtClean="0">
                <a:solidFill>
                  <a:srgbClr val="011F7D"/>
                </a:solidFill>
              </a:rPr>
              <a:t>programs</a:t>
            </a:r>
            <a:endParaRPr lang="en-US" sz="2400" dirty="0" smtClean="0">
              <a:solidFill>
                <a:srgbClr val="011F7D"/>
              </a:solidFill>
            </a:endParaRPr>
          </a:p>
          <a:p>
            <a:pPr marL="342900" indent="-342900">
              <a:buFont typeface="Arial" charset="0"/>
              <a:buChar char="•"/>
            </a:pPr>
            <a:endParaRPr lang="en-US" sz="2400" dirty="0">
              <a:solidFill>
                <a:srgbClr val="011F7D"/>
              </a:solidFill>
            </a:endParaRPr>
          </a:p>
          <a:p>
            <a:pPr marL="342900" indent="-342900">
              <a:buFont typeface="Arial" charset="0"/>
              <a:buChar char="•"/>
            </a:pPr>
            <a:r>
              <a:rPr lang="en-US" sz="2400" dirty="0" smtClean="0">
                <a:solidFill>
                  <a:srgbClr val="011F7D"/>
                </a:solidFill>
              </a:rPr>
              <a:t>ECFMG </a:t>
            </a:r>
            <a:r>
              <a:rPr lang="en-US" sz="2400" dirty="0">
                <a:solidFill>
                  <a:srgbClr val="011F7D"/>
                </a:solidFill>
              </a:rPr>
              <a:t>Certification does not, however, guarantee that these graduates will be accepted into programs; the number of applicants each year exceeds the number of available </a:t>
            </a:r>
            <a:r>
              <a:rPr lang="en-US" sz="2400" dirty="0" smtClean="0">
                <a:solidFill>
                  <a:srgbClr val="011F7D"/>
                </a:solidFill>
              </a:rPr>
              <a:t>positions</a:t>
            </a:r>
            <a:endParaRPr lang="en-US" sz="2400" dirty="0" smtClean="0">
              <a:solidFill>
                <a:srgbClr val="011F7D"/>
              </a:solidFill>
            </a:endParaRPr>
          </a:p>
          <a:p>
            <a:pPr marL="342900" indent="-342900">
              <a:buFont typeface="Arial" charset="0"/>
              <a:buChar char="•"/>
            </a:pPr>
            <a:endParaRPr lang="en-US" sz="2400" dirty="0">
              <a:solidFill>
                <a:srgbClr val="011F7D"/>
              </a:solidFill>
            </a:endParaRPr>
          </a:p>
          <a:p>
            <a:pPr marL="342900" indent="-342900">
              <a:buFont typeface="Arial" charset="0"/>
              <a:buChar char="•"/>
            </a:pPr>
            <a:r>
              <a:rPr lang="en-US" sz="2400" dirty="0" smtClean="0">
                <a:solidFill>
                  <a:srgbClr val="011F7D"/>
                </a:solidFill>
              </a:rPr>
              <a:t>ECFMG </a:t>
            </a:r>
            <a:r>
              <a:rPr lang="en-US" sz="2400" dirty="0">
                <a:solidFill>
                  <a:srgbClr val="011F7D"/>
                </a:solidFill>
              </a:rPr>
              <a:t>Certification is also one of the eligibility requirements for </a:t>
            </a:r>
            <a:r>
              <a:rPr lang="en-US" sz="2400" dirty="0" smtClean="0">
                <a:solidFill>
                  <a:srgbClr val="011F7D"/>
                </a:solidFill>
              </a:rPr>
              <a:t>IMGs </a:t>
            </a:r>
            <a:r>
              <a:rPr lang="en-US" sz="2400" dirty="0">
                <a:solidFill>
                  <a:srgbClr val="011F7D"/>
                </a:solidFill>
              </a:rPr>
              <a:t>to take </a:t>
            </a:r>
            <a:r>
              <a:rPr lang="en-US" sz="2400" b="1" dirty="0">
                <a:solidFill>
                  <a:srgbClr val="011F7D"/>
                </a:solidFill>
              </a:rPr>
              <a:t>Step 3</a:t>
            </a:r>
            <a:r>
              <a:rPr lang="en-US" sz="2400" dirty="0">
                <a:solidFill>
                  <a:srgbClr val="011F7D"/>
                </a:solidFill>
              </a:rPr>
              <a:t> of the three-step United States Medical Licensing Examination </a:t>
            </a:r>
            <a:r>
              <a:rPr lang="en-US" sz="2400" b="1" dirty="0">
                <a:solidFill>
                  <a:srgbClr val="011F7D"/>
                </a:solidFill>
              </a:rPr>
              <a:t>(USMLE</a:t>
            </a:r>
            <a:r>
              <a:rPr lang="en-US" sz="2400" b="1" dirty="0" smtClean="0">
                <a:solidFill>
                  <a:srgbClr val="011F7D"/>
                </a:solidFill>
              </a:rPr>
              <a:t>)</a:t>
            </a:r>
            <a:endParaRPr lang="en-US" sz="2400" b="1" dirty="0" smtClean="0">
              <a:solidFill>
                <a:srgbClr val="011F7D"/>
              </a:solidFill>
            </a:endParaRPr>
          </a:p>
          <a:p>
            <a:pPr marL="342900" indent="-342900">
              <a:buFont typeface="Arial" charset="0"/>
              <a:buChar char="•"/>
            </a:pPr>
            <a:endParaRPr lang="en-US" sz="2400" dirty="0">
              <a:solidFill>
                <a:srgbClr val="011F7D"/>
              </a:solidFill>
            </a:endParaRPr>
          </a:p>
          <a:p>
            <a:pPr marL="342900" indent="-342900">
              <a:buFont typeface="Arial" charset="0"/>
              <a:buChar char="•"/>
            </a:pPr>
            <a:r>
              <a:rPr lang="en-US" sz="2400" b="1" dirty="0" smtClean="0">
                <a:solidFill>
                  <a:srgbClr val="011F7D"/>
                </a:solidFill>
              </a:rPr>
              <a:t>Medical </a:t>
            </a:r>
            <a:r>
              <a:rPr lang="en-US" sz="2400" b="1" dirty="0">
                <a:solidFill>
                  <a:srgbClr val="011F7D"/>
                </a:solidFill>
              </a:rPr>
              <a:t>licensing </a:t>
            </a:r>
            <a:r>
              <a:rPr lang="en-US" sz="2400" dirty="0">
                <a:solidFill>
                  <a:srgbClr val="011F7D"/>
                </a:solidFill>
              </a:rPr>
              <a:t>authorities in the United States require that </a:t>
            </a:r>
            <a:r>
              <a:rPr lang="en-US" sz="2400" dirty="0" smtClean="0">
                <a:solidFill>
                  <a:srgbClr val="011F7D"/>
                </a:solidFill>
              </a:rPr>
              <a:t>IMGs </a:t>
            </a:r>
            <a:r>
              <a:rPr lang="en-US" sz="2400" dirty="0">
                <a:solidFill>
                  <a:srgbClr val="011F7D"/>
                </a:solidFill>
              </a:rPr>
              <a:t>be certified by ECFMG, among other requirements, to obtain an </a:t>
            </a:r>
            <a:r>
              <a:rPr lang="en-US" sz="2400" b="1" dirty="0">
                <a:solidFill>
                  <a:srgbClr val="011F7D"/>
                </a:solidFill>
              </a:rPr>
              <a:t>unrestricted license to practice </a:t>
            </a:r>
            <a:r>
              <a:rPr lang="en-US" sz="2400" b="1" dirty="0" smtClean="0">
                <a:solidFill>
                  <a:srgbClr val="011F7D"/>
                </a:solidFill>
              </a:rPr>
              <a:t>medicine</a:t>
            </a:r>
            <a:endParaRPr lang="en-US" sz="2400" b="1" dirty="0">
              <a:solidFill>
                <a:srgbClr val="011F7D"/>
              </a:solidFill>
              <a:latin typeface="Calibri" charset="0"/>
              <a:ea typeface="Calibri" charset="0"/>
              <a:cs typeface="Calibri" charset="0"/>
            </a:endParaRPr>
          </a:p>
        </p:txBody>
      </p:sp>
    </p:spTree>
    <p:extLst>
      <p:ext uri="{BB962C8B-B14F-4D97-AF65-F5344CB8AC3E}">
        <p14:creationId xmlns:p14="http://schemas.microsoft.com/office/powerpoint/2010/main" val="579855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58" y="2192953"/>
            <a:ext cx="11649075" cy="5632311"/>
          </a:xfrm>
          <a:prstGeom prst="rect">
            <a:avLst/>
          </a:prstGeom>
        </p:spPr>
        <p:txBody>
          <a:bodyPr wrap="square">
            <a:spAutoFit/>
          </a:bodyPr>
          <a:lstStyle/>
          <a:p>
            <a:pPr marL="285750" indent="-285750">
              <a:buFont typeface="Arial" charset="0"/>
              <a:buChar char="•"/>
            </a:pPr>
            <a:r>
              <a:rPr lang="en-US" sz="2400" dirty="0" smtClean="0">
                <a:solidFill>
                  <a:srgbClr val="00006D"/>
                </a:solidFill>
                <a:latin typeface="Calibri" charset="0"/>
                <a:ea typeface="Calibri" charset="0"/>
                <a:cs typeface="Calibri" charset="0"/>
              </a:rPr>
              <a:t>ECFMG </a:t>
            </a:r>
            <a:r>
              <a:rPr lang="en-US" sz="2400" dirty="0">
                <a:solidFill>
                  <a:srgbClr val="00006D"/>
                </a:solidFill>
                <a:latin typeface="Calibri" charset="0"/>
                <a:ea typeface="Calibri" charset="0"/>
                <a:cs typeface="Calibri" charset="0"/>
              </a:rPr>
              <a:t>must receive </a:t>
            </a:r>
            <a:r>
              <a:rPr lang="en-US" sz="2400" b="1" dirty="0">
                <a:solidFill>
                  <a:srgbClr val="00006D"/>
                </a:solidFill>
                <a:latin typeface="Calibri" charset="0"/>
                <a:ea typeface="Calibri" charset="0"/>
                <a:cs typeface="Calibri" charset="0"/>
              </a:rPr>
              <a:t>both</a:t>
            </a:r>
            <a:r>
              <a:rPr lang="en-US" sz="2400" dirty="0">
                <a:solidFill>
                  <a:srgbClr val="00006D"/>
                </a:solidFill>
                <a:latin typeface="Calibri" charset="0"/>
                <a:ea typeface="Calibri" charset="0"/>
                <a:cs typeface="Calibri" charset="0"/>
              </a:rPr>
              <a:t> the on-line part and the Certification of Identification Form (Form 186) in order to process your </a:t>
            </a:r>
            <a:r>
              <a:rPr lang="en-US" sz="2400" dirty="0" smtClean="0">
                <a:solidFill>
                  <a:srgbClr val="00006D"/>
                </a:solidFill>
                <a:latin typeface="Calibri" charset="0"/>
                <a:ea typeface="Calibri" charset="0"/>
                <a:cs typeface="Calibri" charset="0"/>
              </a:rPr>
              <a:t>application</a:t>
            </a:r>
          </a:p>
          <a:p>
            <a:pPr marL="285750" indent="-285750">
              <a:buFont typeface="Arial" charset="0"/>
              <a:buChar char="•"/>
            </a:pPr>
            <a:endParaRPr lang="en-US" sz="2400" b="1" dirty="0">
              <a:solidFill>
                <a:srgbClr val="00006D"/>
              </a:solidFill>
              <a:latin typeface="Calibri" charset="0"/>
              <a:ea typeface="Calibri" charset="0"/>
              <a:cs typeface="Calibri" charset="0"/>
            </a:endParaRPr>
          </a:p>
          <a:p>
            <a:pPr marL="285750" indent="-285750">
              <a:buFont typeface="Wingdings" charset="2"/>
              <a:buChar char="ü"/>
            </a:pPr>
            <a:r>
              <a:rPr lang="en-US" sz="2400" b="1" dirty="0" smtClean="0">
                <a:solidFill>
                  <a:srgbClr val="00006D"/>
                </a:solidFill>
                <a:latin typeface="Calibri" charset="0"/>
                <a:ea typeface="Calibri" charset="0"/>
                <a:cs typeface="Calibri" charset="0"/>
              </a:rPr>
              <a:t>Your </a:t>
            </a:r>
            <a:r>
              <a:rPr lang="en-US" sz="2400" b="1" dirty="0">
                <a:solidFill>
                  <a:srgbClr val="00006D"/>
                </a:solidFill>
                <a:latin typeface="Calibri" charset="0"/>
                <a:ea typeface="Calibri" charset="0"/>
                <a:cs typeface="Calibri" charset="0"/>
              </a:rPr>
              <a:t>application will not be considered complete and received at ECFMG until both the on-line part and the Certification of Identification Form (Form 186) have arrived at </a:t>
            </a:r>
            <a:r>
              <a:rPr lang="en-US" sz="2400" b="1" dirty="0" smtClean="0">
                <a:solidFill>
                  <a:srgbClr val="00006D"/>
                </a:solidFill>
                <a:latin typeface="Calibri" charset="0"/>
                <a:ea typeface="Calibri" charset="0"/>
                <a:cs typeface="Calibri" charset="0"/>
              </a:rPr>
              <a:t>ECFMG</a:t>
            </a:r>
          </a:p>
          <a:p>
            <a:pPr marL="285750" indent="-285750">
              <a:buFont typeface="Wingdings" charset="2"/>
              <a:buChar char="ü"/>
            </a:pPr>
            <a:endParaRPr lang="en-US" sz="2400" b="1" dirty="0">
              <a:solidFill>
                <a:srgbClr val="00006D"/>
              </a:solidFill>
              <a:latin typeface="Calibri" charset="0"/>
              <a:ea typeface="Calibri" charset="0"/>
              <a:cs typeface="Calibri" charset="0"/>
            </a:endParaRPr>
          </a:p>
          <a:p>
            <a:pPr marL="285750" indent="-285750">
              <a:buFont typeface="Wingdings" charset="2"/>
              <a:buChar char="ü"/>
            </a:pPr>
            <a:r>
              <a:rPr lang="en-US" sz="2400" dirty="0" smtClean="0">
                <a:solidFill>
                  <a:srgbClr val="00006D"/>
                </a:solidFill>
                <a:latin typeface="Calibri" charset="0"/>
                <a:ea typeface="Calibri" charset="0"/>
                <a:cs typeface="Calibri" charset="0"/>
              </a:rPr>
              <a:t>ECFMG </a:t>
            </a:r>
            <a:r>
              <a:rPr lang="en-US" sz="2400" dirty="0">
                <a:solidFill>
                  <a:srgbClr val="00006D"/>
                </a:solidFill>
                <a:latin typeface="Calibri" charset="0"/>
                <a:ea typeface="Calibri" charset="0"/>
                <a:cs typeface="Calibri" charset="0"/>
              </a:rPr>
              <a:t>processes on-line applications typically within 3 weeks of receipt of both the on-line part and the Certification of Identification </a:t>
            </a:r>
            <a:r>
              <a:rPr lang="en-US" sz="2400" dirty="0" smtClean="0">
                <a:solidFill>
                  <a:srgbClr val="00006D"/>
                </a:solidFill>
                <a:latin typeface="Calibri" charset="0"/>
                <a:ea typeface="Calibri" charset="0"/>
                <a:cs typeface="Calibri" charset="0"/>
              </a:rPr>
              <a:t>Form</a:t>
            </a:r>
            <a:endParaRPr lang="en-US" sz="2400" dirty="0">
              <a:solidFill>
                <a:srgbClr val="00006D"/>
              </a:solidFill>
              <a:latin typeface="Calibri" charset="0"/>
              <a:ea typeface="Calibri" charset="0"/>
              <a:cs typeface="Calibri" charset="0"/>
            </a:endParaRPr>
          </a:p>
          <a:p>
            <a:endParaRPr lang="en-US" sz="2400" dirty="0">
              <a:solidFill>
                <a:srgbClr val="00006D"/>
              </a:solidFill>
              <a:latin typeface="Calibri" charset="0"/>
              <a:ea typeface="Calibri" charset="0"/>
              <a:cs typeface="Calibri" charset="0"/>
            </a:endParaRPr>
          </a:p>
          <a:p>
            <a:pPr marL="285750" indent="-285750">
              <a:buFont typeface="Arial" charset="0"/>
              <a:buChar char="•"/>
            </a:pPr>
            <a:r>
              <a:rPr lang="en-US" sz="2400" dirty="0">
                <a:solidFill>
                  <a:srgbClr val="00006D"/>
                </a:solidFill>
                <a:latin typeface="Calibri" charset="0"/>
                <a:ea typeface="Calibri" charset="0"/>
                <a:cs typeface="Calibri" charset="0"/>
              </a:rPr>
              <a:t>Once the Certification of Identification Form (Form 186) is submitted to, and accepted by ECFMG, the form remains valid for a period of five </a:t>
            </a:r>
            <a:r>
              <a:rPr lang="en-US" sz="2400" dirty="0" smtClean="0">
                <a:solidFill>
                  <a:srgbClr val="00006D"/>
                </a:solidFill>
                <a:latin typeface="Calibri" charset="0"/>
                <a:ea typeface="Calibri" charset="0"/>
                <a:cs typeface="Calibri" charset="0"/>
              </a:rPr>
              <a:t>years</a:t>
            </a:r>
          </a:p>
          <a:p>
            <a:pPr marL="285750" indent="-285750">
              <a:buFont typeface="Arial" charset="0"/>
              <a:buChar char="•"/>
            </a:pPr>
            <a:endParaRPr lang="en-US" sz="2400" dirty="0" smtClean="0">
              <a:solidFill>
                <a:srgbClr val="00006D"/>
              </a:solidFill>
              <a:latin typeface="Calibri" charset="0"/>
              <a:ea typeface="Calibri" charset="0"/>
              <a:cs typeface="Calibri" charset="0"/>
            </a:endParaRPr>
          </a:p>
          <a:p>
            <a:pPr marL="342900" indent="-342900">
              <a:buFont typeface="Wingdings" charset="2"/>
              <a:buChar char="ü"/>
            </a:pPr>
            <a:r>
              <a:rPr lang="en-US" sz="2400" dirty="0" smtClean="0">
                <a:solidFill>
                  <a:srgbClr val="00006D"/>
                </a:solidFill>
                <a:latin typeface="Calibri" charset="0"/>
                <a:ea typeface="Calibri" charset="0"/>
                <a:cs typeface="Calibri" charset="0"/>
              </a:rPr>
              <a:t>During </a:t>
            </a:r>
            <a:r>
              <a:rPr lang="en-US" sz="2400" dirty="0">
                <a:solidFill>
                  <a:srgbClr val="00006D"/>
                </a:solidFill>
                <a:latin typeface="Calibri" charset="0"/>
                <a:ea typeface="Calibri" charset="0"/>
                <a:cs typeface="Calibri" charset="0"/>
              </a:rPr>
              <a:t>that time, a graduate may apply for the USMLE without submitting another paper </a:t>
            </a:r>
            <a:r>
              <a:rPr lang="en-US" sz="2400" dirty="0" smtClean="0">
                <a:solidFill>
                  <a:srgbClr val="00006D"/>
                </a:solidFill>
                <a:latin typeface="Calibri" charset="0"/>
                <a:ea typeface="Calibri" charset="0"/>
                <a:cs typeface="Calibri" charset="0"/>
              </a:rPr>
              <a:t>certification</a:t>
            </a:r>
            <a:r>
              <a:rPr lang="en-US" sz="2400" dirty="0">
                <a:solidFill>
                  <a:srgbClr val="00006D"/>
                </a:solidFill>
                <a:latin typeface="Calibri" charset="0"/>
                <a:ea typeface="Calibri" charset="0"/>
                <a:cs typeface="Calibri" charset="0"/>
              </a:rPr>
              <a:t>			</a:t>
            </a:r>
          </a:p>
        </p:txBody>
      </p:sp>
      <p:sp>
        <p:nvSpPr>
          <p:cNvPr id="4"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Certification of Identification Form</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5" name="TextBox 4"/>
          <p:cNvSpPr txBox="1"/>
          <p:nvPr/>
        </p:nvSpPr>
        <p:spPr>
          <a:xfrm>
            <a:off x="4126162" y="7994872"/>
            <a:ext cx="3939669" cy="954107"/>
          </a:xfrm>
          <a:prstGeom prst="rect">
            <a:avLst/>
          </a:prstGeom>
          <a:solidFill>
            <a:schemeClr val="bg1"/>
          </a:solidFill>
          <a:ln>
            <a:solidFill>
              <a:srgbClr val="FFC000"/>
            </a:solidFill>
          </a:ln>
        </p:spPr>
        <p:txBody>
          <a:bodyPr wrap="square" rtlCol="0">
            <a:spAutoFit/>
          </a:bodyPr>
          <a:lstStyle/>
          <a:p>
            <a:pPr algn="ctr"/>
            <a:r>
              <a:rPr lang="en-US" sz="1400" dirty="0">
                <a:solidFill>
                  <a:srgbClr val="1971C0"/>
                </a:solidFill>
                <a:latin typeface="Calibri" charset="0"/>
                <a:ea typeface="Calibri" charset="0"/>
                <a:cs typeface="Calibri" charset="0"/>
              </a:rPr>
              <a:t>Send your documents by </a:t>
            </a:r>
            <a:r>
              <a:rPr lang="en-US" sz="1400" b="1" dirty="0">
                <a:solidFill>
                  <a:srgbClr val="1971C0"/>
                </a:solidFill>
                <a:latin typeface="Calibri" charset="0"/>
                <a:ea typeface="Calibri" charset="0"/>
                <a:cs typeface="Calibri" charset="0"/>
              </a:rPr>
              <a:t>mail</a:t>
            </a:r>
            <a:r>
              <a:rPr lang="en-US" sz="1400" dirty="0">
                <a:solidFill>
                  <a:srgbClr val="1971C0"/>
                </a:solidFill>
                <a:latin typeface="Calibri" charset="0"/>
                <a:ea typeface="Calibri" charset="0"/>
                <a:cs typeface="Calibri" charset="0"/>
              </a:rPr>
              <a:t> or </a:t>
            </a:r>
            <a:r>
              <a:rPr lang="en-US" sz="1400" b="1" dirty="0">
                <a:solidFill>
                  <a:srgbClr val="1971C0"/>
                </a:solidFill>
                <a:latin typeface="Calibri" charset="0"/>
                <a:ea typeface="Calibri" charset="0"/>
                <a:cs typeface="Calibri" charset="0"/>
              </a:rPr>
              <a:t>courier service </a:t>
            </a:r>
            <a:r>
              <a:rPr lang="en-US" sz="1400" dirty="0">
                <a:solidFill>
                  <a:srgbClr val="1971C0"/>
                </a:solidFill>
                <a:latin typeface="Calibri" charset="0"/>
                <a:ea typeface="Calibri" charset="0"/>
                <a:cs typeface="Calibri" charset="0"/>
              </a:rPr>
              <a:t>to: </a:t>
            </a:r>
          </a:p>
          <a:p>
            <a:pPr algn="ctr"/>
            <a:r>
              <a:rPr lang="en-US" sz="1400" b="1" i="1" dirty="0">
                <a:solidFill>
                  <a:srgbClr val="1971C0"/>
                </a:solidFill>
                <a:latin typeface="Calibri" charset="0"/>
                <a:ea typeface="Calibri" charset="0"/>
                <a:cs typeface="Calibri" charset="0"/>
              </a:rPr>
              <a:t>IWA </a:t>
            </a:r>
            <a:r>
              <a:rPr lang="en-US" sz="1400" b="1" i="1" dirty="0" smtClean="0">
                <a:solidFill>
                  <a:srgbClr val="1971C0"/>
                </a:solidFill>
                <a:latin typeface="Calibri" charset="0"/>
                <a:ea typeface="Calibri" charset="0"/>
                <a:cs typeface="Calibri" charset="0"/>
              </a:rPr>
              <a:t>/ ECFMG </a:t>
            </a:r>
            <a:endParaRPr lang="en-US" sz="1400" b="1" i="1" dirty="0">
              <a:solidFill>
                <a:srgbClr val="1971C0"/>
              </a:solidFill>
              <a:latin typeface="Calibri" charset="0"/>
              <a:ea typeface="Calibri" charset="0"/>
              <a:cs typeface="Calibri" charset="0"/>
            </a:endParaRPr>
          </a:p>
          <a:p>
            <a:pPr algn="ctr"/>
            <a:r>
              <a:rPr lang="en-US" sz="1400" i="1" dirty="0">
                <a:solidFill>
                  <a:srgbClr val="1971C0"/>
                </a:solidFill>
                <a:latin typeface="Calibri" charset="0"/>
                <a:ea typeface="Calibri" charset="0"/>
                <a:cs typeface="Calibri" charset="0"/>
              </a:rPr>
              <a:t>3624 Market Street </a:t>
            </a:r>
          </a:p>
          <a:p>
            <a:pPr algn="ctr"/>
            <a:r>
              <a:rPr lang="en-US" sz="1400" i="1" dirty="0">
                <a:solidFill>
                  <a:srgbClr val="1971C0"/>
                </a:solidFill>
                <a:latin typeface="Calibri" charset="0"/>
                <a:ea typeface="Calibri" charset="0"/>
                <a:cs typeface="Calibri" charset="0"/>
              </a:rPr>
              <a:t>Philadelphia, PA 19104-2685 USA</a:t>
            </a:r>
            <a:endParaRPr lang="en-US" sz="1400" i="1" dirty="0">
              <a:solidFill>
                <a:srgbClr val="1971C0"/>
              </a:solidFill>
              <a:latin typeface="Calibri" charset="0"/>
              <a:ea typeface="Calibri" charset="0"/>
              <a:cs typeface="Calibri" charset="0"/>
            </a:endParaRPr>
          </a:p>
        </p:txBody>
      </p:sp>
    </p:spTree>
    <p:extLst>
      <p:ext uri="{BB962C8B-B14F-4D97-AF65-F5344CB8AC3E}">
        <p14:creationId xmlns:p14="http://schemas.microsoft.com/office/powerpoint/2010/main" val="1800541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053078"/>
            <a:ext cx="12191999"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2</a:t>
            </a: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 Medical School Credential Requirements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694227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Medical School Credential Requirements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16" name="Rectangle 15"/>
          <p:cNvSpPr/>
          <p:nvPr/>
        </p:nvSpPr>
        <p:spPr>
          <a:xfrm>
            <a:off x="817358" y="2200775"/>
            <a:ext cx="10557276" cy="5262979"/>
          </a:xfrm>
          <a:prstGeom prst="rect">
            <a:avLst/>
          </a:prstGeom>
        </p:spPr>
        <p:txBody>
          <a:bodyPr wrap="square">
            <a:spAutoFit/>
          </a:bodyPr>
          <a:lstStyle/>
          <a:p>
            <a:r>
              <a:rPr lang="en-US" sz="2400" b="1" dirty="0" smtClean="0">
                <a:solidFill>
                  <a:srgbClr val="011F7D"/>
                </a:solidFill>
              </a:rPr>
              <a:t>Item </a:t>
            </a:r>
            <a:r>
              <a:rPr lang="en-US" sz="2400" b="1" dirty="0">
                <a:solidFill>
                  <a:srgbClr val="011F7D"/>
                </a:solidFill>
              </a:rPr>
              <a:t>22 </a:t>
            </a:r>
            <a:r>
              <a:rPr lang="en-US" sz="2400" b="1" dirty="0" smtClean="0">
                <a:solidFill>
                  <a:srgbClr val="011F7D"/>
                </a:solidFill>
              </a:rPr>
              <a:t>A -  </a:t>
            </a:r>
            <a:r>
              <a:rPr lang="en-US" sz="2400" b="1" dirty="0">
                <a:solidFill>
                  <a:srgbClr val="011F7D"/>
                </a:solidFill>
              </a:rPr>
              <a:t>Medical Diploma: </a:t>
            </a:r>
            <a:r>
              <a:rPr lang="en-US" sz="2400" dirty="0">
                <a:solidFill>
                  <a:srgbClr val="011F7D"/>
                </a:solidFill>
              </a:rPr>
              <a:t>ECFMG requires all medical school graduates to submit </a:t>
            </a:r>
            <a:r>
              <a:rPr lang="en-US" sz="2400" b="1" dirty="0" smtClean="0">
                <a:solidFill>
                  <a:srgbClr val="011F7D"/>
                </a:solidFill>
              </a:rPr>
              <a:t>two copies</a:t>
            </a:r>
            <a:r>
              <a:rPr lang="en-US" sz="2400" dirty="0" smtClean="0">
                <a:solidFill>
                  <a:srgbClr val="011F7D"/>
                </a:solidFill>
              </a:rPr>
              <a:t> </a:t>
            </a:r>
            <a:r>
              <a:rPr lang="en-US" sz="2400" dirty="0">
                <a:solidFill>
                  <a:srgbClr val="011F7D"/>
                </a:solidFill>
              </a:rPr>
              <a:t>of their </a:t>
            </a:r>
            <a:r>
              <a:rPr lang="en-US" sz="2400" b="1" dirty="0">
                <a:solidFill>
                  <a:srgbClr val="011F7D"/>
                </a:solidFill>
              </a:rPr>
              <a:t>final medical </a:t>
            </a:r>
            <a:r>
              <a:rPr lang="en-US" sz="2400" b="1" dirty="0" smtClean="0">
                <a:solidFill>
                  <a:srgbClr val="011F7D"/>
                </a:solidFill>
              </a:rPr>
              <a:t>diploma</a:t>
            </a:r>
          </a:p>
          <a:p>
            <a:endParaRPr lang="en-US" sz="2400" b="1" dirty="0" smtClean="0">
              <a:solidFill>
                <a:srgbClr val="011F7D"/>
              </a:solidFill>
              <a:latin typeface="Calibri" charset="0"/>
              <a:ea typeface="Calibri" charset="0"/>
              <a:cs typeface="Calibri" charset="0"/>
            </a:endParaRPr>
          </a:p>
          <a:p>
            <a:pPr marL="342900" indent="-342900">
              <a:buFont typeface="Wingdings" charset="2"/>
              <a:buChar char="ü"/>
            </a:pPr>
            <a:r>
              <a:rPr lang="en-US" sz="2400" dirty="0" smtClean="0">
                <a:solidFill>
                  <a:srgbClr val="011F7D"/>
                </a:solidFill>
                <a:latin typeface="Calibri" charset="0"/>
                <a:ea typeface="Calibri" charset="0"/>
                <a:cs typeface="Calibri" charset="0"/>
              </a:rPr>
              <a:t>The </a:t>
            </a:r>
            <a:r>
              <a:rPr lang="en-US" sz="2400" dirty="0">
                <a:solidFill>
                  <a:srgbClr val="011F7D"/>
                </a:solidFill>
                <a:latin typeface="Calibri" charset="0"/>
                <a:ea typeface="Calibri" charset="0"/>
                <a:cs typeface="Calibri" charset="0"/>
              </a:rPr>
              <a:t>photocopies of </a:t>
            </a:r>
            <a:r>
              <a:rPr lang="en-US" sz="2400" dirty="0" smtClean="0">
                <a:solidFill>
                  <a:srgbClr val="011F7D"/>
                </a:solidFill>
                <a:latin typeface="Calibri" charset="0"/>
                <a:ea typeface="Calibri" charset="0"/>
                <a:cs typeface="Calibri" charset="0"/>
              </a:rPr>
              <a:t>your </a:t>
            </a:r>
            <a:r>
              <a:rPr lang="en-US" sz="2400" dirty="0">
                <a:solidFill>
                  <a:srgbClr val="011F7D"/>
                </a:solidFill>
                <a:latin typeface="Calibri" charset="0"/>
                <a:ea typeface="Calibri" charset="0"/>
                <a:cs typeface="Calibri" charset="0"/>
              </a:rPr>
              <a:t>medical diploma must be </a:t>
            </a:r>
            <a:r>
              <a:rPr lang="en-US" sz="2400" b="1" dirty="0">
                <a:solidFill>
                  <a:srgbClr val="011F7D"/>
                </a:solidFill>
                <a:latin typeface="Calibri" charset="0"/>
                <a:ea typeface="Calibri" charset="0"/>
                <a:cs typeface="Calibri" charset="0"/>
              </a:rPr>
              <a:t>216 mm x 279 mm (8½ in x 11 </a:t>
            </a:r>
            <a:r>
              <a:rPr lang="en-US" sz="2400" b="1" dirty="0" smtClean="0">
                <a:solidFill>
                  <a:srgbClr val="011F7D"/>
                </a:solidFill>
                <a:latin typeface="Calibri" charset="0"/>
                <a:ea typeface="Calibri" charset="0"/>
                <a:cs typeface="Calibri" charset="0"/>
              </a:rPr>
              <a:t>in)</a:t>
            </a:r>
          </a:p>
          <a:p>
            <a:pPr marL="342900" indent="-342900">
              <a:buFont typeface="Wingdings" charset="2"/>
              <a:buChar char="ü"/>
            </a:pPr>
            <a:endParaRPr lang="en-US" sz="2400" b="1" dirty="0" smtClean="0">
              <a:solidFill>
                <a:srgbClr val="011F7D"/>
              </a:solidFill>
              <a:latin typeface="Calibri" charset="0"/>
              <a:ea typeface="Calibri" charset="0"/>
              <a:cs typeface="Calibri" charset="0"/>
            </a:endParaRPr>
          </a:p>
          <a:p>
            <a:pPr marL="342900" indent="-342900">
              <a:buFont typeface="Wingdings" charset="2"/>
              <a:buChar char="ü"/>
            </a:pPr>
            <a:r>
              <a:rPr lang="en-US" sz="2400" dirty="0" smtClean="0">
                <a:solidFill>
                  <a:srgbClr val="011F7D"/>
                </a:solidFill>
                <a:latin typeface="Calibri" charset="0"/>
                <a:ea typeface="Calibri" charset="0"/>
                <a:cs typeface="Calibri" charset="0"/>
              </a:rPr>
              <a:t>The name on </a:t>
            </a:r>
            <a:r>
              <a:rPr lang="en-US" sz="2400" dirty="0">
                <a:solidFill>
                  <a:srgbClr val="011F7D"/>
                </a:solidFill>
                <a:latin typeface="Calibri" charset="0"/>
                <a:ea typeface="Calibri" charset="0"/>
                <a:cs typeface="Calibri" charset="0"/>
              </a:rPr>
              <a:t>your medical diploma must match </a:t>
            </a:r>
            <a:r>
              <a:rPr lang="en-US" sz="2400" b="1" dirty="0">
                <a:solidFill>
                  <a:srgbClr val="011F7D"/>
                </a:solidFill>
                <a:latin typeface="Calibri" charset="0"/>
                <a:ea typeface="Calibri" charset="0"/>
                <a:cs typeface="Calibri" charset="0"/>
              </a:rPr>
              <a:t>exactly</a:t>
            </a:r>
            <a:r>
              <a:rPr lang="en-US" sz="2400" dirty="0">
                <a:solidFill>
                  <a:srgbClr val="011F7D"/>
                </a:solidFill>
                <a:latin typeface="Calibri" charset="0"/>
                <a:ea typeface="Calibri" charset="0"/>
                <a:cs typeface="Calibri" charset="0"/>
              </a:rPr>
              <a:t> the name in your ECFMG </a:t>
            </a:r>
            <a:r>
              <a:rPr lang="en-US" sz="2400" dirty="0" smtClean="0">
                <a:solidFill>
                  <a:srgbClr val="011F7D"/>
                </a:solidFill>
                <a:latin typeface="Calibri" charset="0"/>
                <a:ea typeface="Calibri" charset="0"/>
                <a:cs typeface="Calibri" charset="0"/>
              </a:rPr>
              <a:t>record - if </a:t>
            </a:r>
            <a:r>
              <a:rPr lang="en-US" sz="2400" dirty="0">
                <a:solidFill>
                  <a:srgbClr val="011F7D"/>
                </a:solidFill>
                <a:latin typeface="Calibri" charset="0"/>
                <a:ea typeface="Calibri" charset="0"/>
                <a:cs typeface="Calibri" charset="0"/>
              </a:rPr>
              <a:t>the name on your diploma does not match the name in your ECFMG record, you must submit documentation that </a:t>
            </a:r>
            <a:r>
              <a:rPr lang="en-US" sz="2400" b="1" dirty="0">
                <a:solidFill>
                  <a:srgbClr val="011F7D"/>
                </a:solidFill>
                <a:latin typeface="Calibri" charset="0"/>
                <a:ea typeface="Calibri" charset="0"/>
                <a:cs typeface="Calibri" charset="0"/>
              </a:rPr>
              <a:t>verifies</a:t>
            </a:r>
            <a:r>
              <a:rPr lang="en-US" sz="2400" dirty="0">
                <a:solidFill>
                  <a:srgbClr val="011F7D"/>
                </a:solidFill>
                <a:latin typeface="Calibri" charset="0"/>
                <a:ea typeface="Calibri" charset="0"/>
                <a:cs typeface="Calibri" charset="0"/>
              </a:rPr>
              <a:t> the name on your diploma is (or was) your </a:t>
            </a:r>
            <a:r>
              <a:rPr lang="en-US" sz="2400" dirty="0" smtClean="0">
                <a:solidFill>
                  <a:srgbClr val="011F7D"/>
                </a:solidFill>
                <a:latin typeface="Calibri" charset="0"/>
                <a:ea typeface="Calibri" charset="0"/>
                <a:cs typeface="Calibri" charset="0"/>
              </a:rPr>
              <a:t>name. For </a:t>
            </a:r>
            <a:r>
              <a:rPr lang="en-US" sz="2400" dirty="0">
                <a:solidFill>
                  <a:srgbClr val="011F7D"/>
                </a:solidFill>
                <a:latin typeface="Calibri" charset="0"/>
                <a:ea typeface="Calibri" charset="0"/>
                <a:cs typeface="Calibri" charset="0"/>
              </a:rPr>
              <a:t>more information visit </a:t>
            </a:r>
            <a:r>
              <a:rPr lang="en-US" sz="2400" dirty="0">
                <a:solidFill>
                  <a:srgbClr val="011F7D"/>
                </a:solidFill>
                <a:latin typeface="Calibri" charset="0"/>
                <a:ea typeface="Calibri" charset="0"/>
                <a:cs typeface="Calibri" charset="0"/>
                <a:hlinkClick r:id="rId3"/>
              </a:rPr>
              <a:t>http://</a:t>
            </a:r>
            <a:r>
              <a:rPr lang="en-US" sz="2400" dirty="0" smtClean="0">
                <a:solidFill>
                  <a:srgbClr val="011F7D"/>
                </a:solidFill>
                <a:latin typeface="Calibri" charset="0"/>
                <a:ea typeface="Calibri" charset="0"/>
                <a:cs typeface="Calibri" charset="0"/>
                <a:hlinkClick r:id="rId3"/>
              </a:rPr>
              <a:t>www.ecfmg.org/2016ib/name-diploma-transcripts.html</a:t>
            </a:r>
            <a:endParaRPr lang="en-US" sz="2400" dirty="0" smtClean="0">
              <a:solidFill>
                <a:srgbClr val="011F7D"/>
              </a:solidFill>
              <a:latin typeface="Calibri" charset="0"/>
              <a:ea typeface="Calibri" charset="0"/>
              <a:cs typeface="Calibri" charset="0"/>
            </a:endParaRPr>
          </a:p>
          <a:p>
            <a:pPr marL="342900" indent="-342900">
              <a:buFont typeface="Wingdings" charset="2"/>
              <a:buChar char="ü"/>
            </a:pPr>
            <a:endParaRPr lang="en-US" sz="2400" dirty="0" smtClean="0">
              <a:solidFill>
                <a:srgbClr val="011F7D"/>
              </a:solidFill>
              <a:latin typeface="Calibri" charset="0"/>
              <a:ea typeface="Calibri" charset="0"/>
              <a:cs typeface="Calibri" charset="0"/>
            </a:endParaRPr>
          </a:p>
          <a:p>
            <a:pPr marL="342900" indent="-342900">
              <a:buFont typeface="Wingdings" charset="2"/>
              <a:buChar char="ü"/>
            </a:pPr>
            <a:r>
              <a:rPr lang="en-US" sz="2400" dirty="0" smtClean="0">
                <a:solidFill>
                  <a:srgbClr val="011F7D"/>
                </a:solidFill>
                <a:latin typeface="Calibri" charset="0"/>
                <a:ea typeface="Calibri" charset="0"/>
                <a:cs typeface="Calibri" charset="0"/>
              </a:rPr>
              <a:t>The </a:t>
            </a:r>
            <a:r>
              <a:rPr lang="en-US" sz="2400" b="1" dirty="0">
                <a:solidFill>
                  <a:srgbClr val="011F7D"/>
                </a:solidFill>
                <a:latin typeface="Calibri" charset="0"/>
                <a:ea typeface="Calibri" charset="0"/>
                <a:cs typeface="Calibri" charset="0"/>
              </a:rPr>
              <a:t>exact degree title </a:t>
            </a:r>
            <a:r>
              <a:rPr lang="en-US" sz="2400" dirty="0">
                <a:solidFill>
                  <a:srgbClr val="011F7D"/>
                </a:solidFill>
                <a:latin typeface="Calibri" charset="0"/>
                <a:ea typeface="Calibri" charset="0"/>
                <a:cs typeface="Calibri" charset="0"/>
              </a:rPr>
              <a:t>of the final medical diploma you must provide is listed </a:t>
            </a:r>
            <a:r>
              <a:rPr lang="en-US" sz="2400" dirty="0" smtClean="0">
                <a:solidFill>
                  <a:srgbClr val="011F7D"/>
                </a:solidFill>
                <a:latin typeface="Calibri" charset="0"/>
                <a:ea typeface="Calibri" charset="0"/>
                <a:cs typeface="Calibri" charset="0"/>
              </a:rPr>
              <a:t>in </a:t>
            </a:r>
            <a:r>
              <a:rPr lang="en-US" sz="2400" dirty="0" smtClean="0">
                <a:solidFill>
                  <a:srgbClr val="011F7D"/>
                </a:solidFill>
                <a:latin typeface="Calibri" charset="0"/>
                <a:ea typeface="Calibri" charset="0"/>
                <a:cs typeface="Calibri" charset="0"/>
                <a:hlinkClick r:id="rId4"/>
              </a:rPr>
              <a:t>http</a:t>
            </a:r>
            <a:r>
              <a:rPr lang="en-US" sz="2400" dirty="0">
                <a:solidFill>
                  <a:srgbClr val="011F7D"/>
                </a:solidFill>
                <a:latin typeface="Calibri" charset="0"/>
                <a:ea typeface="Calibri" charset="0"/>
                <a:cs typeface="Calibri" charset="0"/>
                <a:hlinkClick r:id="rId4"/>
              </a:rPr>
              <a:t>://</a:t>
            </a:r>
            <a:r>
              <a:rPr lang="en-US" sz="2400" dirty="0" smtClean="0">
                <a:solidFill>
                  <a:srgbClr val="011F7D"/>
                </a:solidFill>
                <a:latin typeface="Calibri" charset="0"/>
                <a:ea typeface="Calibri" charset="0"/>
                <a:cs typeface="Calibri" charset="0"/>
                <a:hlinkClick r:id="rId4"/>
              </a:rPr>
              <a:t>www.ecfmg.org/certification/reference-guide.html</a:t>
            </a:r>
            <a:endParaRPr lang="en-US" sz="2400" dirty="0" smtClean="0">
              <a:solidFill>
                <a:srgbClr val="011F7D"/>
              </a:solidFill>
              <a:latin typeface="Calibri" charset="0"/>
              <a:ea typeface="Calibri" charset="0"/>
              <a:cs typeface="Calibri" charset="0"/>
            </a:endParaRPr>
          </a:p>
        </p:txBody>
      </p:sp>
      <p:sp>
        <p:nvSpPr>
          <p:cNvPr id="5" name="TextBox 4"/>
          <p:cNvSpPr txBox="1"/>
          <p:nvPr/>
        </p:nvSpPr>
        <p:spPr>
          <a:xfrm>
            <a:off x="4126162" y="7994872"/>
            <a:ext cx="3939669" cy="954107"/>
          </a:xfrm>
          <a:prstGeom prst="rect">
            <a:avLst/>
          </a:prstGeom>
          <a:solidFill>
            <a:schemeClr val="bg1"/>
          </a:solidFill>
          <a:ln>
            <a:solidFill>
              <a:srgbClr val="FFC000"/>
            </a:solidFill>
          </a:ln>
        </p:spPr>
        <p:txBody>
          <a:bodyPr wrap="square" rtlCol="0">
            <a:spAutoFit/>
          </a:bodyPr>
          <a:lstStyle/>
          <a:p>
            <a:pPr algn="ctr"/>
            <a:r>
              <a:rPr lang="en-US" sz="1400" dirty="0">
                <a:solidFill>
                  <a:srgbClr val="1971C0"/>
                </a:solidFill>
                <a:latin typeface="Calibri" charset="0"/>
                <a:ea typeface="Calibri" charset="0"/>
                <a:cs typeface="Calibri" charset="0"/>
              </a:rPr>
              <a:t>Send your documents by </a:t>
            </a:r>
            <a:r>
              <a:rPr lang="en-US" sz="1400" b="1" dirty="0">
                <a:solidFill>
                  <a:srgbClr val="1971C0"/>
                </a:solidFill>
                <a:latin typeface="Calibri" charset="0"/>
                <a:ea typeface="Calibri" charset="0"/>
                <a:cs typeface="Calibri" charset="0"/>
              </a:rPr>
              <a:t>mail</a:t>
            </a:r>
            <a:r>
              <a:rPr lang="en-US" sz="1400" dirty="0">
                <a:solidFill>
                  <a:srgbClr val="1971C0"/>
                </a:solidFill>
                <a:latin typeface="Calibri" charset="0"/>
                <a:ea typeface="Calibri" charset="0"/>
                <a:cs typeface="Calibri" charset="0"/>
              </a:rPr>
              <a:t> or </a:t>
            </a:r>
            <a:r>
              <a:rPr lang="en-US" sz="1400" b="1" dirty="0">
                <a:solidFill>
                  <a:srgbClr val="1971C0"/>
                </a:solidFill>
                <a:latin typeface="Calibri" charset="0"/>
                <a:ea typeface="Calibri" charset="0"/>
                <a:cs typeface="Calibri" charset="0"/>
              </a:rPr>
              <a:t>courier service </a:t>
            </a:r>
            <a:r>
              <a:rPr lang="en-US" sz="1400" dirty="0">
                <a:solidFill>
                  <a:srgbClr val="1971C0"/>
                </a:solidFill>
                <a:latin typeface="Calibri" charset="0"/>
                <a:ea typeface="Calibri" charset="0"/>
                <a:cs typeface="Calibri" charset="0"/>
              </a:rPr>
              <a:t>to: </a:t>
            </a:r>
          </a:p>
          <a:p>
            <a:pPr algn="ctr"/>
            <a:r>
              <a:rPr lang="en-US" sz="1400" b="1" i="1" dirty="0">
                <a:solidFill>
                  <a:srgbClr val="1971C0"/>
                </a:solidFill>
                <a:latin typeface="Calibri" charset="0"/>
                <a:ea typeface="Calibri" charset="0"/>
                <a:cs typeface="Calibri" charset="0"/>
              </a:rPr>
              <a:t>IWA </a:t>
            </a:r>
            <a:r>
              <a:rPr lang="en-US" sz="1400" b="1" i="1" dirty="0" smtClean="0">
                <a:solidFill>
                  <a:srgbClr val="1971C0"/>
                </a:solidFill>
                <a:latin typeface="Calibri" charset="0"/>
                <a:ea typeface="Calibri" charset="0"/>
                <a:cs typeface="Calibri" charset="0"/>
              </a:rPr>
              <a:t>/ ECFMG </a:t>
            </a:r>
            <a:endParaRPr lang="en-US" sz="1400" b="1" i="1" dirty="0">
              <a:solidFill>
                <a:srgbClr val="1971C0"/>
              </a:solidFill>
              <a:latin typeface="Calibri" charset="0"/>
              <a:ea typeface="Calibri" charset="0"/>
              <a:cs typeface="Calibri" charset="0"/>
            </a:endParaRPr>
          </a:p>
          <a:p>
            <a:pPr algn="ctr"/>
            <a:r>
              <a:rPr lang="en-US" sz="1400" i="1" dirty="0">
                <a:solidFill>
                  <a:srgbClr val="1971C0"/>
                </a:solidFill>
                <a:latin typeface="Calibri" charset="0"/>
                <a:ea typeface="Calibri" charset="0"/>
                <a:cs typeface="Calibri" charset="0"/>
              </a:rPr>
              <a:t>3624 Market Street </a:t>
            </a:r>
          </a:p>
          <a:p>
            <a:pPr algn="ctr"/>
            <a:r>
              <a:rPr lang="en-US" sz="1400" i="1" dirty="0">
                <a:solidFill>
                  <a:srgbClr val="1971C0"/>
                </a:solidFill>
                <a:latin typeface="Calibri" charset="0"/>
                <a:ea typeface="Calibri" charset="0"/>
                <a:cs typeface="Calibri" charset="0"/>
              </a:rPr>
              <a:t>Philadelphia, PA 19104-2685 USA</a:t>
            </a:r>
            <a:endParaRPr lang="en-US" sz="1400" i="1" dirty="0">
              <a:solidFill>
                <a:srgbClr val="1971C0"/>
              </a:solidFill>
              <a:latin typeface="Calibri" charset="0"/>
              <a:ea typeface="Calibri" charset="0"/>
              <a:cs typeface="Calibri" charset="0"/>
            </a:endParaRPr>
          </a:p>
        </p:txBody>
      </p:sp>
    </p:spTree>
    <p:extLst>
      <p:ext uri="{BB962C8B-B14F-4D97-AF65-F5344CB8AC3E}">
        <p14:creationId xmlns:p14="http://schemas.microsoft.com/office/powerpoint/2010/main" val="755790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Medical School Credential Requirements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16" name="Rectangle 15"/>
          <p:cNvSpPr/>
          <p:nvPr/>
        </p:nvSpPr>
        <p:spPr>
          <a:xfrm>
            <a:off x="582209" y="2105386"/>
            <a:ext cx="11027573" cy="6001643"/>
          </a:xfrm>
          <a:prstGeom prst="rect">
            <a:avLst/>
          </a:prstGeom>
        </p:spPr>
        <p:txBody>
          <a:bodyPr wrap="square">
            <a:spAutoFit/>
          </a:bodyPr>
          <a:lstStyle/>
          <a:p>
            <a:pPr marL="342900" indent="-342900">
              <a:buFont typeface="Wingdings" charset="2"/>
              <a:buChar char="ü"/>
            </a:pPr>
            <a:r>
              <a:rPr lang="en-US" sz="2400" dirty="0" smtClean="0">
                <a:solidFill>
                  <a:srgbClr val="011F7D"/>
                </a:solidFill>
                <a:latin typeface="Calibri" charset="0"/>
                <a:ea typeface="Calibri" charset="0"/>
                <a:cs typeface="Calibri" charset="0"/>
              </a:rPr>
              <a:t>You </a:t>
            </a:r>
            <a:r>
              <a:rPr lang="en-US" sz="2400" dirty="0">
                <a:solidFill>
                  <a:srgbClr val="011F7D"/>
                </a:solidFill>
                <a:latin typeface="Calibri" charset="0"/>
                <a:ea typeface="Calibri" charset="0"/>
                <a:cs typeface="Calibri" charset="0"/>
              </a:rPr>
              <a:t>must send the photocopies of your diploma to ECFMG </a:t>
            </a:r>
            <a:r>
              <a:rPr lang="en-US" sz="2400" b="1" dirty="0">
                <a:solidFill>
                  <a:srgbClr val="011F7D"/>
                </a:solidFill>
                <a:latin typeface="Calibri" charset="0"/>
                <a:ea typeface="Calibri" charset="0"/>
                <a:cs typeface="Calibri" charset="0"/>
              </a:rPr>
              <a:t>by mail or courier </a:t>
            </a:r>
            <a:r>
              <a:rPr lang="en-US" sz="2400" b="1" dirty="0" smtClean="0">
                <a:solidFill>
                  <a:srgbClr val="011F7D"/>
                </a:solidFill>
                <a:latin typeface="Calibri" charset="0"/>
                <a:ea typeface="Calibri" charset="0"/>
                <a:cs typeface="Calibri" charset="0"/>
              </a:rPr>
              <a:t>service</a:t>
            </a:r>
            <a:r>
              <a:rPr lang="en-US" sz="2400" dirty="0" smtClean="0">
                <a:solidFill>
                  <a:srgbClr val="011F7D"/>
                </a:solidFill>
                <a:latin typeface="Calibri" charset="0"/>
                <a:ea typeface="Calibri" charset="0"/>
                <a:cs typeface="Calibri" charset="0"/>
              </a:rPr>
              <a:t> - ECFMG </a:t>
            </a:r>
            <a:r>
              <a:rPr lang="en-US" sz="2400" dirty="0">
                <a:solidFill>
                  <a:srgbClr val="011F7D"/>
                </a:solidFill>
                <a:latin typeface="Calibri" charset="0"/>
                <a:ea typeface="Calibri" charset="0"/>
                <a:cs typeface="Calibri" charset="0"/>
              </a:rPr>
              <a:t>does not accept these documents by fax or </a:t>
            </a:r>
            <a:r>
              <a:rPr lang="en-US" sz="2400" dirty="0" smtClean="0">
                <a:solidFill>
                  <a:srgbClr val="011F7D"/>
                </a:solidFill>
                <a:latin typeface="Calibri" charset="0"/>
                <a:ea typeface="Calibri" charset="0"/>
                <a:cs typeface="Calibri" charset="0"/>
              </a:rPr>
              <a:t>e-mail</a:t>
            </a:r>
          </a:p>
          <a:p>
            <a:pPr marL="342900" indent="-342900">
              <a:buFont typeface="Wingdings" charset="2"/>
              <a:buChar char="ü"/>
            </a:pPr>
            <a:endParaRPr lang="en-US" sz="2400" dirty="0">
              <a:solidFill>
                <a:srgbClr val="011F7D"/>
              </a:solidFill>
              <a:latin typeface="Calibri" charset="0"/>
              <a:ea typeface="Calibri" charset="0"/>
              <a:cs typeface="Calibri" charset="0"/>
            </a:endParaRPr>
          </a:p>
          <a:p>
            <a:pPr marL="342900" indent="-342900">
              <a:buFont typeface="Wingdings" charset="2"/>
              <a:buChar char="ü"/>
            </a:pPr>
            <a:r>
              <a:rPr lang="en-US" sz="2400" dirty="0" smtClean="0">
                <a:solidFill>
                  <a:srgbClr val="011F7D"/>
                </a:solidFill>
                <a:latin typeface="Calibri" charset="0"/>
                <a:ea typeface="Calibri" charset="0"/>
                <a:cs typeface="Calibri" charset="0"/>
              </a:rPr>
              <a:t>Submit the copies in </a:t>
            </a:r>
            <a:r>
              <a:rPr lang="en-US" sz="2400" dirty="0">
                <a:solidFill>
                  <a:srgbClr val="011F7D"/>
                </a:solidFill>
                <a:latin typeface="Calibri" charset="0"/>
                <a:ea typeface="Calibri" charset="0"/>
                <a:cs typeface="Calibri" charset="0"/>
              </a:rPr>
              <a:t>the </a:t>
            </a:r>
            <a:r>
              <a:rPr lang="en-US" sz="2400" b="1" dirty="0">
                <a:solidFill>
                  <a:srgbClr val="011F7D"/>
                </a:solidFill>
                <a:latin typeface="Calibri" charset="0"/>
                <a:ea typeface="Calibri" charset="0"/>
                <a:cs typeface="Calibri" charset="0"/>
              </a:rPr>
              <a:t>original language</a:t>
            </a:r>
            <a:r>
              <a:rPr lang="en-US" sz="2400" dirty="0">
                <a:solidFill>
                  <a:srgbClr val="011F7D"/>
                </a:solidFill>
                <a:latin typeface="Calibri" charset="0"/>
                <a:ea typeface="Calibri" charset="0"/>
                <a:cs typeface="Calibri" charset="0"/>
              </a:rPr>
              <a:t>, containing the issue date and all of the appropriate signatures of the medical school and/or university </a:t>
            </a:r>
            <a:r>
              <a:rPr lang="en-US" sz="2400" dirty="0" smtClean="0">
                <a:solidFill>
                  <a:srgbClr val="011F7D"/>
                </a:solidFill>
                <a:latin typeface="Calibri" charset="0"/>
                <a:ea typeface="Calibri" charset="0"/>
                <a:cs typeface="Calibri" charset="0"/>
              </a:rPr>
              <a:t>officials</a:t>
            </a:r>
          </a:p>
          <a:p>
            <a:pPr marL="342900" indent="-342900">
              <a:buFont typeface="Wingdings" charset="2"/>
              <a:buChar char="ü"/>
            </a:pPr>
            <a:endParaRPr lang="en-US" sz="2400" dirty="0" smtClean="0">
              <a:solidFill>
                <a:srgbClr val="011F7D"/>
              </a:solidFill>
              <a:latin typeface="Calibri" charset="0"/>
              <a:ea typeface="Calibri" charset="0"/>
              <a:cs typeface="Calibri" charset="0"/>
            </a:endParaRPr>
          </a:p>
          <a:p>
            <a:pPr marL="342900" indent="-342900">
              <a:buFont typeface="Wingdings" charset="2"/>
              <a:buChar char="ü"/>
            </a:pPr>
            <a:r>
              <a:rPr lang="en-US" sz="2400" dirty="0" smtClean="0">
                <a:solidFill>
                  <a:srgbClr val="011F7D"/>
                </a:solidFill>
                <a:latin typeface="Calibri" charset="0"/>
                <a:ea typeface="Calibri" charset="0"/>
                <a:cs typeface="Calibri" charset="0"/>
              </a:rPr>
              <a:t>Documents </a:t>
            </a:r>
            <a:r>
              <a:rPr lang="en-US" sz="2400" dirty="0">
                <a:solidFill>
                  <a:srgbClr val="011F7D"/>
                </a:solidFill>
                <a:latin typeface="Calibri" charset="0"/>
                <a:ea typeface="Calibri" charset="0"/>
                <a:cs typeface="Calibri" charset="0"/>
              </a:rPr>
              <a:t>that are not in English must be accompanied by an official English </a:t>
            </a:r>
            <a:r>
              <a:rPr lang="en-US" sz="2400" dirty="0" smtClean="0">
                <a:solidFill>
                  <a:srgbClr val="011F7D"/>
                </a:solidFill>
                <a:latin typeface="Calibri" charset="0"/>
                <a:ea typeface="Calibri" charset="0"/>
                <a:cs typeface="Calibri" charset="0"/>
              </a:rPr>
              <a:t>translation </a:t>
            </a:r>
            <a:r>
              <a:rPr lang="mr-IN" sz="2400" dirty="0" smtClean="0">
                <a:solidFill>
                  <a:srgbClr val="011F7D"/>
                </a:solidFill>
                <a:latin typeface="Calibri" charset="0"/>
                <a:ea typeface="Calibri" charset="0"/>
                <a:cs typeface="Calibri" charset="0"/>
              </a:rPr>
              <a:t>–</a:t>
            </a:r>
            <a:r>
              <a:rPr lang="en-US" sz="2400" dirty="0">
                <a:solidFill>
                  <a:srgbClr val="011F7D"/>
                </a:solidFill>
                <a:latin typeface="Calibri" charset="0"/>
                <a:ea typeface="Calibri" charset="0"/>
                <a:cs typeface="Calibri" charset="0"/>
              </a:rPr>
              <a:t> visit </a:t>
            </a:r>
            <a:r>
              <a:rPr lang="en-US" sz="2400" dirty="0">
                <a:solidFill>
                  <a:srgbClr val="011F7D"/>
                </a:solidFill>
                <a:latin typeface="Calibri" charset="0"/>
                <a:ea typeface="Calibri" charset="0"/>
                <a:cs typeface="Calibri" charset="0"/>
                <a:hlinkClick r:id="rId3"/>
              </a:rPr>
              <a:t>http://</a:t>
            </a:r>
            <a:r>
              <a:rPr lang="en-US" sz="2400" dirty="0" smtClean="0">
                <a:solidFill>
                  <a:srgbClr val="011F7D"/>
                </a:solidFill>
                <a:latin typeface="Calibri" charset="0"/>
                <a:ea typeface="Calibri" charset="0"/>
                <a:cs typeface="Calibri" charset="0"/>
                <a:hlinkClick r:id="rId3"/>
              </a:rPr>
              <a:t>www.ecfmg.org/2016ib/english-translation.html </a:t>
            </a:r>
            <a:r>
              <a:rPr lang="en-US" sz="2400" dirty="0" smtClean="0">
                <a:solidFill>
                  <a:srgbClr val="011F7D"/>
                </a:solidFill>
                <a:latin typeface="Calibri" charset="0"/>
                <a:ea typeface="Calibri" charset="0"/>
                <a:cs typeface="Calibri" charset="0"/>
              </a:rPr>
              <a:t>for more </a:t>
            </a:r>
            <a:r>
              <a:rPr lang="en-US" sz="2400" dirty="0" smtClean="0">
                <a:solidFill>
                  <a:srgbClr val="011F7D"/>
                </a:solidFill>
                <a:latin typeface="Calibri" charset="0"/>
                <a:ea typeface="Calibri" charset="0"/>
                <a:cs typeface="Calibri" charset="0"/>
              </a:rPr>
              <a:t>information</a:t>
            </a:r>
          </a:p>
          <a:p>
            <a:pPr marL="342900" indent="-342900">
              <a:buFont typeface="Wingdings" charset="2"/>
              <a:buChar char="ü"/>
            </a:pPr>
            <a:endParaRPr lang="en-US" sz="2400" dirty="0">
              <a:solidFill>
                <a:srgbClr val="011F7D"/>
              </a:solidFill>
              <a:latin typeface="Calibri" charset="0"/>
              <a:ea typeface="Calibri" charset="0"/>
              <a:cs typeface="Calibri" charset="0"/>
            </a:endParaRPr>
          </a:p>
          <a:p>
            <a:pPr marL="342900" indent="-342900">
              <a:buFont typeface="Arial" charset="0"/>
              <a:buChar char="•"/>
            </a:pPr>
            <a:r>
              <a:rPr lang="en-US" sz="2400" dirty="0">
                <a:solidFill>
                  <a:srgbClr val="011F7D"/>
                </a:solidFill>
              </a:rPr>
              <a:t>You must send one full-face, passport-sized, </a:t>
            </a:r>
            <a:r>
              <a:rPr lang="en-US" sz="2400" b="1" dirty="0">
                <a:solidFill>
                  <a:srgbClr val="011F7D"/>
                </a:solidFill>
              </a:rPr>
              <a:t>color photograph </a:t>
            </a:r>
            <a:r>
              <a:rPr lang="en-US" sz="2400" dirty="0">
                <a:solidFill>
                  <a:srgbClr val="011F7D"/>
                </a:solidFill>
              </a:rPr>
              <a:t>with the photocopies of your medical diploma</a:t>
            </a:r>
          </a:p>
          <a:p>
            <a:pPr marL="342900" indent="-342900">
              <a:buFont typeface="Arial" charset="0"/>
              <a:buChar char="•"/>
            </a:pPr>
            <a:endParaRPr lang="en-US" sz="2400" dirty="0">
              <a:solidFill>
                <a:srgbClr val="011F7D"/>
              </a:solidFill>
            </a:endParaRPr>
          </a:p>
          <a:p>
            <a:pPr marL="342900" indent="-342900">
              <a:buFont typeface="Wingdings" charset="2"/>
              <a:buChar char="ü"/>
            </a:pPr>
            <a:r>
              <a:rPr lang="en-US" sz="2400" dirty="0">
                <a:solidFill>
                  <a:srgbClr val="011F7D"/>
                </a:solidFill>
              </a:rPr>
              <a:t>The photograph that you send must be </a:t>
            </a:r>
            <a:r>
              <a:rPr lang="en-US" sz="2400" b="1" dirty="0">
                <a:solidFill>
                  <a:srgbClr val="011F7D"/>
                </a:solidFill>
              </a:rPr>
              <a:t>current</a:t>
            </a:r>
            <a:r>
              <a:rPr lang="en-US" sz="2400" dirty="0">
                <a:solidFill>
                  <a:srgbClr val="011F7D"/>
                </a:solidFill>
              </a:rPr>
              <a:t>; it must have been taken within six months of the date that you send it</a:t>
            </a:r>
          </a:p>
          <a:p>
            <a:pPr marL="342900" indent="-342900">
              <a:buFont typeface="Wingdings" charset="2"/>
              <a:buChar char="ü"/>
            </a:pPr>
            <a:endParaRPr lang="en-US" sz="2400" dirty="0" smtClean="0">
              <a:solidFill>
                <a:srgbClr val="011F7D"/>
              </a:solidFill>
              <a:latin typeface="Calibri" charset="0"/>
              <a:ea typeface="Calibri" charset="0"/>
              <a:cs typeface="Calibri" charset="0"/>
            </a:endParaRPr>
          </a:p>
        </p:txBody>
      </p:sp>
      <p:sp>
        <p:nvSpPr>
          <p:cNvPr id="5" name="TextBox 4"/>
          <p:cNvSpPr txBox="1"/>
          <p:nvPr/>
        </p:nvSpPr>
        <p:spPr>
          <a:xfrm>
            <a:off x="4126162" y="7994872"/>
            <a:ext cx="3939669" cy="954107"/>
          </a:xfrm>
          <a:prstGeom prst="rect">
            <a:avLst/>
          </a:prstGeom>
          <a:solidFill>
            <a:schemeClr val="bg1"/>
          </a:solidFill>
          <a:ln>
            <a:solidFill>
              <a:srgbClr val="FFC000"/>
            </a:solidFill>
          </a:ln>
        </p:spPr>
        <p:txBody>
          <a:bodyPr wrap="square" rtlCol="0">
            <a:spAutoFit/>
          </a:bodyPr>
          <a:lstStyle/>
          <a:p>
            <a:pPr algn="ctr"/>
            <a:r>
              <a:rPr lang="en-US" sz="1400" dirty="0">
                <a:solidFill>
                  <a:srgbClr val="1971C0"/>
                </a:solidFill>
                <a:latin typeface="Calibri" charset="0"/>
                <a:ea typeface="Calibri" charset="0"/>
                <a:cs typeface="Calibri" charset="0"/>
              </a:rPr>
              <a:t>Send your documents by </a:t>
            </a:r>
            <a:r>
              <a:rPr lang="en-US" sz="1400" b="1" dirty="0">
                <a:solidFill>
                  <a:srgbClr val="1971C0"/>
                </a:solidFill>
                <a:latin typeface="Calibri" charset="0"/>
                <a:ea typeface="Calibri" charset="0"/>
                <a:cs typeface="Calibri" charset="0"/>
              </a:rPr>
              <a:t>mail</a:t>
            </a:r>
            <a:r>
              <a:rPr lang="en-US" sz="1400" dirty="0">
                <a:solidFill>
                  <a:srgbClr val="1971C0"/>
                </a:solidFill>
                <a:latin typeface="Calibri" charset="0"/>
                <a:ea typeface="Calibri" charset="0"/>
                <a:cs typeface="Calibri" charset="0"/>
              </a:rPr>
              <a:t> or </a:t>
            </a:r>
            <a:r>
              <a:rPr lang="en-US" sz="1400" b="1" dirty="0">
                <a:solidFill>
                  <a:srgbClr val="1971C0"/>
                </a:solidFill>
                <a:latin typeface="Calibri" charset="0"/>
                <a:ea typeface="Calibri" charset="0"/>
                <a:cs typeface="Calibri" charset="0"/>
              </a:rPr>
              <a:t>courier service </a:t>
            </a:r>
            <a:r>
              <a:rPr lang="en-US" sz="1400" dirty="0">
                <a:solidFill>
                  <a:srgbClr val="1971C0"/>
                </a:solidFill>
                <a:latin typeface="Calibri" charset="0"/>
                <a:ea typeface="Calibri" charset="0"/>
                <a:cs typeface="Calibri" charset="0"/>
              </a:rPr>
              <a:t>to: </a:t>
            </a:r>
          </a:p>
          <a:p>
            <a:pPr algn="ctr"/>
            <a:r>
              <a:rPr lang="en-US" sz="1400" b="1" i="1" dirty="0">
                <a:solidFill>
                  <a:srgbClr val="1971C0"/>
                </a:solidFill>
                <a:latin typeface="Calibri" charset="0"/>
                <a:ea typeface="Calibri" charset="0"/>
                <a:cs typeface="Calibri" charset="0"/>
              </a:rPr>
              <a:t>IWA </a:t>
            </a:r>
            <a:r>
              <a:rPr lang="en-US" sz="1400" b="1" i="1" dirty="0" smtClean="0">
                <a:solidFill>
                  <a:srgbClr val="1971C0"/>
                </a:solidFill>
                <a:latin typeface="Calibri" charset="0"/>
                <a:ea typeface="Calibri" charset="0"/>
                <a:cs typeface="Calibri" charset="0"/>
              </a:rPr>
              <a:t>/ ECFMG </a:t>
            </a:r>
            <a:endParaRPr lang="en-US" sz="1400" b="1" i="1" dirty="0">
              <a:solidFill>
                <a:srgbClr val="1971C0"/>
              </a:solidFill>
              <a:latin typeface="Calibri" charset="0"/>
              <a:ea typeface="Calibri" charset="0"/>
              <a:cs typeface="Calibri" charset="0"/>
            </a:endParaRPr>
          </a:p>
          <a:p>
            <a:pPr algn="ctr"/>
            <a:r>
              <a:rPr lang="en-US" sz="1400" i="1" dirty="0">
                <a:solidFill>
                  <a:srgbClr val="1971C0"/>
                </a:solidFill>
                <a:latin typeface="Calibri" charset="0"/>
                <a:ea typeface="Calibri" charset="0"/>
                <a:cs typeface="Calibri" charset="0"/>
              </a:rPr>
              <a:t>3624 Market Street </a:t>
            </a:r>
          </a:p>
          <a:p>
            <a:pPr algn="ctr"/>
            <a:r>
              <a:rPr lang="en-US" sz="1400" i="1" dirty="0">
                <a:solidFill>
                  <a:srgbClr val="1971C0"/>
                </a:solidFill>
                <a:latin typeface="Calibri" charset="0"/>
                <a:ea typeface="Calibri" charset="0"/>
                <a:cs typeface="Calibri" charset="0"/>
              </a:rPr>
              <a:t>Philadelphia, PA 19104-2685 USA</a:t>
            </a:r>
            <a:endParaRPr lang="en-US" sz="1400" i="1" dirty="0">
              <a:solidFill>
                <a:srgbClr val="1971C0"/>
              </a:solidFill>
              <a:latin typeface="Calibri" charset="0"/>
              <a:ea typeface="Calibri" charset="0"/>
              <a:cs typeface="Calibri" charset="0"/>
            </a:endParaRPr>
          </a:p>
        </p:txBody>
      </p:sp>
    </p:spTree>
    <p:extLst>
      <p:ext uri="{BB962C8B-B14F-4D97-AF65-F5344CB8AC3E}">
        <p14:creationId xmlns:p14="http://schemas.microsoft.com/office/powerpoint/2010/main" val="549025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16" name="Rectangle 15"/>
          <p:cNvSpPr/>
          <p:nvPr/>
        </p:nvSpPr>
        <p:spPr>
          <a:xfrm>
            <a:off x="716752" y="2494261"/>
            <a:ext cx="10758487" cy="4524315"/>
          </a:xfrm>
          <a:prstGeom prst="rect">
            <a:avLst/>
          </a:prstGeom>
        </p:spPr>
        <p:txBody>
          <a:bodyPr wrap="square">
            <a:spAutoFit/>
          </a:bodyPr>
          <a:lstStyle/>
          <a:p>
            <a:r>
              <a:rPr lang="en-US" sz="2400" b="1" smtClean="0">
                <a:solidFill>
                  <a:srgbClr val="011F7D"/>
                </a:solidFill>
              </a:rPr>
              <a:t>Item </a:t>
            </a:r>
            <a:r>
              <a:rPr lang="en-US" sz="2400" b="1" dirty="0">
                <a:solidFill>
                  <a:srgbClr val="011F7D"/>
                </a:solidFill>
              </a:rPr>
              <a:t>22 </a:t>
            </a:r>
            <a:r>
              <a:rPr lang="en-US" sz="2400" b="1" dirty="0" smtClean="0">
                <a:solidFill>
                  <a:srgbClr val="011F7D"/>
                </a:solidFill>
              </a:rPr>
              <a:t>B - </a:t>
            </a:r>
            <a:r>
              <a:rPr lang="en-US" sz="2400" dirty="0" smtClean="0">
                <a:solidFill>
                  <a:srgbClr val="011F7D"/>
                </a:solidFill>
              </a:rPr>
              <a:t>You </a:t>
            </a:r>
            <a:r>
              <a:rPr lang="en-US" sz="2400" dirty="0">
                <a:solidFill>
                  <a:srgbClr val="011F7D"/>
                </a:solidFill>
              </a:rPr>
              <a:t>must also complete and submit with your medical diploma </a:t>
            </a:r>
            <a:r>
              <a:rPr lang="en-US" sz="2400" b="1" dirty="0">
                <a:solidFill>
                  <a:srgbClr val="011F7D"/>
                </a:solidFill>
              </a:rPr>
              <a:t>two copies of the Medical School Release Request (Form </a:t>
            </a:r>
            <a:r>
              <a:rPr lang="en-US" sz="2400" b="1" dirty="0" smtClean="0">
                <a:solidFill>
                  <a:srgbClr val="011F7D"/>
                </a:solidFill>
              </a:rPr>
              <a:t>345)</a:t>
            </a:r>
          </a:p>
          <a:p>
            <a:endParaRPr lang="en-US" sz="2400" b="1" dirty="0">
              <a:solidFill>
                <a:srgbClr val="011F7D"/>
              </a:solidFill>
            </a:endParaRPr>
          </a:p>
          <a:p>
            <a:pPr marL="342900" indent="-342900">
              <a:buFont typeface="Wingdings" charset="2"/>
              <a:buChar char="ü"/>
            </a:pPr>
            <a:r>
              <a:rPr lang="en-US" sz="2400" dirty="0" smtClean="0">
                <a:solidFill>
                  <a:srgbClr val="011F7D"/>
                </a:solidFill>
              </a:rPr>
              <a:t>This </a:t>
            </a:r>
            <a:r>
              <a:rPr lang="en-US" sz="2400" dirty="0">
                <a:solidFill>
                  <a:srgbClr val="011F7D"/>
                </a:solidFill>
              </a:rPr>
              <a:t>form can be found at </a:t>
            </a:r>
            <a:r>
              <a:rPr lang="en-US" sz="2400" dirty="0">
                <a:solidFill>
                  <a:srgbClr val="011F7D"/>
                </a:solidFill>
                <a:hlinkClick r:id="rId3"/>
              </a:rPr>
              <a:t>http://</a:t>
            </a:r>
            <a:r>
              <a:rPr lang="en-US" sz="2400" dirty="0" smtClean="0">
                <a:solidFill>
                  <a:srgbClr val="011F7D"/>
                </a:solidFill>
                <a:hlinkClick r:id="rId3"/>
              </a:rPr>
              <a:t>www.ecfmg.org/forms/form345.pdf</a:t>
            </a:r>
            <a:r>
              <a:rPr lang="en-US" sz="2400" dirty="0">
                <a:solidFill>
                  <a:srgbClr val="011F7D"/>
                </a:solidFill>
              </a:rPr>
              <a:t> </a:t>
            </a:r>
            <a:r>
              <a:rPr lang="en-US" sz="2400" dirty="0" smtClean="0">
                <a:solidFill>
                  <a:srgbClr val="011F7D"/>
                </a:solidFill>
              </a:rPr>
              <a:t>and is addressed to your medical school</a:t>
            </a:r>
          </a:p>
          <a:p>
            <a:pPr marL="342900" indent="-342900">
              <a:buFont typeface="Wingdings" charset="2"/>
              <a:buChar char="ü"/>
            </a:pPr>
            <a:endParaRPr lang="en-US" sz="2400" dirty="0">
              <a:solidFill>
                <a:srgbClr val="011F7D"/>
              </a:solidFill>
            </a:endParaRPr>
          </a:p>
          <a:p>
            <a:pPr marL="342900" indent="-342900">
              <a:buFont typeface="Wingdings" charset="2"/>
              <a:buChar char="ü"/>
            </a:pPr>
            <a:r>
              <a:rPr lang="en-US" sz="2400" dirty="0" smtClean="0">
                <a:solidFill>
                  <a:srgbClr val="011F7D"/>
                </a:solidFill>
              </a:rPr>
              <a:t>By completing this form, you are authorizing your medical school, if requested by ECFMG, to provide and/or verify your medical credentials and provide information on your medical education</a:t>
            </a:r>
          </a:p>
          <a:p>
            <a:pPr marL="342900" indent="-342900">
              <a:buFont typeface="Wingdings" charset="2"/>
              <a:buChar char="ü"/>
            </a:pPr>
            <a:endParaRPr lang="en-US" sz="2400" dirty="0">
              <a:solidFill>
                <a:srgbClr val="011F7D"/>
              </a:solidFill>
            </a:endParaRPr>
          </a:p>
          <a:p>
            <a:pPr marL="342900" indent="-342900">
              <a:buFont typeface="Wingdings" charset="2"/>
              <a:buChar char="ü"/>
            </a:pPr>
            <a:r>
              <a:rPr lang="en-US" sz="2400" dirty="0" smtClean="0">
                <a:solidFill>
                  <a:srgbClr val="011F7D"/>
                </a:solidFill>
              </a:rPr>
              <a:t>ECFMG will send a copy of your completed Form 345 to your medical school with its request</a:t>
            </a:r>
          </a:p>
        </p:txBody>
      </p:sp>
      <p:sp>
        <p:nvSpPr>
          <p:cNvPr id="9"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Medical School Credential Requirements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5" name="TextBox 4"/>
          <p:cNvSpPr txBox="1"/>
          <p:nvPr/>
        </p:nvSpPr>
        <p:spPr>
          <a:xfrm>
            <a:off x="4126162" y="7994872"/>
            <a:ext cx="3939669" cy="954107"/>
          </a:xfrm>
          <a:prstGeom prst="rect">
            <a:avLst/>
          </a:prstGeom>
          <a:solidFill>
            <a:schemeClr val="bg1"/>
          </a:solidFill>
          <a:ln>
            <a:solidFill>
              <a:srgbClr val="FFC000"/>
            </a:solidFill>
          </a:ln>
        </p:spPr>
        <p:txBody>
          <a:bodyPr wrap="square" rtlCol="0">
            <a:spAutoFit/>
          </a:bodyPr>
          <a:lstStyle/>
          <a:p>
            <a:pPr algn="ctr"/>
            <a:r>
              <a:rPr lang="en-US" sz="1400" dirty="0">
                <a:solidFill>
                  <a:srgbClr val="1971C0"/>
                </a:solidFill>
                <a:latin typeface="Calibri" charset="0"/>
                <a:ea typeface="Calibri" charset="0"/>
                <a:cs typeface="Calibri" charset="0"/>
              </a:rPr>
              <a:t>Send your documents by </a:t>
            </a:r>
            <a:r>
              <a:rPr lang="en-US" sz="1400" b="1" dirty="0">
                <a:solidFill>
                  <a:srgbClr val="1971C0"/>
                </a:solidFill>
                <a:latin typeface="Calibri" charset="0"/>
                <a:ea typeface="Calibri" charset="0"/>
                <a:cs typeface="Calibri" charset="0"/>
              </a:rPr>
              <a:t>mail</a:t>
            </a:r>
            <a:r>
              <a:rPr lang="en-US" sz="1400" dirty="0">
                <a:solidFill>
                  <a:srgbClr val="1971C0"/>
                </a:solidFill>
                <a:latin typeface="Calibri" charset="0"/>
                <a:ea typeface="Calibri" charset="0"/>
                <a:cs typeface="Calibri" charset="0"/>
              </a:rPr>
              <a:t> or </a:t>
            </a:r>
            <a:r>
              <a:rPr lang="en-US" sz="1400" b="1" dirty="0">
                <a:solidFill>
                  <a:srgbClr val="1971C0"/>
                </a:solidFill>
                <a:latin typeface="Calibri" charset="0"/>
                <a:ea typeface="Calibri" charset="0"/>
                <a:cs typeface="Calibri" charset="0"/>
              </a:rPr>
              <a:t>courier service </a:t>
            </a:r>
            <a:r>
              <a:rPr lang="en-US" sz="1400" dirty="0">
                <a:solidFill>
                  <a:srgbClr val="1971C0"/>
                </a:solidFill>
                <a:latin typeface="Calibri" charset="0"/>
                <a:ea typeface="Calibri" charset="0"/>
                <a:cs typeface="Calibri" charset="0"/>
              </a:rPr>
              <a:t>to: </a:t>
            </a:r>
          </a:p>
          <a:p>
            <a:pPr algn="ctr"/>
            <a:r>
              <a:rPr lang="en-US" sz="1400" b="1" i="1" dirty="0">
                <a:solidFill>
                  <a:srgbClr val="1971C0"/>
                </a:solidFill>
                <a:latin typeface="Calibri" charset="0"/>
                <a:ea typeface="Calibri" charset="0"/>
                <a:cs typeface="Calibri" charset="0"/>
              </a:rPr>
              <a:t>IWA </a:t>
            </a:r>
            <a:r>
              <a:rPr lang="en-US" sz="1400" b="1" i="1" dirty="0" smtClean="0">
                <a:solidFill>
                  <a:srgbClr val="1971C0"/>
                </a:solidFill>
                <a:latin typeface="Calibri" charset="0"/>
                <a:ea typeface="Calibri" charset="0"/>
                <a:cs typeface="Calibri" charset="0"/>
              </a:rPr>
              <a:t>/ ECFMG </a:t>
            </a:r>
            <a:endParaRPr lang="en-US" sz="1400" b="1" i="1" dirty="0">
              <a:solidFill>
                <a:srgbClr val="1971C0"/>
              </a:solidFill>
              <a:latin typeface="Calibri" charset="0"/>
              <a:ea typeface="Calibri" charset="0"/>
              <a:cs typeface="Calibri" charset="0"/>
            </a:endParaRPr>
          </a:p>
          <a:p>
            <a:pPr algn="ctr"/>
            <a:r>
              <a:rPr lang="en-US" sz="1400" i="1" dirty="0">
                <a:solidFill>
                  <a:srgbClr val="1971C0"/>
                </a:solidFill>
                <a:latin typeface="Calibri" charset="0"/>
                <a:ea typeface="Calibri" charset="0"/>
                <a:cs typeface="Calibri" charset="0"/>
              </a:rPr>
              <a:t>3624 Market Street </a:t>
            </a:r>
          </a:p>
          <a:p>
            <a:pPr algn="ctr"/>
            <a:r>
              <a:rPr lang="en-US" sz="1400" i="1" dirty="0">
                <a:solidFill>
                  <a:srgbClr val="1971C0"/>
                </a:solidFill>
                <a:latin typeface="Calibri" charset="0"/>
                <a:ea typeface="Calibri" charset="0"/>
                <a:cs typeface="Calibri" charset="0"/>
              </a:rPr>
              <a:t>Philadelphia, PA 19104-2685 USA</a:t>
            </a:r>
            <a:endParaRPr lang="en-US" sz="1400" i="1" dirty="0">
              <a:solidFill>
                <a:srgbClr val="1971C0"/>
              </a:solidFill>
              <a:latin typeface="Calibri" charset="0"/>
              <a:ea typeface="Calibri" charset="0"/>
              <a:cs typeface="Calibri" charset="0"/>
            </a:endParaRPr>
          </a:p>
        </p:txBody>
      </p:sp>
    </p:spTree>
    <p:extLst>
      <p:ext uri="{BB962C8B-B14F-4D97-AF65-F5344CB8AC3E}">
        <p14:creationId xmlns:p14="http://schemas.microsoft.com/office/powerpoint/2010/main" val="451199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pic>
        <p:nvPicPr>
          <p:cNvPr id="2" name="Picture 1"/>
          <p:cNvPicPr>
            <a:picLocks noChangeAspect="1"/>
          </p:cNvPicPr>
          <p:nvPr/>
        </p:nvPicPr>
        <p:blipFill>
          <a:blip r:embed="rId3"/>
          <a:stretch>
            <a:fillRect/>
          </a:stretch>
        </p:blipFill>
        <p:spPr>
          <a:xfrm>
            <a:off x="1885150" y="1951872"/>
            <a:ext cx="8421691" cy="5814400"/>
          </a:xfrm>
          <a:prstGeom prst="rect">
            <a:avLst/>
          </a:prstGeom>
          <a:ln w="28575">
            <a:solidFill>
              <a:srgbClr val="0070C0"/>
            </a:solidFill>
          </a:ln>
        </p:spPr>
      </p:pic>
      <p:sp>
        <p:nvSpPr>
          <p:cNvPr id="8"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Medical School Credential Requirements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5" name="TextBox 4"/>
          <p:cNvSpPr txBox="1"/>
          <p:nvPr/>
        </p:nvSpPr>
        <p:spPr>
          <a:xfrm>
            <a:off x="4126162" y="7994872"/>
            <a:ext cx="3939669" cy="954107"/>
          </a:xfrm>
          <a:prstGeom prst="rect">
            <a:avLst/>
          </a:prstGeom>
          <a:solidFill>
            <a:schemeClr val="bg1"/>
          </a:solidFill>
          <a:ln>
            <a:solidFill>
              <a:srgbClr val="FFC000"/>
            </a:solidFill>
          </a:ln>
        </p:spPr>
        <p:txBody>
          <a:bodyPr wrap="square" rtlCol="0">
            <a:spAutoFit/>
          </a:bodyPr>
          <a:lstStyle/>
          <a:p>
            <a:pPr algn="ctr"/>
            <a:r>
              <a:rPr lang="en-US" sz="1400" dirty="0">
                <a:solidFill>
                  <a:srgbClr val="1971C0"/>
                </a:solidFill>
                <a:latin typeface="Calibri" charset="0"/>
                <a:ea typeface="Calibri" charset="0"/>
                <a:cs typeface="Calibri" charset="0"/>
              </a:rPr>
              <a:t>Send your documents by </a:t>
            </a:r>
            <a:r>
              <a:rPr lang="en-US" sz="1400" b="1" dirty="0">
                <a:solidFill>
                  <a:srgbClr val="1971C0"/>
                </a:solidFill>
                <a:latin typeface="Calibri" charset="0"/>
                <a:ea typeface="Calibri" charset="0"/>
                <a:cs typeface="Calibri" charset="0"/>
              </a:rPr>
              <a:t>mail</a:t>
            </a:r>
            <a:r>
              <a:rPr lang="en-US" sz="1400" dirty="0">
                <a:solidFill>
                  <a:srgbClr val="1971C0"/>
                </a:solidFill>
                <a:latin typeface="Calibri" charset="0"/>
                <a:ea typeface="Calibri" charset="0"/>
                <a:cs typeface="Calibri" charset="0"/>
              </a:rPr>
              <a:t> or </a:t>
            </a:r>
            <a:r>
              <a:rPr lang="en-US" sz="1400" b="1" dirty="0">
                <a:solidFill>
                  <a:srgbClr val="1971C0"/>
                </a:solidFill>
                <a:latin typeface="Calibri" charset="0"/>
                <a:ea typeface="Calibri" charset="0"/>
                <a:cs typeface="Calibri" charset="0"/>
              </a:rPr>
              <a:t>courier service </a:t>
            </a:r>
            <a:r>
              <a:rPr lang="en-US" sz="1400" dirty="0">
                <a:solidFill>
                  <a:srgbClr val="1971C0"/>
                </a:solidFill>
                <a:latin typeface="Calibri" charset="0"/>
                <a:ea typeface="Calibri" charset="0"/>
                <a:cs typeface="Calibri" charset="0"/>
              </a:rPr>
              <a:t>to: </a:t>
            </a:r>
          </a:p>
          <a:p>
            <a:pPr algn="ctr"/>
            <a:r>
              <a:rPr lang="en-US" sz="1400" b="1" i="1" dirty="0">
                <a:solidFill>
                  <a:srgbClr val="1971C0"/>
                </a:solidFill>
                <a:latin typeface="Calibri" charset="0"/>
                <a:ea typeface="Calibri" charset="0"/>
                <a:cs typeface="Calibri" charset="0"/>
              </a:rPr>
              <a:t>IWA </a:t>
            </a:r>
            <a:r>
              <a:rPr lang="en-US" sz="1400" b="1" i="1" dirty="0" smtClean="0">
                <a:solidFill>
                  <a:srgbClr val="1971C0"/>
                </a:solidFill>
                <a:latin typeface="Calibri" charset="0"/>
                <a:ea typeface="Calibri" charset="0"/>
                <a:cs typeface="Calibri" charset="0"/>
              </a:rPr>
              <a:t>/ ECFMG </a:t>
            </a:r>
            <a:endParaRPr lang="en-US" sz="1400" b="1" i="1" dirty="0">
              <a:solidFill>
                <a:srgbClr val="1971C0"/>
              </a:solidFill>
              <a:latin typeface="Calibri" charset="0"/>
              <a:ea typeface="Calibri" charset="0"/>
              <a:cs typeface="Calibri" charset="0"/>
            </a:endParaRPr>
          </a:p>
          <a:p>
            <a:pPr algn="ctr"/>
            <a:r>
              <a:rPr lang="en-US" sz="1400" i="1" dirty="0">
                <a:solidFill>
                  <a:srgbClr val="1971C0"/>
                </a:solidFill>
                <a:latin typeface="Calibri" charset="0"/>
                <a:ea typeface="Calibri" charset="0"/>
                <a:cs typeface="Calibri" charset="0"/>
              </a:rPr>
              <a:t>3624 Market Street </a:t>
            </a:r>
          </a:p>
          <a:p>
            <a:pPr algn="ctr"/>
            <a:r>
              <a:rPr lang="en-US" sz="1400" i="1" dirty="0">
                <a:solidFill>
                  <a:srgbClr val="1971C0"/>
                </a:solidFill>
                <a:latin typeface="Calibri" charset="0"/>
                <a:ea typeface="Calibri" charset="0"/>
                <a:cs typeface="Calibri" charset="0"/>
              </a:rPr>
              <a:t>Philadelphia, PA 19104-2685 USA</a:t>
            </a:r>
            <a:endParaRPr lang="en-US" sz="1400" i="1" dirty="0">
              <a:solidFill>
                <a:srgbClr val="1971C0"/>
              </a:solidFill>
              <a:latin typeface="Calibri" charset="0"/>
              <a:ea typeface="Calibri" charset="0"/>
              <a:cs typeface="Calibri" charset="0"/>
            </a:endParaRPr>
          </a:p>
        </p:txBody>
      </p:sp>
      <p:sp>
        <p:nvSpPr>
          <p:cNvPr id="6" name="Rectangle 5"/>
          <p:cNvSpPr/>
          <p:nvPr/>
        </p:nvSpPr>
        <p:spPr>
          <a:xfrm>
            <a:off x="-3" y="4167053"/>
            <a:ext cx="12191918" cy="1323439"/>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8000" b="0" cap="none" spc="0" dirty="0" smtClean="0">
                <a:ln w="0"/>
                <a:gradFill>
                  <a:gsLst>
                    <a:gs pos="0">
                      <a:srgbClr val="53575C">
                        <a:alpha val="0"/>
                      </a:srgbClr>
                    </a:gs>
                    <a:gs pos="66000">
                      <a:srgbClr val="C5C7CA"/>
                    </a:gs>
                  </a:gsLst>
                  <a:lin ang="5400000"/>
                </a:gradFill>
                <a:effectLst/>
              </a:rPr>
              <a:t>SAMPLE </a:t>
            </a:r>
            <a:r>
              <a:rPr lang="en-US" sz="8000" b="0" cap="none" spc="0" dirty="0" smtClean="0">
                <a:ln w="0"/>
                <a:gradFill>
                  <a:gsLst>
                    <a:gs pos="0">
                      <a:srgbClr val="53575C">
                        <a:alpha val="0"/>
                      </a:srgbClr>
                    </a:gs>
                    <a:gs pos="66000">
                      <a:srgbClr val="C5C7CA"/>
                    </a:gs>
                  </a:gsLst>
                  <a:lin ang="5400000"/>
                </a:gradFill>
                <a:effectLst/>
              </a:rPr>
              <a:t>FORM 345</a:t>
            </a:r>
            <a:endParaRPr lang="en-US" sz="8000" b="0" cap="none" spc="0" dirty="0">
              <a:ln w="0"/>
              <a:gradFill>
                <a:gsLst>
                  <a:gs pos="0">
                    <a:srgbClr val="53575C">
                      <a:alpha val="0"/>
                    </a:srgbClr>
                  </a:gs>
                  <a:gs pos="66000">
                    <a:srgbClr val="C5C7CA"/>
                  </a:gs>
                </a:gsLst>
                <a:lin ang="5400000"/>
              </a:gradFill>
              <a:effectLst/>
            </a:endParaRPr>
          </a:p>
        </p:txBody>
      </p:sp>
      <p:sp>
        <p:nvSpPr>
          <p:cNvPr id="9" name="Oval 8"/>
          <p:cNvSpPr/>
          <p:nvPr/>
        </p:nvSpPr>
        <p:spPr>
          <a:xfrm>
            <a:off x="2016914" y="2005937"/>
            <a:ext cx="5526886" cy="7372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414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pic>
        <p:nvPicPr>
          <p:cNvPr id="6" name="Picture 5"/>
          <p:cNvPicPr>
            <a:picLocks noChangeAspect="1"/>
          </p:cNvPicPr>
          <p:nvPr/>
        </p:nvPicPr>
        <p:blipFill>
          <a:blip r:embed="rId3"/>
          <a:stretch>
            <a:fillRect/>
          </a:stretch>
        </p:blipFill>
        <p:spPr>
          <a:xfrm>
            <a:off x="1550983" y="2262951"/>
            <a:ext cx="9090025" cy="5100803"/>
          </a:xfrm>
          <a:prstGeom prst="rect">
            <a:avLst/>
          </a:prstGeom>
          <a:ln w="28575">
            <a:solidFill>
              <a:srgbClr val="0070C0"/>
            </a:solidFill>
          </a:ln>
        </p:spPr>
      </p:pic>
      <p:sp>
        <p:nvSpPr>
          <p:cNvPr id="8"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Medical School Credential Requirements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5" name="TextBox 4"/>
          <p:cNvSpPr txBox="1"/>
          <p:nvPr/>
        </p:nvSpPr>
        <p:spPr>
          <a:xfrm>
            <a:off x="4126162" y="7994872"/>
            <a:ext cx="3939669" cy="954107"/>
          </a:xfrm>
          <a:prstGeom prst="rect">
            <a:avLst/>
          </a:prstGeom>
          <a:solidFill>
            <a:schemeClr val="bg1"/>
          </a:solidFill>
          <a:ln>
            <a:solidFill>
              <a:srgbClr val="FFC000"/>
            </a:solidFill>
          </a:ln>
        </p:spPr>
        <p:txBody>
          <a:bodyPr wrap="square" rtlCol="0">
            <a:spAutoFit/>
          </a:bodyPr>
          <a:lstStyle/>
          <a:p>
            <a:pPr algn="ctr"/>
            <a:r>
              <a:rPr lang="en-US" sz="1400" dirty="0">
                <a:solidFill>
                  <a:srgbClr val="1971C0"/>
                </a:solidFill>
                <a:latin typeface="Calibri" charset="0"/>
                <a:ea typeface="Calibri" charset="0"/>
                <a:cs typeface="Calibri" charset="0"/>
              </a:rPr>
              <a:t>Send your documents by </a:t>
            </a:r>
            <a:r>
              <a:rPr lang="en-US" sz="1400" b="1" dirty="0">
                <a:solidFill>
                  <a:srgbClr val="1971C0"/>
                </a:solidFill>
                <a:latin typeface="Calibri" charset="0"/>
                <a:ea typeface="Calibri" charset="0"/>
                <a:cs typeface="Calibri" charset="0"/>
              </a:rPr>
              <a:t>mail</a:t>
            </a:r>
            <a:r>
              <a:rPr lang="en-US" sz="1400" dirty="0">
                <a:solidFill>
                  <a:srgbClr val="1971C0"/>
                </a:solidFill>
                <a:latin typeface="Calibri" charset="0"/>
                <a:ea typeface="Calibri" charset="0"/>
                <a:cs typeface="Calibri" charset="0"/>
              </a:rPr>
              <a:t> or </a:t>
            </a:r>
            <a:r>
              <a:rPr lang="en-US" sz="1400" b="1" dirty="0">
                <a:solidFill>
                  <a:srgbClr val="1971C0"/>
                </a:solidFill>
                <a:latin typeface="Calibri" charset="0"/>
                <a:ea typeface="Calibri" charset="0"/>
                <a:cs typeface="Calibri" charset="0"/>
              </a:rPr>
              <a:t>courier service </a:t>
            </a:r>
            <a:r>
              <a:rPr lang="en-US" sz="1400" dirty="0">
                <a:solidFill>
                  <a:srgbClr val="1971C0"/>
                </a:solidFill>
                <a:latin typeface="Calibri" charset="0"/>
                <a:ea typeface="Calibri" charset="0"/>
                <a:cs typeface="Calibri" charset="0"/>
              </a:rPr>
              <a:t>to: </a:t>
            </a:r>
          </a:p>
          <a:p>
            <a:pPr algn="ctr"/>
            <a:r>
              <a:rPr lang="en-US" sz="1400" b="1" i="1" dirty="0">
                <a:solidFill>
                  <a:srgbClr val="1971C0"/>
                </a:solidFill>
                <a:latin typeface="Calibri" charset="0"/>
                <a:ea typeface="Calibri" charset="0"/>
                <a:cs typeface="Calibri" charset="0"/>
              </a:rPr>
              <a:t>IWA </a:t>
            </a:r>
            <a:r>
              <a:rPr lang="en-US" sz="1400" b="1" i="1" dirty="0" smtClean="0">
                <a:solidFill>
                  <a:srgbClr val="1971C0"/>
                </a:solidFill>
                <a:latin typeface="Calibri" charset="0"/>
                <a:ea typeface="Calibri" charset="0"/>
                <a:cs typeface="Calibri" charset="0"/>
              </a:rPr>
              <a:t>/ ECFMG </a:t>
            </a:r>
            <a:endParaRPr lang="en-US" sz="1400" b="1" i="1" dirty="0">
              <a:solidFill>
                <a:srgbClr val="1971C0"/>
              </a:solidFill>
              <a:latin typeface="Calibri" charset="0"/>
              <a:ea typeface="Calibri" charset="0"/>
              <a:cs typeface="Calibri" charset="0"/>
            </a:endParaRPr>
          </a:p>
          <a:p>
            <a:pPr algn="ctr"/>
            <a:r>
              <a:rPr lang="en-US" sz="1400" i="1" dirty="0">
                <a:solidFill>
                  <a:srgbClr val="1971C0"/>
                </a:solidFill>
                <a:latin typeface="Calibri" charset="0"/>
                <a:ea typeface="Calibri" charset="0"/>
                <a:cs typeface="Calibri" charset="0"/>
              </a:rPr>
              <a:t>3624 Market Street </a:t>
            </a:r>
          </a:p>
          <a:p>
            <a:pPr algn="ctr"/>
            <a:r>
              <a:rPr lang="en-US" sz="1400" i="1" dirty="0">
                <a:solidFill>
                  <a:srgbClr val="1971C0"/>
                </a:solidFill>
                <a:latin typeface="Calibri" charset="0"/>
                <a:ea typeface="Calibri" charset="0"/>
                <a:cs typeface="Calibri" charset="0"/>
              </a:rPr>
              <a:t>Philadelphia, PA 19104-2685 USA</a:t>
            </a:r>
            <a:endParaRPr lang="en-US" sz="1400" i="1" dirty="0">
              <a:solidFill>
                <a:srgbClr val="1971C0"/>
              </a:solidFill>
              <a:latin typeface="Calibri" charset="0"/>
              <a:ea typeface="Calibri" charset="0"/>
              <a:cs typeface="Calibri" charset="0"/>
            </a:endParaRPr>
          </a:p>
        </p:txBody>
      </p:sp>
    </p:spTree>
    <p:extLst>
      <p:ext uri="{BB962C8B-B14F-4D97-AF65-F5344CB8AC3E}">
        <p14:creationId xmlns:p14="http://schemas.microsoft.com/office/powerpoint/2010/main" val="1878196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8"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Medical School Credential Requirements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2" name="Rectangle 1"/>
          <p:cNvSpPr/>
          <p:nvPr/>
        </p:nvSpPr>
        <p:spPr>
          <a:xfrm>
            <a:off x="830425" y="2521077"/>
            <a:ext cx="10531141" cy="4524315"/>
          </a:xfrm>
          <a:prstGeom prst="rect">
            <a:avLst/>
          </a:prstGeom>
        </p:spPr>
        <p:txBody>
          <a:bodyPr wrap="square">
            <a:spAutoFit/>
          </a:bodyPr>
          <a:lstStyle/>
          <a:p>
            <a:pPr marL="342900" indent="-342900">
              <a:buFont typeface="Arial" charset="0"/>
              <a:buChar char="•"/>
            </a:pPr>
            <a:r>
              <a:rPr lang="en-US" sz="2400" dirty="0">
                <a:solidFill>
                  <a:srgbClr val="011F7D"/>
                </a:solidFill>
                <a:latin typeface="Calibri" charset="0"/>
                <a:ea typeface="Calibri" charset="0"/>
                <a:cs typeface="Calibri" charset="0"/>
              </a:rPr>
              <a:t>When ECFMG requests verification of your </a:t>
            </a:r>
            <a:r>
              <a:rPr lang="en-US" sz="2400" b="1" dirty="0">
                <a:solidFill>
                  <a:srgbClr val="011F7D"/>
                </a:solidFill>
                <a:latin typeface="Calibri" charset="0"/>
                <a:ea typeface="Calibri" charset="0"/>
                <a:cs typeface="Calibri" charset="0"/>
              </a:rPr>
              <a:t>medical diploma </a:t>
            </a:r>
            <a:r>
              <a:rPr lang="en-US" sz="2400" dirty="0">
                <a:solidFill>
                  <a:srgbClr val="011F7D"/>
                </a:solidFill>
                <a:latin typeface="Calibri" charset="0"/>
                <a:ea typeface="Calibri" charset="0"/>
                <a:cs typeface="Calibri" charset="0"/>
              </a:rPr>
              <a:t>from your medical school, ECFMG will request the medical school to provide your </a:t>
            </a:r>
            <a:r>
              <a:rPr lang="en-US" sz="2400" b="1" dirty="0">
                <a:solidFill>
                  <a:srgbClr val="011F7D"/>
                </a:solidFill>
                <a:latin typeface="Calibri" charset="0"/>
                <a:ea typeface="Calibri" charset="0"/>
                <a:cs typeface="Calibri" charset="0"/>
              </a:rPr>
              <a:t>final medical school </a:t>
            </a:r>
            <a:r>
              <a:rPr lang="en-US" sz="2400" b="1" dirty="0" smtClean="0">
                <a:solidFill>
                  <a:srgbClr val="011F7D"/>
                </a:solidFill>
                <a:latin typeface="Calibri" charset="0"/>
                <a:ea typeface="Calibri" charset="0"/>
                <a:cs typeface="Calibri" charset="0"/>
              </a:rPr>
              <a:t>transcript</a:t>
            </a:r>
          </a:p>
          <a:p>
            <a:pPr marL="342900" indent="-342900">
              <a:buFont typeface="Arial" charset="0"/>
              <a:buChar char="•"/>
            </a:pPr>
            <a:endParaRPr lang="en-US" sz="2400" dirty="0">
              <a:solidFill>
                <a:srgbClr val="011F7D"/>
              </a:solidFill>
              <a:latin typeface="Calibri" charset="0"/>
              <a:ea typeface="Calibri" charset="0"/>
              <a:cs typeface="Calibri" charset="0"/>
            </a:endParaRPr>
          </a:p>
          <a:p>
            <a:pPr marL="342900" indent="-342900">
              <a:buFont typeface="Wingdings" charset="2"/>
              <a:buChar char="ü"/>
            </a:pPr>
            <a:r>
              <a:rPr lang="en-US" sz="2400" dirty="0" smtClean="0">
                <a:solidFill>
                  <a:srgbClr val="011F7D"/>
                </a:solidFill>
                <a:latin typeface="Calibri" charset="0"/>
                <a:ea typeface="Calibri" charset="0"/>
                <a:cs typeface="Calibri" charset="0"/>
              </a:rPr>
              <a:t>If </a:t>
            </a:r>
            <a:r>
              <a:rPr lang="en-US" sz="2400" dirty="0">
                <a:solidFill>
                  <a:srgbClr val="011F7D"/>
                </a:solidFill>
                <a:latin typeface="Calibri" charset="0"/>
                <a:ea typeface="Calibri" charset="0"/>
                <a:cs typeface="Calibri" charset="0"/>
              </a:rPr>
              <a:t>ECFMG is unable to obtain your final medical school transcript directly from your medical school or if ECFMG has previously verified your medical diploma with your medical school but not the final medical school transcript, ECFMG will contact you and request that you submit to ECFMG two copies of your final medical school </a:t>
            </a:r>
            <a:r>
              <a:rPr lang="en-US" sz="2400" dirty="0" smtClean="0">
                <a:solidFill>
                  <a:srgbClr val="011F7D"/>
                </a:solidFill>
                <a:latin typeface="Calibri" charset="0"/>
                <a:ea typeface="Calibri" charset="0"/>
                <a:cs typeface="Calibri" charset="0"/>
              </a:rPr>
              <a:t>transcript</a:t>
            </a:r>
          </a:p>
          <a:p>
            <a:pPr marL="342900" indent="-342900">
              <a:buFont typeface="Wingdings" charset="2"/>
              <a:buChar char="ü"/>
            </a:pPr>
            <a:endParaRPr lang="en-US" sz="2400" dirty="0">
              <a:solidFill>
                <a:srgbClr val="011F7D"/>
              </a:solidFill>
              <a:latin typeface="Calibri" charset="0"/>
              <a:ea typeface="Calibri" charset="0"/>
              <a:cs typeface="Calibri" charset="0"/>
            </a:endParaRPr>
          </a:p>
          <a:p>
            <a:pPr marL="342900" indent="-342900">
              <a:buFont typeface="Wingdings" charset="2"/>
              <a:buChar char="ü"/>
            </a:pPr>
            <a:r>
              <a:rPr lang="en-US" sz="2400" dirty="0" smtClean="0">
                <a:solidFill>
                  <a:srgbClr val="011F7D"/>
                </a:solidFill>
                <a:latin typeface="Calibri" charset="0"/>
                <a:ea typeface="Calibri" charset="0"/>
                <a:cs typeface="Calibri" charset="0"/>
              </a:rPr>
              <a:t>ECFMG </a:t>
            </a:r>
            <a:r>
              <a:rPr lang="en-US" sz="2400" dirty="0">
                <a:solidFill>
                  <a:srgbClr val="011F7D"/>
                </a:solidFill>
                <a:latin typeface="Calibri" charset="0"/>
                <a:ea typeface="Calibri" charset="0"/>
                <a:cs typeface="Calibri" charset="0"/>
              </a:rPr>
              <a:t>will then request verification of the final medical school transcript from the medical school</a:t>
            </a:r>
          </a:p>
        </p:txBody>
      </p:sp>
      <p:sp>
        <p:nvSpPr>
          <p:cNvPr id="5" name="TextBox 4"/>
          <p:cNvSpPr txBox="1"/>
          <p:nvPr/>
        </p:nvSpPr>
        <p:spPr>
          <a:xfrm>
            <a:off x="4126162" y="7994872"/>
            <a:ext cx="3939669" cy="954107"/>
          </a:xfrm>
          <a:prstGeom prst="rect">
            <a:avLst/>
          </a:prstGeom>
          <a:solidFill>
            <a:schemeClr val="bg1"/>
          </a:solidFill>
          <a:ln>
            <a:solidFill>
              <a:srgbClr val="FFC000"/>
            </a:solidFill>
          </a:ln>
        </p:spPr>
        <p:txBody>
          <a:bodyPr wrap="square" rtlCol="0">
            <a:spAutoFit/>
          </a:bodyPr>
          <a:lstStyle/>
          <a:p>
            <a:pPr algn="ctr"/>
            <a:r>
              <a:rPr lang="en-US" sz="1400" dirty="0">
                <a:solidFill>
                  <a:srgbClr val="1971C0"/>
                </a:solidFill>
                <a:latin typeface="Calibri" charset="0"/>
                <a:ea typeface="Calibri" charset="0"/>
                <a:cs typeface="Calibri" charset="0"/>
              </a:rPr>
              <a:t>Send your documents by </a:t>
            </a:r>
            <a:r>
              <a:rPr lang="en-US" sz="1400" b="1" dirty="0">
                <a:solidFill>
                  <a:srgbClr val="1971C0"/>
                </a:solidFill>
                <a:latin typeface="Calibri" charset="0"/>
                <a:ea typeface="Calibri" charset="0"/>
                <a:cs typeface="Calibri" charset="0"/>
              </a:rPr>
              <a:t>mail</a:t>
            </a:r>
            <a:r>
              <a:rPr lang="en-US" sz="1400" dirty="0">
                <a:solidFill>
                  <a:srgbClr val="1971C0"/>
                </a:solidFill>
                <a:latin typeface="Calibri" charset="0"/>
                <a:ea typeface="Calibri" charset="0"/>
                <a:cs typeface="Calibri" charset="0"/>
              </a:rPr>
              <a:t> or </a:t>
            </a:r>
            <a:r>
              <a:rPr lang="en-US" sz="1400" b="1" dirty="0">
                <a:solidFill>
                  <a:srgbClr val="1971C0"/>
                </a:solidFill>
                <a:latin typeface="Calibri" charset="0"/>
                <a:ea typeface="Calibri" charset="0"/>
                <a:cs typeface="Calibri" charset="0"/>
              </a:rPr>
              <a:t>courier service </a:t>
            </a:r>
            <a:r>
              <a:rPr lang="en-US" sz="1400" dirty="0">
                <a:solidFill>
                  <a:srgbClr val="1971C0"/>
                </a:solidFill>
                <a:latin typeface="Calibri" charset="0"/>
                <a:ea typeface="Calibri" charset="0"/>
                <a:cs typeface="Calibri" charset="0"/>
              </a:rPr>
              <a:t>to: </a:t>
            </a:r>
          </a:p>
          <a:p>
            <a:pPr algn="ctr"/>
            <a:r>
              <a:rPr lang="en-US" sz="1400" b="1" i="1" dirty="0">
                <a:solidFill>
                  <a:srgbClr val="1971C0"/>
                </a:solidFill>
                <a:latin typeface="Calibri" charset="0"/>
                <a:ea typeface="Calibri" charset="0"/>
                <a:cs typeface="Calibri" charset="0"/>
              </a:rPr>
              <a:t>IWA </a:t>
            </a:r>
            <a:r>
              <a:rPr lang="en-US" sz="1400" b="1" i="1" dirty="0" smtClean="0">
                <a:solidFill>
                  <a:srgbClr val="1971C0"/>
                </a:solidFill>
                <a:latin typeface="Calibri" charset="0"/>
                <a:ea typeface="Calibri" charset="0"/>
                <a:cs typeface="Calibri" charset="0"/>
              </a:rPr>
              <a:t>/ ECFMG </a:t>
            </a:r>
            <a:endParaRPr lang="en-US" sz="1400" b="1" i="1" dirty="0">
              <a:solidFill>
                <a:srgbClr val="1971C0"/>
              </a:solidFill>
              <a:latin typeface="Calibri" charset="0"/>
              <a:ea typeface="Calibri" charset="0"/>
              <a:cs typeface="Calibri" charset="0"/>
            </a:endParaRPr>
          </a:p>
          <a:p>
            <a:pPr algn="ctr"/>
            <a:r>
              <a:rPr lang="en-US" sz="1400" i="1" dirty="0">
                <a:solidFill>
                  <a:srgbClr val="1971C0"/>
                </a:solidFill>
                <a:latin typeface="Calibri" charset="0"/>
                <a:ea typeface="Calibri" charset="0"/>
                <a:cs typeface="Calibri" charset="0"/>
              </a:rPr>
              <a:t>3624 Market Street </a:t>
            </a:r>
          </a:p>
          <a:p>
            <a:pPr algn="ctr"/>
            <a:r>
              <a:rPr lang="en-US" sz="1400" i="1" dirty="0">
                <a:solidFill>
                  <a:srgbClr val="1971C0"/>
                </a:solidFill>
                <a:latin typeface="Calibri" charset="0"/>
                <a:ea typeface="Calibri" charset="0"/>
                <a:cs typeface="Calibri" charset="0"/>
              </a:rPr>
              <a:t>Philadelphia, PA 19104-2685 USA</a:t>
            </a:r>
            <a:endParaRPr lang="en-US" sz="1400" i="1" dirty="0">
              <a:solidFill>
                <a:srgbClr val="1971C0"/>
              </a:solidFill>
              <a:latin typeface="Calibri" charset="0"/>
              <a:ea typeface="Calibri" charset="0"/>
              <a:cs typeface="Calibri" charset="0"/>
            </a:endParaRPr>
          </a:p>
        </p:txBody>
      </p:sp>
    </p:spTree>
    <p:extLst>
      <p:ext uri="{BB962C8B-B14F-4D97-AF65-F5344CB8AC3E}">
        <p14:creationId xmlns:p14="http://schemas.microsoft.com/office/powerpoint/2010/main" val="998019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053078"/>
            <a:ext cx="12191999"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SUBMITTING YOUR APPLICATION</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599592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16" name="Rectangle 15"/>
          <p:cNvSpPr/>
          <p:nvPr/>
        </p:nvSpPr>
        <p:spPr>
          <a:xfrm>
            <a:off x="912483" y="3169817"/>
            <a:ext cx="10367027" cy="3416320"/>
          </a:xfrm>
          <a:prstGeom prst="rect">
            <a:avLst/>
          </a:prstGeom>
        </p:spPr>
        <p:txBody>
          <a:bodyPr wrap="square">
            <a:spAutoFit/>
          </a:bodyPr>
          <a:lstStyle/>
          <a:p>
            <a:r>
              <a:rPr lang="en-US" sz="2400" b="1" dirty="0" smtClean="0">
                <a:solidFill>
                  <a:srgbClr val="011F7D"/>
                </a:solidFill>
                <a:latin typeface="Calibri" charset="0"/>
                <a:ea typeface="Calibri" charset="0"/>
                <a:cs typeface="Calibri" charset="0"/>
              </a:rPr>
              <a:t>Item 23 - </a:t>
            </a:r>
            <a:r>
              <a:rPr lang="en-US" sz="2400" b="1" dirty="0">
                <a:solidFill>
                  <a:srgbClr val="011F7D"/>
                </a:solidFill>
                <a:latin typeface="Calibri" charset="0"/>
                <a:ea typeface="Calibri" charset="0"/>
                <a:cs typeface="Calibri" charset="0"/>
              </a:rPr>
              <a:t>Certification </a:t>
            </a:r>
            <a:r>
              <a:rPr lang="en-US" sz="2400" b="1" dirty="0" smtClean="0">
                <a:solidFill>
                  <a:srgbClr val="011F7D"/>
                </a:solidFill>
                <a:latin typeface="Calibri" charset="0"/>
                <a:ea typeface="Calibri" charset="0"/>
                <a:cs typeface="Calibri" charset="0"/>
              </a:rPr>
              <a:t>By </a:t>
            </a:r>
            <a:r>
              <a:rPr lang="en-US" sz="2400" b="1" dirty="0" smtClean="0">
                <a:solidFill>
                  <a:srgbClr val="011F7D"/>
                </a:solidFill>
                <a:latin typeface="Calibri" charset="0"/>
                <a:ea typeface="Calibri" charset="0"/>
                <a:cs typeface="Calibri" charset="0"/>
              </a:rPr>
              <a:t>Applicant: </a:t>
            </a:r>
            <a:r>
              <a:rPr lang="en-US" sz="2400" dirty="0" smtClean="0">
                <a:solidFill>
                  <a:srgbClr val="011F7D"/>
                </a:solidFill>
                <a:latin typeface="Calibri" charset="0"/>
                <a:ea typeface="Calibri" charset="0"/>
                <a:cs typeface="Calibri" charset="0"/>
              </a:rPr>
              <a:t>Check the </a:t>
            </a:r>
            <a:r>
              <a:rPr lang="en-US" sz="2400" dirty="0">
                <a:solidFill>
                  <a:srgbClr val="011F7D"/>
                </a:solidFill>
                <a:latin typeface="Calibri" charset="0"/>
                <a:ea typeface="Calibri" charset="0"/>
                <a:cs typeface="Calibri" charset="0"/>
              </a:rPr>
              <a:t>box </a:t>
            </a:r>
            <a:r>
              <a:rPr lang="en-US" sz="2400" dirty="0" smtClean="0">
                <a:solidFill>
                  <a:srgbClr val="011F7D"/>
                </a:solidFill>
                <a:latin typeface="Calibri" charset="0"/>
                <a:ea typeface="Calibri" charset="0"/>
                <a:cs typeface="Calibri" charset="0"/>
              </a:rPr>
              <a:t>at the bottom of the page to certify </a:t>
            </a:r>
            <a:r>
              <a:rPr lang="en-US" sz="2400" dirty="0">
                <a:solidFill>
                  <a:srgbClr val="011F7D"/>
                </a:solidFill>
                <a:latin typeface="Calibri" charset="0"/>
                <a:ea typeface="Calibri" charset="0"/>
                <a:cs typeface="Calibri" charset="0"/>
              </a:rPr>
              <a:t>that </a:t>
            </a:r>
            <a:r>
              <a:rPr lang="en-US" sz="2400" dirty="0" smtClean="0">
                <a:solidFill>
                  <a:srgbClr val="011F7D"/>
                </a:solidFill>
                <a:latin typeface="Calibri" charset="0"/>
                <a:ea typeface="Calibri" charset="0"/>
                <a:cs typeface="Calibri" charset="0"/>
              </a:rPr>
              <a:t>you </a:t>
            </a:r>
            <a:r>
              <a:rPr lang="en-US" sz="2400" dirty="0">
                <a:solidFill>
                  <a:srgbClr val="011F7D"/>
                </a:solidFill>
                <a:latin typeface="Calibri" charset="0"/>
                <a:ea typeface="Calibri" charset="0"/>
                <a:cs typeface="Calibri" charset="0"/>
              </a:rPr>
              <a:t>currently meet the examination eligibility requirements and that the information in </a:t>
            </a:r>
            <a:r>
              <a:rPr lang="en-US" sz="2400" dirty="0" smtClean="0">
                <a:solidFill>
                  <a:srgbClr val="011F7D"/>
                </a:solidFill>
                <a:latin typeface="Calibri" charset="0"/>
                <a:ea typeface="Calibri" charset="0"/>
                <a:cs typeface="Calibri" charset="0"/>
              </a:rPr>
              <a:t>your </a:t>
            </a:r>
            <a:r>
              <a:rPr lang="en-US" sz="2400" dirty="0">
                <a:solidFill>
                  <a:srgbClr val="011F7D"/>
                </a:solidFill>
                <a:latin typeface="Calibri" charset="0"/>
                <a:ea typeface="Calibri" charset="0"/>
                <a:cs typeface="Calibri" charset="0"/>
              </a:rPr>
              <a:t>application is true and accurate to the best of </a:t>
            </a:r>
            <a:r>
              <a:rPr lang="en-US" sz="2400" dirty="0" smtClean="0">
                <a:solidFill>
                  <a:srgbClr val="011F7D"/>
                </a:solidFill>
                <a:latin typeface="Calibri" charset="0"/>
                <a:ea typeface="Calibri" charset="0"/>
                <a:cs typeface="Calibri" charset="0"/>
              </a:rPr>
              <a:t>your </a:t>
            </a:r>
            <a:r>
              <a:rPr lang="en-US" sz="2400" dirty="0" smtClean="0">
                <a:solidFill>
                  <a:srgbClr val="011F7D"/>
                </a:solidFill>
                <a:latin typeface="Calibri" charset="0"/>
                <a:ea typeface="Calibri" charset="0"/>
                <a:cs typeface="Calibri" charset="0"/>
              </a:rPr>
              <a:t>knowledge</a:t>
            </a:r>
          </a:p>
          <a:p>
            <a:endParaRPr lang="en-US" sz="2400" dirty="0" smtClean="0">
              <a:solidFill>
                <a:srgbClr val="011F7D"/>
              </a:solidFill>
              <a:latin typeface="Calibri" charset="0"/>
              <a:ea typeface="Calibri" charset="0"/>
              <a:cs typeface="Calibri" charset="0"/>
            </a:endParaRPr>
          </a:p>
          <a:p>
            <a:endParaRPr lang="en-US" sz="2400" dirty="0">
              <a:solidFill>
                <a:srgbClr val="011F7D"/>
              </a:solidFill>
              <a:latin typeface="Calibri" charset="0"/>
              <a:ea typeface="Calibri" charset="0"/>
              <a:cs typeface="Calibri" charset="0"/>
            </a:endParaRPr>
          </a:p>
          <a:p>
            <a:pPr algn="ctr"/>
            <a:r>
              <a:rPr lang="en-US" sz="2400" b="1" i="1" dirty="0" smtClean="0">
                <a:solidFill>
                  <a:srgbClr val="011F7D"/>
                </a:solidFill>
                <a:latin typeface="Calibri" charset="0"/>
                <a:ea typeface="Calibri" charset="0"/>
                <a:cs typeface="Calibri" charset="0"/>
              </a:rPr>
              <a:t>Checking this box indicates </a:t>
            </a:r>
            <a:r>
              <a:rPr lang="en-US" sz="2400" b="1" i="1" dirty="0">
                <a:solidFill>
                  <a:srgbClr val="011F7D"/>
                </a:solidFill>
                <a:latin typeface="Calibri" charset="0"/>
                <a:ea typeface="Calibri" charset="0"/>
                <a:cs typeface="Calibri" charset="0"/>
              </a:rPr>
              <a:t>that you have read, understood, and agree to the above </a:t>
            </a:r>
            <a:r>
              <a:rPr lang="en-US" sz="2400" b="1" i="1" dirty="0" smtClean="0">
                <a:solidFill>
                  <a:srgbClr val="011F7D"/>
                </a:solidFill>
                <a:latin typeface="Calibri" charset="0"/>
                <a:ea typeface="Calibri" charset="0"/>
                <a:cs typeface="Calibri" charset="0"/>
              </a:rPr>
              <a:t>statement</a:t>
            </a:r>
            <a:endParaRPr lang="en-US" sz="2400" dirty="0" smtClean="0">
              <a:solidFill>
                <a:srgbClr val="011F7D"/>
              </a:solidFill>
              <a:latin typeface="Calibri" charset="0"/>
              <a:ea typeface="Calibri" charset="0"/>
              <a:cs typeface="Calibri" charset="0"/>
            </a:endParaRPr>
          </a:p>
          <a:p>
            <a:endParaRPr lang="en-US" sz="2400" dirty="0" smtClean="0">
              <a:solidFill>
                <a:srgbClr val="011F7D"/>
              </a:solidFill>
              <a:latin typeface="Calibri" charset="0"/>
              <a:ea typeface="Calibri" charset="0"/>
              <a:cs typeface="Calibri" charset="0"/>
            </a:endParaRPr>
          </a:p>
        </p:txBody>
      </p:sp>
      <p:sp>
        <p:nvSpPr>
          <p:cNvPr id="13"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a:t>
            </a: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Certification</a:t>
            </a:r>
            <a:endPar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850127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Requirements for ECFMG Certification</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2" name="TextBox 1"/>
          <p:cNvSpPr txBox="1"/>
          <p:nvPr/>
        </p:nvSpPr>
        <p:spPr>
          <a:xfrm>
            <a:off x="542921" y="1881953"/>
            <a:ext cx="11506201" cy="461665"/>
          </a:xfrm>
          <a:prstGeom prst="rect">
            <a:avLst/>
          </a:prstGeom>
          <a:noFill/>
        </p:spPr>
        <p:txBody>
          <a:bodyPr wrap="square" rtlCol="0">
            <a:spAutoFit/>
          </a:bodyPr>
          <a:lstStyle/>
          <a:p>
            <a:r>
              <a:rPr lang="en-US" sz="2400" dirty="0">
                <a:solidFill>
                  <a:srgbClr val="011F7D"/>
                </a:solidFill>
              </a:rPr>
              <a:t>To be eligible for </a:t>
            </a:r>
            <a:r>
              <a:rPr lang="en-US" sz="2400" b="1" dirty="0">
                <a:solidFill>
                  <a:srgbClr val="011F7D"/>
                </a:solidFill>
              </a:rPr>
              <a:t>C</a:t>
            </a:r>
            <a:r>
              <a:rPr lang="en-US" sz="2400" b="1" dirty="0" smtClean="0">
                <a:solidFill>
                  <a:srgbClr val="011F7D"/>
                </a:solidFill>
              </a:rPr>
              <a:t>ertification </a:t>
            </a:r>
            <a:r>
              <a:rPr lang="en-US" sz="2400" b="1" dirty="0">
                <a:solidFill>
                  <a:srgbClr val="011F7D"/>
                </a:solidFill>
              </a:rPr>
              <a:t>by ECFMG</a:t>
            </a:r>
            <a:r>
              <a:rPr lang="en-US" sz="2400" dirty="0">
                <a:solidFill>
                  <a:srgbClr val="011F7D"/>
                </a:solidFill>
              </a:rPr>
              <a:t>, </a:t>
            </a:r>
            <a:r>
              <a:rPr lang="en-US" sz="2400" dirty="0" smtClean="0">
                <a:solidFill>
                  <a:srgbClr val="011F7D"/>
                </a:solidFill>
              </a:rPr>
              <a:t>IMGs must </a:t>
            </a:r>
            <a:r>
              <a:rPr lang="en-US" sz="2400" dirty="0">
                <a:solidFill>
                  <a:srgbClr val="011F7D"/>
                </a:solidFill>
              </a:rPr>
              <a:t>meet the following </a:t>
            </a:r>
            <a:r>
              <a:rPr lang="en-US" sz="2400" dirty="0" smtClean="0">
                <a:solidFill>
                  <a:srgbClr val="011F7D"/>
                </a:solidFill>
              </a:rPr>
              <a:t>requirements:</a:t>
            </a:r>
            <a:endParaRPr lang="en-US" sz="2300" b="1" dirty="0">
              <a:solidFill>
                <a:srgbClr val="011F7D"/>
              </a:solidFill>
              <a:latin typeface="Calibri" charset="0"/>
              <a:ea typeface="Calibri" charset="0"/>
              <a:cs typeface="Calibri"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93831587"/>
              </p:ext>
            </p:extLst>
          </p:nvPr>
        </p:nvGraphicFramePr>
        <p:xfrm>
          <a:off x="1034982" y="3109185"/>
          <a:ext cx="10122030" cy="4785354"/>
        </p:xfrm>
        <a:graphic>
          <a:graphicData uri="http://schemas.openxmlformats.org/drawingml/2006/table">
            <a:tbl>
              <a:tblPr firstRow="1" bandRow="1">
                <a:tableStyleId>{5C22544A-7EE6-4342-B048-85BDC9FD1C3A}</a:tableStyleId>
              </a:tblPr>
              <a:tblGrid>
                <a:gridCol w="10122030"/>
              </a:tblGrid>
              <a:tr h="0">
                <a:tc>
                  <a:txBody>
                    <a:bodyPr/>
                    <a:lstStyle/>
                    <a:p>
                      <a:pPr algn="l"/>
                      <a:r>
                        <a:rPr lang="en-US" sz="2200" dirty="0" smtClean="0"/>
                        <a:t>1) Application for ECFMG Certification</a:t>
                      </a:r>
                      <a:endParaRPr lang="en-US" sz="2200" dirty="0"/>
                    </a:p>
                  </a:txBody>
                  <a:tcPr marL="216747" marR="216747" marT="108373" marB="108373"/>
                </a:tc>
              </a:tr>
              <a:tr h="405251">
                <a:tc>
                  <a:txBody>
                    <a:bodyPr/>
                    <a:lstStyle/>
                    <a:p>
                      <a:r>
                        <a:rPr lang="en-US" sz="2000" b="1" dirty="0" smtClean="0">
                          <a:solidFill>
                            <a:srgbClr val="011F7D"/>
                          </a:solidFill>
                        </a:rPr>
                        <a:t>Online</a:t>
                      </a:r>
                      <a:r>
                        <a:rPr lang="en-US" sz="2000" b="1" baseline="0" dirty="0" smtClean="0">
                          <a:solidFill>
                            <a:srgbClr val="011F7D"/>
                          </a:solidFill>
                        </a:rPr>
                        <a:t> Application</a:t>
                      </a:r>
                      <a:endParaRPr lang="en-US" sz="2000" b="1" dirty="0">
                        <a:solidFill>
                          <a:srgbClr val="011F7D"/>
                        </a:solidFill>
                      </a:endParaRPr>
                    </a:p>
                  </a:txBody>
                  <a:tcPr marL="216747" marR="216747" marT="108373" marB="108373"/>
                </a:tc>
              </a:tr>
              <a:tr h="405251">
                <a:tc>
                  <a:txBody>
                    <a:bodyPr/>
                    <a:lstStyle/>
                    <a:p>
                      <a:r>
                        <a:rPr lang="en-US" sz="2000" b="1" kern="1200" dirty="0" smtClean="0">
                          <a:solidFill>
                            <a:srgbClr val="011F7D"/>
                          </a:solidFill>
                          <a:latin typeface="+mn-lt"/>
                          <a:ea typeface="+mn-ea"/>
                          <a:cs typeface="+mn-cs"/>
                        </a:rPr>
                        <a:t>Certification of Identification Form (Form 186)</a:t>
                      </a:r>
                      <a:endParaRPr lang="en-US" sz="2000" b="1" dirty="0">
                        <a:solidFill>
                          <a:srgbClr val="011F7D"/>
                        </a:solidFill>
                      </a:endParaRPr>
                    </a:p>
                  </a:txBody>
                  <a:tcPr marL="216747" marR="216747" marT="108373" marB="108373"/>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rPr>
                        <a:t>2) Medical</a:t>
                      </a:r>
                      <a:r>
                        <a:rPr lang="en-US" sz="2200" b="1" baseline="0" dirty="0" smtClean="0">
                          <a:solidFill>
                            <a:schemeClr val="bg1"/>
                          </a:solidFill>
                        </a:rPr>
                        <a:t> Education Credential</a:t>
                      </a:r>
                      <a:r>
                        <a:rPr lang="en-US" sz="2200" b="1" dirty="0" smtClean="0">
                          <a:solidFill>
                            <a:schemeClr val="bg1"/>
                          </a:solidFill>
                        </a:rPr>
                        <a:t> Requirements</a:t>
                      </a:r>
                    </a:p>
                  </a:txBody>
                  <a:tcPr marL="216747" marR="216747" marT="108373" marB="108373">
                    <a:solidFill>
                      <a:srgbClr val="5B9BD6"/>
                    </a:solidFill>
                  </a:tcPr>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000" b="1" dirty="0" smtClean="0">
                          <a:solidFill>
                            <a:srgbClr val="011F7D"/>
                          </a:solidFill>
                        </a:rPr>
                        <a:t>Final Medical </a:t>
                      </a:r>
                      <a:r>
                        <a:rPr lang="en-US" sz="2000" b="1" dirty="0" smtClean="0">
                          <a:solidFill>
                            <a:srgbClr val="011F7D"/>
                          </a:solidFill>
                        </a:rPr>
                        <a:t>Diploma</a:t>
                      </a:r>
                      <a:endParaRPr lang="en-US" sz="2000" b="1" dirty="0" smtClean="0">
                        <a:solidFill>
                          <a:srgbClr val="011F7D"/>
                        </a:solidFill>
                      </a:endParaRPr>
                    </a:p>
                  </a:txBody>
                  <a:tcPr marL="216747" marR="216747" marT="108373" marB="108373">
                    <a:solidFill>
                      <a:srgbClr val="D3DEEF"/>
                    </a:solidFill>
                  </a:tcPr>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000" b="1" dirty="0" smtClean="0">
                          <a:solidFill>
                            <a:srgbClr val="011F7D"/>
                          </a:solidFill>
                        </a:rPr>
                        <a:t>Two copies of the Medical School Release Request (Form 345)</a:t>
                      </a:r>
                      <a:endParaRPr lang="en-US" sz="2000" b="1" i="0" dirty="0" smtClean="0">
                        <a:solidFill>
                          <a:srgbClr val="011F7D"/>
                        </a:solidFill>
                      </a:endParaRPr>
                    </a:p>
                  </a:txBody>
                  <a:tcPr marL="216747" marR="216747" marT="108373" marB="108373">
                    <a:solidFill>
                      <a:srgbClr val="EBF0F7"/>
                    </a:solidFill>
                  </a:tcPr>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rPr>
                        <a:t>3) Examination</a:t>
                      </a:r>
                      <a:r>
                        <a:rPr lang="en-US" sz="2200" b="1" baseline="0" dirty="0" smtClean="0">
                          <a:solidFill>
                            <a:schemeClr val="bg1"/>
                          </a:solidFill>
                        </a:rPr>
                        <a:t> Requirements</a:t>
                      </a:r>
                      <a:endParaRPr lang="en-US" sz="2200" b="1" dirty="0" smtClean="0">
                        <a:solidFill>
                          <a:schemeClr val="bg1"/>
                        </a:solidFill>
                      </a:endParaRPr>
                    </a:p>
                  </a:txBody>
                  <a:tcPr marL="216747" marR="216747" marT="108373" marB="108373">
                    <a:solidFill>
                      <a:srgbClr val="5B9BD6"/>
                    </a:solidFill>
                  </a:tcPr>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000" b="1" dirty="0" smtClean="0">
                          <a:solidFill>
                            <a:srgbClr val="011F7D"/>
                          </a:solidFill>
                        </a:rPr>
                        <a:t>Satisfy</a:t>
                      </a:r>
                      <a:r>
                        <a:rPr lang="en-US" sz="2000" b="1" baseline="0" dirty="0" smtClean="0">
                          <a:solidFill>
                            <a:srgbClr val="011F7D"/>
                          </a:solidFill>
                        </a:rPr>
                        <a:t> the </a:t>
                      </a:r>
                      <a:r>
                        <a:rPr lang="en-US" sz="2000" b="1" baseline="0" dirty="0" smtClean="0">
                          <a:solidFill>
                            <a:srgbClr val="011F7D"/>
                          </a:solidFill>
                        </a:rPr>
                        <a:t>Medical Science Examination Requirement </a:t>
                      </a:r>
                      <a:r>
                        <a:rPr lang="en-US" sz="2000" b="1" baseline="0" dirty="0" smtClean="0">
                          <a:solidFill>
                            <a:srgbClr val="011F7D"/>
                          </a:solidFill>
                        </a:rPr>
                        <a:t>(USMLE Step 1 and USMLE Step 2 CK)</a:t>
                      </a:r>
                      <a:endParaRPr lang="en-US" sz="2000" b="1" dirty="0" smtClean="0">
                        <a:solidFill>
                          <a:srgbClr val="011F7D"/>
                        </a:solidFill>
                      </a:endParaRPr>
                    </a:p>
                  </a:txBody>
                  <a:tcPr marL="216747" marR="216747" marT="108373" marB="108373">
                    <a:solidFill>
                      <a:srgbClr val="D3DEEF"/>
                    </a:solidFill>
                  </a:tcPr>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000" b="1" dirty="0" smtClean="0">
                          <a:solidFill>
                            <a:srgbClr val="011F7D"/>
                          </a:solidFill>
                        </a:rPr>
                        <a:t>Satisfy the </a:t>
                      </a:r>
                      <a:r>
                        <a:rPr lang="en-US" sz="2000" b="1" dirty="0" smtClean="0">
                          <a:solidFill>
                            <a:srgbClr val="011F7D"/>
                          </a:solidFill>
                        </a:rPr>
                        <a:t>Clinical Skills Requirement</a:t>
                      </a:r>
                      <a:r>
                        <a:rPr lang="en-US" sz="2000" b="1" baseline="0" dirty="0" smtClean="0">
                          <a:solidFill>
                            <a:srgbClr val="011F7D"/>
                          </a:solidFill>
                        </a:rPr>
                        <a:t> </a:t>
                      </a:r>
                      <a:r>
                        <a:rPr lang="en-US" sz="2000" b="1" baseline="0" dirty="0" smtClean="0">
                          <a:solidFill>
                            <a:srgbClr val="011F7D"/>
                          </a:solidFill>
                        </a:rPr>
                        <a:t>(USMLE Step 2 CS)</a:t>
                      </a:r>
                      <a:endParaRPr lang="en-US" sz="2000" b="1" dirty="0" smtClean="0">
                        <a:solidFill>
                          <a:srgbClr val="011F7D"/>
                        </a:solidFill>
                      </a:endParaRPr>
                    </a:p>
                  </a:txBody>
                  <a:tcPr marL="216747" marR="216747" marT="108373" marB="108373">
                    <a:solidFill>
                      <a:srgbClr val="EBF0F7"/>
                    </a:solidFill>
                  </a:tcPr>
                </a:tc>
              </a:tr>
            </a:tbl>
          </a:graphicData>
        </a:graphic>
      </p:graphicFrame>
    </p:spTree>
    <p:extLst>
      <p:ext uri="{BB962C8B-B14F-4D97-AF65-F5344CB8AC3E}">
        <p14:creationId xmlns:p14="http://schemas.microsoft.com/office/powerpoint/2010/main" val="498348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grpSp>
        <p:nvGrpSpPr>
          <p:cNvPr id="3" name="Group 2"/>
          <p:cNvGrpSpPr/>
          <p:nvPr/>
        </p:nvGrpSpPr>
        <p:grpSpPr>
          <a:xfrm>
            <a:off x="1631977" y="3448348"/>
            <a:ext cx="8928039" cy="1369643"/>
            <a:chOff x="1428749" y="4816844"/>
            <a:chExt cx="8928039" cy="1369643"/>
          </a:xfrm>
        </p:grpSpPr>
        <p:pic>
          <p:nvPicPr>
            <p:cNvPr id="2" name="Picture 1"/>
            <p:cNvPicPr>
              <a:picLocks noChangeAspect="1"/>
            </p:cNvPicPr>
            <p:nvPr/>
          </p:nvPicPr>
          <p:blipFill rotWithShape="1">
            <a:blip r:embed="rId3"/>
            <a:srcRect l="1742" t="6892" r="881" b="7944"/>
            <a:stretch/>
          </p:blipFill>
          <p:spPr>
            <a:xfrm>
              <a:off x="1428749" y="4816844"/>
              <a:ext cx="8928039" cy="1369643"/>
            </a:xfrm>
            <a:prstGeom prst="rect">
              <a:avLst/>
            </a:prstGeom>
            <a:ln w="28575">
              <a:solidFill>
                <a:srgbClr val="0070C0"/>
              </a:solidFill>
            </a:ln>
          </p:spPr>
        </p:pic>
        <p:sp>
          <p:nvSpPr>
            <p:cNvPr id="6" name="Oval 5"/>
            <p:cNvSpPr/>
            <p:nvPr/>
          </p:nvSpPr>
          <p:spPr>
            <a:xfrm>
              <a:off x="7021114" y="5745157"/>
              <a:ext cx="1022750" cy="29845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843593" y="5193737"/>
            <a:ext cx="4257045" cy="4154984"/>
          </a:xfrm>
          <a:prstGeom prst="rect">
            <a:avLst/>
          </a:prstGeom>
        </p:spPr>
        <p:txBody>
          <a:bodyPr wrap="square">
            <a:spAutoFit/>
          </a:bodyPr>
          <a:lstStyle/>
          <a:p>
            <a:pPr marL="342900" indent="-342900">
              <a:buFont typeface="Arial" charset="0"/>
              <a:buChar char="•"/>
            </a:pPr>
            <a:r>
              <a:rPr lang="en-US" sz="2400" dirty="0" smtClean="0">
                <a:solidFill>
                  <a:srgbClr val="011F7D"/>
                </a:solidFill>
                <a:latin typeface="Calibri" charset="0"/>
                <a:ea typeface="Calibri" charset="0"/>
                <a:cs typeface="Calibri" charset="0"/>
              </a:rPr>
              <a:t>At this time, click ”Continue”, and then checkout and </a:t>
            </a:r>
            <a:r>
              <a:rPr lang="en-US" sz="2400" b="1" dirty="0" smtClean="0">
                <a:solidFill>
                  <a:srgbClr val="011F7D"/>
                </a:solidFill>
                <a:latin typeface="Calibri" charset="0"/>
                <a:ea typeface="Calibri" charset="0"/>
                <a:cs typeface="Calibri" charset="0"/>
              </a:rPr>
              <a:t>pay the exam fee</a:t>
            </a:r>
          </a:p>
          <a:p>
            <a:endParaRPr lang="en-US" sz="2400" dirty="0">
              <a:solidFill>
                <a:srgbClr val="011F7D"/>
              </a:solidFill>
              <a:latin typeface="Calibri" charset="0"/>
              <a:ea typeface="Calibri" charset="0"/>
              <a:cs typeface="Calibri" charset="0"/>
            </a:endParaRPr>
          </a:p>
          <a:p>
            <a:pPr marL="342900" indent="-342900">
              <a:buFont typeface="Arial" charset="0"/>
              <a:buChar char="•"/>
            </a:pPr>
            <a:r>
              <a:rPr lang="en-US" sz="2400" dirty="0" smtClean="0">
                <a:solidFill>
                  <a:srgbClr val="011F7D"/>
                </a:solidFill>
                <a:latin typeface="Calibri" charset="0"/>
                <a:ea typeface="Calibri" charset="0"/>
                <a:cs typeface="Calibri" charset="0"/>
              </a:rPr>
              <a:t>After </a:t>
            </a:r>
            <a:r>
              <a:rPr lang="en-US" sz="2400" dirty="0">
                <a:solidFill>
                  <a:srgbClr val="011F7D"/>
                </a:solidFill>
                <a:latin typeface="Calibri" charset="0"/>
                <a:ea typeface="Calibri" charset="0"/>
                <a:cs typeface="Calibri" charset="0"/>
              </a:rPr>
              <a:t>obtaining the </a:t>
            </a:r>
            <a:r>
              <a:rPr lang="en-US" sz="2400" b="1" dirty="0">
                <a:solidFill>
                  <a:srgbClr val="011F7D"/>
                </a:solidFill>
                <a:latin typeface="Calibri" charset="0"/>
                <a:ea typeface="Calibri" charset="0"/>
                <a:cs typeface="Calibri" charset="0"/>
              </a:rPr>
              <a:t>scheduling permit</a:t>
            </a:r>
            <a:r>
              <a:rPr lang="en-US" sz="2400" dirty="0">
                <a:solidFill>
                  <a:srgbClr val="011F7D"/>
                </a:solidFill>
                <a:latin typeface="Calibri" charset="0"/>
                <a:ea typeface="Calibri" charset="0"/>
                <a:cs typeface="Calibri" charset="0"/>
              </a:rPr>
              <a:t>, you may visit the </a:t>
            </a:r>
            <a:r>
              <a:rPr lang="en-US" sz="2400" b="1" dirty="0" err="1">
                <a:solidFill>
                  <a:srgbClr val="011F7D"/>
                </a:solidFill>
                <a:latin typeface="Calibri" charset="0"/>
                <a:ea typeface="Calibri" charset="0"/>
                <a:cs typeface="Calibri" charset="0"/>
              </a:rPr>
              <a:t>Prometric</a:t>
            </a:r>
            <a:r>
              <a:rPr lang="en-US" sz="2400" b="1" dirty="0">
                <a:solidFill>
                  <a:srgbClr val="011F7D"/>
                </a:solidFill>
                <a:latin typeface="Calibri" charset="0"/>
                <a:ea typeface="Calibri" charset="0"/>
                <a:cs typeface="Calibri" charset="0"/>
              </a:rPr>
              <a:t> website</a:t>
            </a:r>
            <a:r>
              <a:rPr lang="en-US" sz="2400" dirty="0">
                <a:solidFill>
                  <a:srgbClr val="011F7D"/>
                </a:solidFill>
                <a:latin typeface="Calibri" charset="0"/>
                <a:ea typeface="Calibri" charset="0"/>
                <a:cs typeface="Calibri" charset="0"/>
              </a:rPr>
              <a:t> to schedule a test </a:t>
            </a:r>
            <a:r>
              <a:rPr lang="en-US" sz="2400" dirty="0" smtClean="0">
                <a:solidFill>
                  <a:srgbClr val="011F7D"/>
                </a:solidFill>
                <a:latin typeface="Calibri" charset="0"/>
                <a:ea typeface="Calibri" charset="0"/>
                <a:cs typeface="Calibri" charset="0"/>
              </a:rPr>
              <a:t>date (</a:t>
            </a:r>
            <a:r>
              <a:rPr lang="en-US" sz="2400" dirty="0" smtClean="0">
                <a:solidFill>
                  <a:srgbClr val="011F7D"/>
                </a:solidFill>
                <a:latin typeface="Calibri" charset="0"/>
                <a:ea typeface="Calibri" charset="0"/>
                <a:cs typeface="Calibri" charset="0"/>
                <a:hlinkClick r:id="rId4"/>
              </a:rPr>
              <a:t>https</a:t>
            </a:r>
            <a:r>
              <a:rPr lang="en-US" sz="2400" dirty="0">
                <a:solidFill>
                  <a:srgbClr val="011F7D"/>
                </a:solidFill>
                <a:latin typeface="Calibri" charset="0"/>
                <a:ea typeface="Calibri" charset="0"/>
                <a:cs typeface="Calibri" charset="0"/>
                <a:hlinkClick r:id="rId4"/>
              </a:rPr>
              <a:t>://www.prometric.com</a:t>
            </a:r>
            <a:r>
              <a:rPr lang="en-US" sz="2400" dirty="0">
                <a:solidFill>
                  <a:srgbClr val="011F7D"/>
                </a:solidFill>
                <a:latin typeface="Calibri" charset="0"/>
                <a:ea typeface="Calibri" charset="0"/>
                <a:cs typeface="Calibri" charset="0"/>
              </a:rPr>
              <a:t>)</a:t>
            </a:r>
          </a:p>
          <a:p>
            <a:pPr marL="342900" indent="-342900">
              <a:buFont typeface="Arial" charset="0"/>
              <a:buChar char="•"/>
            </a:pPr>
            <a:endParaRPr lang="en-US" sz="2400" b="1" dirty="0" smtClean="0">
              <a:solidFill>
                <a:srgbClr val="011F7D"/>
              </a:solidFill>
              <a:latin typeface="Calibri" charset="0"/>
              <a:ea typeface="Calibri" charset="0"/>
              <a:cs typeface="Calibri" charset="0"/>
            </a:endParaRPr>
          </a:p>
          <a:p>
            <a:endParaRPr lang="en-US" sz="2400" dirty="0" smtClean="0">
              <a:solidFill>
                <a:srgbClr val="011F7D"/>
              </a:solidFill>
              <a:latin typeface="Calibri" charset="0"/>
              <a:ea typeface="Calibri" charset="0"/>
              <a:cs typeface="Calibri" charset="0"/>
            </a:endParaRPr>
          </a:p>
        </p:txBody>
      </p:sp>
      <p:grpSp>
        <p:nvGrpSpPr>
          <p:cNvPr id="5" name="Group 4"/>
          <p:cNvGrpSpPr/>
          <p:nvPr/>
        </p:nvGrpSpPr>
        <p:grpSpPr>
          <a:xfrm>
            <a:off x="5695041" y="5603430"/>
            <a:ext cx="5502349" cy="2870288"/>
            <a:chOff x="4911789" y="5801026"/>
            <a:chExt cx="5846699" cy="3104642"/>
          </a:xfrm>
        </p:grpSpPr>
        <p:pic>
          <p:nvPicPr>
            <p:cNvPr id="4" name="Picture 3"/>
            <p:cNvPicPr>
              <a:picLocks noChangeAspect="1"/>
            </p:cNvPicPr>
            <p:nvPr/>
          </p:nvPicPr>
          <p:blipFill>
            <a:blip r:embed="rId5"/>
            <a:stretch>
              <a:fillRect/>
            </a:stretch>
          </p:blipFill>
          <p:spPr>
            <a:xfrm>
              <a:off x="4911789" y="5801026"/>
              <a:ext cx="5846699" cy="3104642"/>
            </a:xfrm>
            <a:prstGeom prst="rect">
              <a:avLst/>
            </a:prstGeom>
            <a:ln w="28575">
              <a:solidFill>
                <a:srgbClr val="0070C0"/>
              </a:solidFill>
            </a:ln>
          </p:spPr>
        </p:pic>
        <p:sp>
          <p:nvSpPr>
            <p:cNvPr id="10" name="Oval 9"/>
            <p:cNvSpPr/>
            <p:nvPr/>
          </p:nvSpPr>
          <p:spPr>
            <a:xfrm>
              <a:off x="5460664" y="8343901"/>
              <a:ext cx="2984900" cy="3568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3996559" y="5746304"/>
            <a:ext cx="8501066" cy="2246769"/>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7000" b="0" cap="none" spc="0" dirty="0" smtClean="0">
                <a:ln w="0"/>
                <a:gradFill>
                  <a:gsLst>
                    <a:gs pos="0">
                      <a:srgbClr val="53575C">
                        <a:alpha val="0"/>
                      </a:srgbClr>
                    </a:gs>
                    <a:gs pos="66000">
                      <a:srgbClr val="C5C7CA"/>
                    </a:gs>
                  </a:gsLst>
                  <a:lin ang="5400000"/>
                </a:gradFill>
                <a:effectLst/>
              </a:rPr>
              <a:t>SAMPLE</a:t>
            </a:r>
          </a:p>
          <a:p>
            <a:pPr algn="ctr"/>
            <a:r>
              <a:rPr lang="en-US" sz="7000" dirty="0" smtClean="0">
                <a:ln w="0"/>
                <a:gradFill>
                  <a:gsLst>
                    <a:gs pos="0">
                      <a:srgbClr val="53575C">
                        <a:alpha val="0"/>
                      </a:srgbClr>
                    </a:gs>
                    <a:gs pos="66000">
                      <a:srgbClr val="C5C7CA"/>
                    </a:gs>
                  </a:gsLst>
                  <a:lin ang="5400000"/>
                </a:gradFill>
              </a:rPr>
              <a:t>SUMMARY OF FEES</a:t>
            </a:r>
            <a:endParaRPr lang="en-US" sz="7000" b="0" cap="none" spc="0" dirty="0">
              <a:ln w="0"/>
              <a:gradFill>
                <a:gsLst>
                  <a:gs pos="0">
                    <a:srgbClr val="53575C">
                      <a:alpha val="0"/>
                    </a:srgbClr>
                  </a:gs>
                  <a:gs pos="66000">
                    <a:srgbClr val="C5C7CA"/>
                  </a:gs>
                </a:gsLst>
                <a:lin ang="5400000"/>
              </a:gradFill>
              <a:effectLst/>
            </a:endParaRPr>
          </a:p>
        </p:txBody>
      </p:sp>
      <p:sp>
        <p:nvSpPr>
          <p:cNvPr id="13"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a:t>
            </a: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Certification</a:t>
            </a:r>
            <a:endPar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8" name="Rectangle 7"/>
          <p:cNvSpPr/>
          <p:nvPr/>
        </p:nvSpPr>
        <p:spPr>
          <a:xfrm>
            <a:off x="843593" y="1903577"/>
            <a:ext cx="10901750" cy="1200329"/>
          </a:xfrm>
          <a:prstGeom prst="rect">
            <a:avLst/>
          </a:prstGeom>
        </p:spPr>
        <p:txBody>
          <a:bodyPr wrap="square">
            <a:spAutoFit/>
          </a:bodyPr>
          <a:lstStyle/>
          <a:p>
            <a:r>
              <a:rPr lang="en-US" sz="2400" b="1" dirty="0" smtClean="0">
                <a:solidFill>
                  <a:srgbClr val="011F7D"/>
                </a:solidFill>
                <a:latin typeface="Calibri" charset="0"/>
                <a:ea typeface="Calibri" charset="0"/>
                <a:cs typeface="Calibri" charset="0"/>
              </a:rPr>
              <a:t>Application Summary and Method of Payment: </a:t>
            </a:r>
            <a:r>
              <a:rPr lang="en-US" sz="2400" dirty="0" smtClean="0">
                <a:solidFill>
                  <a:srgbClr val="011F7D"/>
                </a:solidFill>
                <a:latin typeface="Calibri" charset="0"/>
                <a:ea typeface="Calibri" charset="0"/>
                <a:cs typeface="Calibri" charset="0"/>
              </a:rPr>
              <a:t>Read </a:t>
            </a:r>
            <a:r>
              <a:rPr lang="en-US" sz="2400" dirty="0">
                <a:solidFill>
                  <a:srgbClr val="011F7D"/>
                </a:solidFill>
                <a:latin typeface="Calibri" charset="0"/>
                <a:ea typeface="Calibri" charset="0"/>
                <a:cs typeface="Calibri" charset="0"/>
              </a:rPr>
              <a:t>this Application Summary carefully. This is your last opportunity to make changes or corrections before making payment and submitting the on-line part of your application to ECFMG</a:t>
            </a:r>
          </a:p>
        </p:txBody>
      </p:sp>
    </p:spTree>
    <p:extLst>
      <p:ext uri="{BB962C8B-B14F-4D97-AF65-F5344CB8AC3E}">
        <p14:creationId xmlns:p14="http://schemas.microsoft.com/office/powerpoint/2010/main" val="1653533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053078"/>
            <a:ext cx="12191999"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3</a:t>
            </a: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 Examination Requirements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1048989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Examination Requirements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grpSp>
        <p:nvGrpSpPr>
          <p:cNvPr id="13" name="Group 12"/>
          <p:cNvGrpSpPr/>
          <p:nvPr/>
        </p:nvGrpSpPr>
        <p:grpSpPr>
          <a:xfrm>
            <a:off x="2814466" y="1825046"/>
            <a:ext cx="6563062" cy="1608138"/>
            <a:chOff x="3778492" y="4575217"/>
            <a:chExt cx="6563062" cy="1608138"/>
          </a:xfrm>
        </p:grpSpPr>
        <p:grpSp>
          <p:nvGrpSpPr>
            <p:cNvPr id="12" name="Group 11"/>
            <p:cNvGrpSpPr/>
            <p:nvPr/>
          </p:nvGrpSpPr>
          <p:grpSpPr>
            <a:xfrm>
              <a:off x="3778492" y="4575217"/>
              <a:ext cx="6445932" cy="1591056"/>
              <a:chOff x="3719927" y="1832017"/>
              <a:chExt cx="6445932" cy="1591056"/>
            </a:xfrm>
          </p:grpSpPr>
          <p:pic>
            <p:nvPicPr>
              <p:cNvPr id="7" name="Picture 6"/>
              <p:cNvPicPr>
                <a:picLocks/>
              </p:cNvPicPr>
              <p:nvPr/>
            </p:nvPicPr>
            <p:blipFill>
              <a:blip r:embed="rId2"/>
              <a:stretch>
                <a:fillRect/>
              </a:stretch>
            </p:blipFill>
            <p:spPr>
              <a:xfrm>
                <a:off x="4112959" y="1951456"/>
                <a:ext cx="6052900" cy="1399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9" name="Rectangle 8"/>
              <p:cNvSpPr/>
              <p:nvPr/>
            </p:nvSpPr>
            <p:spPr>
              <a:xfrm>
                <a:off x="3719927" y="1832017"/>
                <a:ext cx="786064" cy="1591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a:srcRect l="12034" r="8729"/>
              <a:stretch/>
            </p:blipFill>
            <p:spPr>
              <a:xfrm>
                <a:off x="3918614" y="1961231"/>
                <a:ext cx="1604210" cy="1349709"/>
              </a:xfrm>
              <a:prstGeom prst="rect">
                <a:avLst/>
              </a:prstGeom>
            </p:spPr>
          </p:pic>
        </p:grpSp>
        <p:sp>
          <p:nvSpPr>
            <p:cNvPr id="11" name="Rectangle 10"/>
            <p:cNvSpPr/>
            <p:nvPr/>
          </p:nvSpPr>
          <p:spPr>
            <a:xfrm>
              <a:off x="3778492" y="4575217"/>
              <a:ext cx="6563062" cy="1608138"/>
            </a:xfrm>
            <a:prstGeom prst="rect">
              <a:avLst/>
            </a:prstGeom>
            <a:noFill/>
            <a:ln w="38100">
              <a:solidFill>
                <a:srgbClr val="197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71450" y="3535541"/>
            <a:ext cx="11887200" cy="3785652"/>
          </a:xfrm>
          <a:prstGeom prst="rect">
            <a:avLst/>
          </a:prstGeom>
          <a:noFill/>
        </p:spPr>
        <p:txBody>
          <a:bodyPr wrap="square" rtlCol="0">
            <a:spAutoFit/>
          </a:bodyPr>
          <a:lstStyle/>
          <a:p>
            <a:pPr marL="342900" indent="-342900">
              <a:buFont typeface="Arial" charset="0"/>
              <a:buChar char="•"/>
            </a:pPr>
            <a:r>
              <a:rPr lang="en-US" sz="2400" dirty="0">
                <a:solidFill>
                  <a:srgbClr val="011F7D"/>
                </a:solidFill>
                <a:latin typeface="Calibri" charset="0"/>
                <a:ea typeface="Calibri" charset="0"/>
                <a:cs typeface="Calibri" charset="0"/>
              </a:rPr>
              <a:t>The </a:t>
            </a:r>
            <a:r>
              <a:rPr lang="en-US" sz="2400" b="1" dirty="0">
                <a:solidFill>
                  <a:srgbClr val="011F7D"/>
                </a:solidFill>
                <a:latin typeface="Calibri" charset="0"/>
                <a:ea typeface="Calibri" charset="0"/>
                <a:cs typeface="Calibri" charset="0"/>
              </a:rPr>
              <a:t>United States Medical Licensing </a:t>
            </a:r>
            <a:r>
              <a:rPr lang="en-US" sz="2400" b="1" dirty="0" smtClean="0">
                <a:solidFill>
                  <a:srgbClr val="011F7D"/>
                </a:solidFill>
                <a:latin typeface="Calibri" charset="0"/>
                <a:ea typeface="Calibri" charset="0"/>
                <a:cs typeface="Calibri" charset="0"/>
              </a:rPr>
              <a:t>Examination (USMLE) </a:t>
            </a:r>
            <a:r>
              <a:rPr lang="en-US" sz="2400" dirty="0">
                <a:solidFill>
                  <a:srgbClr val="011F7D"/>
                </a:solidFill>
                <a:latin typeface="Calibri" charset="0"/>
                <a:ea typeface="Calibri" charset="0"/>
                <a:cs typeface="Calibri" charset="0"/>
              </a:rPr>
              <a:t>is a three-step examination for medical licensure in the United States and is sponsored by the </a:t>
            </a:r>
            <a:r>
              <a:rPr lang="en-US" sz="2400" b="1" dirty="0">
                <a:solidFill>
                  <a:srgbClr val="011F7D"/>
                </a:solidFill>
                <a:latin typeface="Calibri" charset="0"/>
                <a:ea typeface="Calibri" charset="0"/>
                <a:cs typeface="Calibri" charset="0"/>
              </a:rPr>
              <a:t>Federation of State Medical Boards (FSMB) </a:t>
            </a:r>
            <a:r>
              <a:rPr lang="en-US" sz="2400" dirty="0">
                <a:solidFill>
                  <a:srgbClr val="011F7D"/>
                </a:solidFill>
                <a:latin typeface="Calibri" charset="0"/>
                <a:ea typeface="Calibri" charset="0"/>
                <a:cs typeface="Calibri" charset="0"/>
              </a:rPr>
              <a:t>and the </a:t>
            </a:r>
            <a:r>
              <a:rPr lang="en-US" sz="2400" b="1" dirty="0">
                <a:solidFill>
                  <a:srgbClr val="011F7D"/>
                </a:solidFill>
                <a:latin typeface="Calibri" charset="0"/>
                <a:ea typeface="Calibri" charset="0"/>
                <a:cs typeface="Calibri" charset="0"/>
              </a:rPr>
              <a:t>National Board of Medical </a:t>
            </a:r>
            <a:r>
              <a:rPr lang="en-US" sz="2400" b="1" dirty="0" smtClean="0">
                <a:solidFill>
                  <a:srgbClr val="011F7D"/>
                </a:solidFill>
                <a:latin typeface="Calibri" charset="0"/>
                <a:ea typeface="Calibri" charset="0"/>
                <a:cs typeface="Calibri" charset="0"/>
              </a:rPr>
              <a:t>Examiners </a:t>
            </a:r>
            <a:r>
              <a:rPr lang="en-US" sz="2400" b="1" dirty="0">
                <a:solidFill>
                  <a:srgbClr val="011F7D"/>
                </a:solidFill>
                <a:latin typeface="Calibri" charset="0"/>
                <a:ea typeface="Calibri" charset="0"/>
                <a:cs typeface="Calibri" charset="0"/>
              </a:rPr>
              <a:t>(</a:t>
            </a:r>
            <a:r>
              <a:rPr lang="en-US" sz="2400" b="1" dirty="0" smtClean="0">
                <a:solidFill>
                  <a:srgbClr val="011F7D"/>
                </a:solidFill>
                <a:latin typeface="Calibri" charset="0"/>
                <a:ea typeface="Calibri" charset="0"/>
                <a:cs typeface="Calibri" charset="0"/>
              </a:rPr>
              <a:t>NBME)</a:t>
            </a:r>
          </a:p>
          <a:p>
            <a:pPr marL="342900" indent="-342900">
              <a:buFont typeface="Arial" charset="0"/>
              <a:buChar char="•"/>
            </a:pPr>
            <a:endParaRPr lang="en-US" sz="2400" b="1" dirty="0">
              <a:solidFill>
                <a:srgbClr val="011F7D"/>
              </a:solidFill>
              <a:latin typeface="Calibri" charset="0"/>
              <a:ea typeface="Calibri" charset="0"/>
              <a:cs typeface="Calibri" charset="0"/>
            </a:endParaRPr>
          </a:p>
          <a:p>
            <a:pPr marL="342900" indent="-342900">
              <a:buFont typeface="Arial" charset="0"/>
              <a:buChar char="•"/>
            </a:pPr>
            <a:r>
              <a:rPr lang="en-US" sz="2400" dirty="0" smtClean="0">
                <a:solidFill>
                  <a:srgbClr val="011F7D"/>
                </a:solidFill>
                <a:latin typeface="Calibri" charset="0"/>
                <a:ea typeface="Calibri" charset="0"/>
                <a:cs typeface="Calibri" charset="0"/>
              </a:rPr>
              <a:t>The </a:t>
            </a:r>
            <a:r>
              <a:rPr lang="en-US" sz="2400" dirty="0">
                <a:solidFill>
                  <a:srgbClr val="011F7D"/>
                </a:solidFill>
                <a:latin typeface="Calibri" charset="0"/>
                <a:ea typeface="Calibri" charset="0"/>
                <a:cs typeface="Calibri" charset="0"/>
              </a:rPr>
              <a:t>USMLE assesses a physician's ability to apply knowledge, concepts, and principles, and to demonstrate fundamental patient-centered skills, that are important in health and disease and that constitute the basis of safe and effective patient </a:t>
            </a:r>
            <a:r>
              <a:rPr lang="en-US" sz="2400" dirty="0" smtClean="0">
                <a:solidFill>
                  <a:srgbClr val="011F7D"/>
                </a:solidFill>
                <a:latin typeface="Calibri" charset="0"/>
                <a:ea typeface="Calibri" charset="0"/>
                <a:cs typeface="Calibri" charset="0"/>
              </a:rPr>
              <a:t>care</a:t>
            </a:r>
          </a:p>
          <a:p>
            <a:pPr marL="342900" indent="-342900">
              <a:buFont typeface="Arial" charset="0"/>
              <a:buChar char="•"/>
            </a:pPr>
            <a:endParaRPr lang="en-US" sz="2400" dirty="0">
              <a:solidFill>
                <a:srgbClr val="011F7D"/>
              </a:solidFill>
              <a:latin typeface="Calibri" charset="0"/>
              <a:ea typeface="Calibri" charset="0"/>
              <a:cs typeface="Calibri" charset="0"/>
            </a:endParaRPr>
          </a:p>
          <a:p>
            <a:pPr marL="342900" indent="-342900">
              <a:buFont typeface="Arial" charset="0"/>
              <a:buChar char="•"/>
            </a:pPr>
            <a:r>
              <a:rPr lang="en-US" sz="2400" dirty="0" smtClean="0">
                <a:solidFill>
                  <a:srgbClr val="011F7D"/>
                </a:solidFill>
                <a:latin typeface="Calibri" charset="0"/>
                <a:ea typeface="Calibri" charset="0"/>
                <a:cs typeface="Calibri" charset="0"/>
              </a:rPr>
              <a:t>Each </a:t>
            </a:r>
            <a:r>
              <a:rPr lang="en-US" sz="2400" dirty="0">
                <a:solidFill>
                  <a:srgbClr val="011F7D"/>
                </a:solidFill>
                <a:latin typeface="Calibri" charset="0"/>
                <a:ea typeface="Calibri" charset="0"/>
                <a:cs typeface="Calibri" charset="0"/>
              </a:rPr>
              <a:t>of the three Steps of the USMLE complements the others; no Step can stand alone in the assessment of readiness for medical </a:t>
            </a:r>
            <a:r>
              <a:rPr lang="en-US" sz="2400" dirty="0" smtClean="0">
                <a:solidFill>
                  <a:srgbClr val="011F7D"/>
                </a:solidFill>
                <a:latin typeface="Calibri" charset="0"/>
                <a:ea typeface="Calibri" charset="0"/>
                <a:cs typeface="Calibri" charset="0"/>
              </a:rPr>
              <a:t>licensure</a:t>
            </a:r>
          </a:p>
        </p:txBody>
      </p:sp>
      <p:sp>
        <p:nvSpPr>
          <p:cNvPr id="16" name="TextBox 15"/>
          <p:cNvSpPr txBox="1"/>
          <p:nvPr/>
        </p:nvSpPr>
        <p:spPr>
          <a:xfrm>
            <a:off x="816686" y="7654945"/>
            <a:ext cx="10596727" cy="1200329"/>
          </a:xfrm>
          <a:prstGeom prst="rect">
            <a:avLst/>
          </a:prstGeom>
          <a:solidFill>
            <a:schemeClr val="bg1"/>
          </a:solidFill>
          <a:ln w="28575">
            <a:solidFill>
              <a:srgbClr val="C00000"/>
            </a:solidFill>
          </a:ln>
        </p:spPr>
        <p:txBody>
          <a:bodyPr wrap="square" rtlCol="0">
            <a:spAutoFit/>
          </a:bodyPr>
          <a:lstStyle/>
          <a:p>
            <a:pPr algn="ctr"/>
            <a:r>
              <a:rPr lang="en-US" b="1" i="1" dirty="0" smtClean="0">
                <a:solidFill>
                  <a:srgbClr val="1971C0"/>
                </a:solidFill>
                <a:latin typeface="Calibri" charset="0"/>
                <a:ea typeface="Calibri" charset="0"/>
                <a:cs typeface="Calibri" charset="0"/>
              </a:rPr>
              <a:t>With </a:t>
            </a:r>
            <a:r>
              <a:rPr lang="en-US" b="1" i="1" dirty="0">
                <a:solidFill>
                  <a:srgbClr val="1971C0"/>
                </a:solidFill>
                <a:latin typeface="Calibri" charset="0"/>
                <a:ea typeface="Calibri" charset="0"/>
                <a:cs typeface="Calibri" charset="0"/>
              </a:rPr>
              <a:t>the exception of Step 2 CS (which is reported as Pass/Fail), USMLE results are reported on a 3-digit </a:t>
            </a:r>
            <a:r>
              <a:rPr lang="en-US" b="1" i="1" dirty="0" smtClean="0">
                <a:solidFill>
                  <a:srgbClr val="1971C0"/>
                </a:solidFill>
                <a:latin typeface="Calibri" charset="0"/>
                <a:ea typeface="Calibri" charset="0"/>
                <a:cs typeface="Calibri" charset="0"/>
              </a:rPr>
              <a:t>scale</a:t>
            </a:r>
            <a:r>
              <a:rPr lang="en-US" b="1" i="1" dirty="0">
                <a:solidFill>
                  <a:srgbClr val="1971C0"/>
                </a:solidFill>
                <a:latin typeface="Calibri" charset="0"/>
                <a:ea typeface="Calibri" charset="0"/>
                <a:cs typeface="Calibri" charset="0"/>
              </a:rPr>
              <a:t> </a:t>
            </a:r>
            <a:r>
              <a:rPr lang="en-US" i="1" dirty="0" smtClean="0">
                <a:solidFill>
                  <a:srgbClr val="1971C0"/>
                </a:solidFill>
                <a:latin typeface="Calibri" charset="0"/>
                <a:ea typeface="Calibri" charset="0"/>
                <a:cs typeface="Calibri" charset="0"/>
              </a:rPr>
              <a:t>The </a:t>
            </a:r>
            <a:r>
              <a:rPr lang="en-US" i="1" dirty="0">
                <a:solidFill>
                  <a:srgbClr val="1971C0"/>
                </a:solidFill>
                <a:latin typeface="Calibri" charset="0"/>
                <a:ea typeface="Calibri" charset="0"/>
                <a:cs typeface="Calibri" charset="0"/>
              </a:rPr>
              <a:t>current minimum passing scores are as follows:</a:t>
            </a:r>
          </a:p>
          <a:p>
            <a:pPr algn="ctr"/>
            <a:r>
              <a:rPr lang="en-US" b="1" dirty="0">
                <a:solidFill>
                  <a:srgbClr val="1971C0"/>
                </a:solidFill>
                <a:latin typeface="Calibri" charset="0"/>
                <a:ea typeface="Calibri" charset="0"/>
                <a:cs typeface="Calibri" charset="0"/>
              </a:rPr>
              <a:t>Step 1</a:t>
            </a:r>
            <a:r>
              <a:rPr lang="en-US" dirty="0">
                <a:solidFill>
                  <a:srgbClr val="1971C0"/>
                </a:solidFill>
                <a:latin typeface="Calibri" charset="0"/>
                <a:ea typeface="Calibri" charset="0"/>
                <a:cs typeface="Calibri" charset="0"/>
              </a:rPr>
              <a:t>: 192</a:t>
            </a:r>
          </a:p>
          <a:p>
            <a:pPr algn="ctr"/>
            <a:r>
              <a:rPr lang="tr-TR" b="1" dirty="0">
                <a:solidFill>
                  <a:srgbClr val="1971C0"/>
                </a:solidFill>
                <a:latin typeface="Calibri" charset="0"/>
                <a:ea typeface="Calibri" charset="0"/>
                <a:cs typeface="Calibri" charset="0"/>
              </a:rPr>
              <a:t>Step 2 CK</a:t>
            </a:r>
            <a:r>
              <a:rPr lang="tr-TR" dirty="0">
                <a:solidFill>
                  <a:srgbClr val="1971C0"/>
                </a:solidFill>
                <a:latin typeface="Calibri" charset="0"/>
                <a:ea typeface="Calibri" charset="0"/>
                <a:cs typeface="Calibri" charset="0"/>
              </a:rPr>
              <a:t>: </a:t>
            </a:r>
            <a:r>
              <a:rPr lang="tr-TR" dirty="0" smtClean="0">
                <a:solidFill>
                  <a:srgbClr val="1971C0"/>
                </a:solidFill>
                <a:latin typeface="Calibri" charset="0"/>
                <a:ea typeface="Calibri" charset="0"/>
                <a:cs typeface="Calibri" charset="0"/>
              </a:rPr>
              <a:t>209</a:t>
            </a:r>
            <a:endParaRPr lang="tr-TR" dirty="0">
              <a:solidFill>
                <a:srgbClr val="1971C0"/>
              </a:solidFill>
              <a:latin typeface="Calibri" charset="0"/>
              <a:ea typeface="Calibri" charset="0"/>
              <a:cs typeface="Calibri" charset="0"/>
            </a:endParaRPr>
          </a:p>
        </p:txBody>
      </p:sp>
    </p:spTree>
    <p:extLst>
      <p:ext uri="{BB962C8B-B14F-4D97-AF65-F5344CB8AC3E}">
        <p14:creationId xmlns:p14="http://schemas.microsoft.com/office/powerpoint/2010/main" val="1242843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Examination Requirements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15" name="TextBox 14"/>
          <p:cNvSpPr txBox="1"/>
          <p:nvPr/>
        </p:nvSpPr>
        <p:spPr>
          <a:xfrm>
            <a:off x="445290" y="5138356"/>
            <a:ext cx="11301412" cy="4154984"/>
          </a:xfrm>
          <a:prstGeom prst="rect">
            <a:avLst/>
          </a:prstGeom>
          <a:noFill/>
        </p:spPr>
        <p:txBody>
          <a:bodyPr wrap="square" rtlCol="0">
            <a:spAutoFit/>
          </a:bodyPr>
          <a:lstStyle/>
          <a:p>
            <a:pPr marL="342900" indent="-342900">
              <a:buFont typeface="Arial" charset="0"/>
              <a:buChar char="•"/>
            </a:pPr>
            <a:r>
              <a:rPr lang="en-US" sz="2400" b="1" dirty="0">
                <a:solidFill>
                  <a:srgbClr val="011F7D"/>
                </a:solidFill>
              </a:rPr>
              <a:t>Step 1 </a:t>
            </a:r>
            <a:r>
              <a:rPr lang="en-US" sz="2400" dirty="0">
                <a:solidFill>
                  <a:srgbClr val="011F7D"/>
                </a:solidFill>
              </a:rPr>
              <a:t>assesses whether you understand and can apply important concepts of the sciences basic to the practice of medicine, with special emphasis on principles and mechanisms underlying health, disease, and modes of </a:t>
            </a:r>
            <a:r>
              <a:rPr lang="en-US" sz="2400" dirty="0" smtClean="0">
                <a:solidFill>
                  <a:srgbClr val="011F7D"/>
                </a:solidFill>
              </a:rPr>
              <a:t>therapy</a:t>
            </a:r>
          </a:p>
          <a:p>
            <a:pPr marL="342900" indent="-342900">
              <a:buFont typeface="Arial" charset="0"/>
              <a:buChar char="•"/>
            </a:pPr>
            <a:endParaRPr lang="en-US" sz="2400" dirty="0">
              <a:solidFill>
                <a:srgbClr val="011F7D"/>
              </a:solidFill>
            </a:endParaRPr>
          </a:p>
          <a:p>
            <a:pPr marL="342900" indent="-342900">
              <a:buFont typeface="Arial" charset="0"/>
              <a:buChar char="•"/>
            </a:pPr>
            <a:r>
              <a:rPr lang="en-US" sz="2400" b="1" dirty="0" smtClean="0">
                <a:solidFill>
                  <a:srgbClr val="011F7D"/>
                </a:solidFill>
              </a:rPr>
              <a:t>Step </a:t>
            </a:r>
            <a:r>
              <a:rPr lang="en-US" sz="2400" b="1" dirty="0">
                <a:solidFill>
                  <a:srgbClr val="011F7D"/>
                </a:solidFill>
              </a:rPr>
              <a:t>1 </a:t>
            </a:r>
            <a:r>
              <a:rPr lang="en-US" sz="2400" dirty="0">
                <a:solidFill>
                  <a:srgbClr val="011F7D"/>
                </a:solidFill>
              </a:rPr>
              <a:t>ensures mastery of not only the sciences that provide a foundation for the safe and competent practice of medicine in the present, but also the scientific principles required for maintenance of competence through lifelong </a:t>
            </a:r>
            <a:r>
              <a:rPr lang="en-US" sz="2400" dirty="0" smtClean="0">
                <a:solidFill>
                  <a:srgbClr val="011F7D"/>
                </a:solidFill>
              </a:rPr>
              <a:t>learning</a:t>
            </a:r>
          </a:p>
          <a:p>
            <a:pPr marL="342900" indent="-342900">
              <a:buFont typeface="Arial" charset="0"/>
              <a:buChar char="•"/>
            </a:pPr>
            <a:endParaRPr lang="en-US" sz="2400" dirty="0">
              <a:solidFill>
                <a:srgbClr val="011F7D"/>
              </a:solidFill>
            </a:endParaRPr>
          </a:p>
          <a:p>
            <a:pPr marL="342900" indent="-342900">
              <a:buFont typeface="Arial" charset="0"/>
              <a:buChar char="•"/>
            </a:pPr>
            <a:r>
              <a:rPr lang="en-US" sz="2400" b="1" dirty="0">
                <a:solidFill>
                  <a:srgbClr val="011F7D"/>
                </a:solidFill>
              </a:rPr>
              <a:t>Step 1 </a:t>
            </a:r>
            <a:r>
              <a:rPr lang="en-US" sz="2400" dirty="0">
                <a:solidFill>
                  <a:srgbClr val="011F7D"/>
                </a:solidFill>
              </a:rPr>
              <a:t>is a </a:t>
            </a:r>
            <a:r>
              <a:rPr lang="en-US" sz="2400" b="1" dirty="0">
                <a:solidFill>
                  <a:srgbClr val="011F7D"/>
                </a:solidFill>
              </a:rPr>
              <a:t>one-day</a:t>
            </a:r>
            <a:r>
              <a:rPr lang="en-US" sz="2400" dirty="0">
                <a:solidFill>
                  <a:srgbClr val="011F7D"/>
                </a:solidFill>
              </a:rPr>
              <a:t> examination. It is divided into seven 60-minute blocks and administered in one 8-hour testing session</a:t>
            </a:r>
            <a:endParaRPr lang="en-US" sz="2400" dirty="0">
              <a:solidFill>
                <a:srgbClr val="011F7D"/>
              </a:solidFill>
            </a:endParaRPr>
          </a:p>
          <a:p>
            <a:pPr marL="342900" indent="-342900">
              <a:buFont typeface="Arial" charset="0"/>
              <a:buChar char="•"/>
            </a:pPr>
            <a:endParaRPr lang="en-US" sz="2400" dirty="0" smtClean="0">
              <a:solidFill>
                <a:srgbClr val="011F7D"/>
              </a:solidFill>
            </a:endParaRPr>
          </a:p>
        </p:txBody>
      </p:sp>
      <p:grpSp>
        <p:nvGrpSpPr>
          <p:cNvPr id="14" name="Group 13"/>
          <p:cNvGrpSpPr/>
          <p:nvPr/>
        </p:nvGrpSpPr>
        <p:grpSpPr>
          <a:xfrm>
            <a:off x="2814466" y="1825046"/>
            <a:ext cx="6563062" cy="1608138"/>
            <a:chOff x="3778492" y="4575217"/>
            <a:chExt cx="6563062" cy="1608138"/>
          </a:xfrm>
        </p:grpSpPr>
        <p:grpSp>
          <p:nvGrpSpPr>
            <p:cNvPr id="16" name="Group 15"/>
            <p:cNvGrpSpPr/>
            <p:nvPr/>
          </p:nvGrpSpPr>
          <p:grpSpPr>
            <a:xfrm>
              <a:off x="3778492" y="4575217"/>
              <a:ext cx="6445932" cy="1591056"/>
              <a:chOff x="3719927" y="1832017"/>
              <a:chExt cx="6445932" cy="1591056"/>
            </a:xfrm>
          </p:grpSpPr>
          <p:pic>
            <p:nvPicPr>
              <p:cNvPr id="18" name="Picture 17"/>
              <p:cNvPicPr>
                <a:picLocks/>
              </p:cNvPicPr>
              <p:nvPr/>
            </p:nvPicPr>
            <p:blipFill>
              <a:blip r:embed="rId2"/>
              <a:stretch>
                <a:fillRect/>
              </a:stretch>
            </p:blipFill>
            <p:spPr>
              <a:xfrm>
                <a:off x="4112959" y="1951456"/>
                <a:ext cx="6052900" cy="1399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9" name="Rectangle 18"/>
              <p:cNvSpPr/>
              <p:nvPr/>
            </p:nvSpPr>
            <p:spPr>
              <a:xfrm>
                <a:off x="3719927" y="1832017"/>
                <a:ext cx="786064" cy="1591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3"/>
              <a:srcRect l="12034" r="8729"/>
              <a:stretch/>
            </p:blipFill>
            <p:spPr>
              <a:xfrm>
                <a:off x="3918614" y="1961231"/>
                <a:ext cx="1604210" cy="1349709"/>
              </a:xfrm>
              <a:prstGeom prst="rect">
                <a:avLst/>
              </a:prstGeom>
            </p:spPr>
          </p:pic>
        </p:grpSp>
        <p:sp>
          <p:nvSpPr>
            <p:cNvPr id="17" name="Rectangle 16"/>
            <p:cNvSpPr/>
            <p:nvPr/>
          </p:nvSpPr>
          <p:spPr>
            <a:xfrm>
              <a:off x="3778492" y="4575217"/>
              <a:ext cx="6563062" cy="1608138"/>
            </a:xfrm>
            <a:prstGeom prst="rect">
              <a:avLst/>
            </a:prstGeom>
            <a:noFill/>
            <a:ln w="38100">
              <a:solidFill>
                <a:srgbClr val="197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Table 10"/>
          <p:cNvGraphicFramePr>
            <a:graphicFrameLocks noGrp="1"/>
          </p:cNvGraphicFramePr>
          <p:nvPr>
            <p:extLst>
              <p:ext uri="{D42A27DB-BD31-4B8C-83A1-F6EECF244321}">
                <p14:modId xmlns:p14="http://schemas.microsoft.com/office/powerpoint/2010/main" val="1482471603"/>
              </p:ext>
            </p:extLst>
          </p:nvPr>
        </p:nvGraphicFramePr>
        <p:xfrm>
          <a:off x="2031997" y="3741440"/>
          <a:ext cx="8127999" cy="914400"/>
        </p:xfrm>
        <a:graphic>
          <a:graphicData uri="http://schemas.openxmlformats.org/drawingml/2006/table">
            <a:tbl>
              <a:tblPr firstRow="1" bandRow="1">
                <a:tableStyleId>{5C22544A-7EE6-4342-B048-85BDC9FD1C3A}</a:tableStyleId>
              </a:tblPr>
              <a:tblGrid>
                <a:gridCol w="2709333"/>
                <a:gridCol w="2709333"/>
                <a:gridCol w="2709333"/>
              </a:tblGrid>
              <a:tr h="370840">
                <a:tc gridSpan="2">
                  <a:txBody>
                    <a:bodyPr/>
                    <a:lstStyle/>
                    <a:p>
                      <a:pPr algn="ctr"/>
                      <a:r>
                        <a:rPr lang="en-US" sz="2400" b="1" dirty="0" smtClean="0"/>
                        <a:t>Medical Science</a:t>
                      </a:r>
                      <a:endParaRPr lang="en-US" sz="2400" b="1" dirty="0"/>
                    </a:p>
                  </a:txBody>
                  <a:tcPr/>
                </a:tc>
                <a:tc hMerge="1">
                  <a:txBody>
                    <a:bodyPr/>
                    <a:lstStyle/>
                    <a:p>
                      <a:endParaRPr lang="en-US" dirty="0"/>
                    </a:p>
                  </a:txBody>
                  <a:tcPr/>
                </a:tc>
                <a:tc>
                  <a:txBody>
                    <a:bodyPr/>
                    <a:lstStyle/>
                    <a:p>
                      <a:pPr algn="ctr"/>
                      <a:r>
                        <a:rPr lang="en-US" sz="2400" b="1" dirty="0" smtClean="0"/>
                        <a:t>Clinical Skills</a:t>
                      </a:r>
                      <a:endParaRPr lang="en-US" sz="2400" b="1" dirty="0"/>
                    </a:p>
                  </a:txBody>
                  <a:tcPr/>
                </a:tc>
              </a:tr>
              <a:tr h="370840">
                <a:tc>
                  <a:txBody>
                    <a:bodyPr/>
                    <a:lstStyle/>
                    <a:p>
                      <a:pPr algn="ctr"/>
                      <a:r>
                        <a:rPr lang="en-US" sz="2400" b="1" dirty="0" smtClean="0">
                          <a:solidFill>
                            <a:srgbClr val="C00000"/>
                          </a:solidFill>
                        </a:rPr>
                        <a:t>USMLE Step 1</a:t>
                      </a:r>
                      <a:endParaRPr lang="en-US" sz="2400" b="1" dirty="0">
                        <a:solidFill>
                          <a:srgbClr val="C00000"/>
                        </a:solidFill>
                      </a:endParaRPr>
                    </a:p>
                  </a:txBody>
                  <a:tcPr/>
                </a:tc>
                <a:tc>
                  <a:txBody>
                    <a:bodyPr/>
                    <a:lstStyle/>
                    <a:p>
                      <a:pPr algn="ctr"/>
                      <a:r>
                        <a:rPr lang="en-US" sz="2400" b="1" dirty="0" smtClean="0">
                          <a:solidFill>
                            <a:srgbClr val="011F7D"/>
                          </a:solidFill>
                        </a:rPr>
                        <a:t>USMLE Step</a:t>
                      </a:r>
                      <a:r>
                        <a:rPr lang="en-US" sz="2400" b="1" baseline="0" dirty="0" smtClean="0">
                          <a:solidFill>
                            <a:srgbClr val="011F7D"/>
                          </a:solidFill>
                        </a:rPr>
                        <a:t> 2 CK</a:t>
                      </a:r>
                      <a:endParaRPr lang="en-US" sz="2400" b="1" dirty="0">
                        <a:solidFill>
                          <a:srgbClr val="011F7D"/>
                        </a:solidFill>
                      </a:endParaRPr>
                    </a:p>
                  </a:txBody>
                  <a:tcPr/>
                </a:tc>
                <a:tc>
                  <a:txBody>
                    <a:bodyPr/>
                    <a:lstStyle/>
                    <a:p>
                      <a:pPr algn="ctr"/>
                      <a:r>
                        <a:rPr lang="en-US" sz="2400" b="1" dirty="0" smtClean="0">
                          <a:solidFill>
                            <a:srgbClr val="011F7D"/>
                          </a:solidFill>
                        </a:rPr>
                        <a:t>USMLE Step 2</a:t>
                      </a:r>
                      <a:r>
                        <a:rPr lang="en-US" sz="2400" b="1" baseline="0" dirty="0" smtClean="0">
                          <a:solidFill>
                            <a:srgbClr val="011F7D"/>
                          </a:solidFill>
                        </a:rPr>
                        <a:t> CS</a:t>
                      </a:r>
                      <a:endParaRPr lang="en-US" sz="2400" b="1" dirty="0">
                        <a:solidFill>
                          <a:srgbClr val="011F7D"/>
                        </a:solidFill>
                      </a:endParaRPr>
                    </a:p>
                  </a:txBody>
                  <a:tcPr/>
                </a:tc>
              </a:tr>
            </a:tbl>
          </a:graphicData>
        </a:graphic>
      </p:graphicFrame>
    </p:spTree>
    <p:extLst>
      <p:ext uri="{BB962C8B-B14F-4D97-AF65-F5344CB8AC3E}">
        <p14:creationId xmlns:p14="http://schemas.microsoft.com/office/powerpoint/2010/main" val="13579647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Examination Requirements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14279403"/>
              </p:ext>
            </p:extLst>
          </p:nvPr>
        </p:nvGraphicFramePr>
        <p:xfrm>
          <a:off x="2031997" y="3741440"/>
          <a:ext cx="8127999" cy="914400"/>
        </p:xfrm>
        <a:graphic>
          <a:graphicData uri="http://schemas.openxmlformats.org/drawingml/2006/table">
            <a:tbl>
              <a:tblPr firstRow="1" bandRow="1">
                <a:tableStyleId>{5C22544A-7EE6-4342-B048-85BDC9FD1C3A}</a:tableStyleId>
              </a:tblPr>
              <a:tblGrid>
                <a:gridCol w="2709333"/>
                <a:gridCol w="2709333"/>
                <a:gridCol w="2709333"/>
              </a:tblGrid>
              <a:tr h="370840">
                <a:tc gridSpan="2">
                  <a:txBody>
                    <a:bodyPr/>
                    <a:lstStyle/>
                    <a:p>
                      <a:pPr algn="ctr"/>
                      <a:r>
                        <a:rPr lang="en-US" sz="2400" b="1" dirty="0" smtClean="0"/>
                        <a:t>Medical Science</a:t>
                      </a:r>
                      <a:endParaRPr lang="en-US" sz="2400" b="1" dirty="0"/>
                    </a:p>
                  </a:txBody>
                  <a:tcPr/>
                </a:tc>
                <a:tc hMerge="1">
                  <a:txBody>
                    <a:bodyPr/>
                    <a:lstStyle/>
                    <a:p>
                      <a:endParaRPr lang="en-US" dirty="0"/>
                    </a:p>
                  </a:txBody>
                  <a:tcPr/>
                </a:tc>
                <a:tc>
                  <a:txBody>
                    <a:bodyPr/>
                    <a:lstStyle/>
                    <a:p>
                      <a:pPr algn="ctr"/>
                      <a:r>
                        <a:rPr lang="en-US" sz="2400" b="1" dirty="0" smtClean="0"/>
                        <a:t>Clinical Skills</a:t>
                      </a:r>
                      <a:endParaRPr lang="en-US" sz="2400" b="1" dirty="0"/>
                    </a:p>
                  </a:txBody>
                  <a:tcPr/>
                </a:tc>
              </a:tr>
              <a:tr h="370840">
                <a:tc>
                  <a:txBody>
                    <a:bodyPr/>
                    <a:lstStyle/>
                    <a:p>
                      <a:pPr algn="ctr"/>
                      <a:r>
                        <a:rPr lang="en-US" sz="2400" b="1" dirty="0" smtClean="0">
                          <a:solidFill>
                            <a:srgbClr val="011F7D"/>
                          </a:solidFill>
                        </a:rPr>
                        <a:t>USMLE Step 1</a:t>
                      </a:r>
                      <a:endParaRPr lang="en-US" sz="2400" b="1" dirty="0">
                        <a:solidFill>
                          <a:srgbClr val="011F7D"/>
                        </a:solidFill>
                      </a:endParaRPr>
                    </a:p>
                  </a:txBody>
                  <a:tcPr/>
                </a:tc>
                <a:tc>
                  <a:txBody>
                    <a:bodyPr/>
                    <a:lstStyle/>
                    <a:p>
                      <a:pPr algn="ctr"/>
                      <a:r>
                        <a:rPr lang="en-US" sz="2400" b="1" dirty="0" smtClean="0">
                          <a:solidFill>
                            <a:srgbClr val="C00000"/>
                          </a:solidFill>
                        </a:rPr>
                        <a:t>USMLE Step</a:t>
                      </a:r>
                      <a:r>
                        <a:rPr lang="en-US" sz="2400" b="1" baseline="0" dirty="0" smtClean="0">
                          <a:solidFill>
                            <a:srgbClr val="C00000"/>
                          </a:solidFill>
                        </a:rPr>
                        <a:t> 2 CK</a:t>
                      </a:r>
                      <a:endParaRPr lang="en-US" sz="2400" b="1" dirty="0">
                        <a:solidFill>
                          <a:srgbClr val="C00000"/>
                        </a:solidFill>
                      </a:endParaRPr>
                    </a:p>
                  </a:txBody>
                  <a:tcPr/>
                </a:tc>
                <a:tc>
                  <a:txBody>
                    <a:bodyPr/>
                    <a:lstStyle/>
                    <a:p>
                      <a:pPr algn="ctr"/>
                      <a:r>
                        <a:rPr lang="en-US" sz="2400" b="1" dirty="0" smtClean="0">
                          <a:solidFill>
                            <a:srgbClr val="011F7D"/>
                          </a:solidFill>
                        </a:rPr>
                        <a:t>USMLE Step 2</a:t>
                      </a:r>
                      <a:r>
                        <a:rPr lang="en-US" sz="2400" b="1" baseline="0" dirty="0" smtClean="0">
                          <a:solidFill>
                            <a:srgbClr val="011F7D"/>
                          </a:solidFill>
                        </a:rPr>
                        <a:t> CS</a:t>
                      </a:r>
                      <a:endParaRPr lang="en-US" sz="2400" b="1" dirty="0">
                        <a:solidFill>
                          <a:srgbClr val="011F7D"/>
                        </a:solidFill>
                      </a:endParaRPr>
                    </a:p>
                  </a:txBody>
                  <a:tcPr/>
                </a:tc>
              </a:tr>
            </a:tbl>
          </a:graphicData>
        </a:graphic>
      </p:graphicFrame>
      <p:grpSp>
        <p:nvGrpSpPr>
          <p:cNvPr id="14" name="Group 13"/>
          <p:cNvGrpSpPr/>
          <p:nvPr/>
        </p:nvGrpSpPr>
        <p:grpSpPr>
          <a:xfrm>
            <a:off x="2814466" y="1825046"/>
            <a:ext cx="6563062" cy="1608138"/>
            <a:chOff x="3778492" y="4575217"/>
            <a:chExt cx="6563062" cy="1608138"/>
          </a:xfrm>
        </p:grpSpPr>
        <p:grpSp>
          <p:nvGrpSpPr>
            <p:cNvPr id="16" name="Group 15"/>
            <p:cNvGrpSpPr/>
            <p:nvPr/>
          </p:nvGrpSpPr>
          <p:grpSpPr>
            <a:xfrm>
              <a:off x="3778492" y="4575217"/>
              <a:ext cx="6445932" cy="1591056"/>
              <a:chOff x="3719927" y="1832017"/>
              <a:chExt cx="6445932" cy="1591056"/>
            </a:xfrm>
          </p:grpSpPr>
          <p:pic>
            <p:nvPicPr>
              <p:cNvPr id="18" name="Picture 17"/>
              <p:cNvPicPr>
                <a:picLocks/>
              </p:cNvPicPr>
              <p:nvPr/>
            </p:nvPicPr>
            <p:blipFill>
              <a:blip r:embed="rId2"/>
              <a:stretch>
                <a:fillRect/>
              </a:stretch>
            </p:blipFill>
            <p:spPr>
              <a:xfrm>
                <a:off x="4112959" y="1951456"/>
                <a:ext cx="6052900" cy="1399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9" name="Rectangle 18"/>
              <p:cNvSpPr/>
              <p:nvPr/>
            </p:nvSpPr>
            <p:spPr>
              <a:xfrm>
                <a:off x="3719927" y="1832017"/>
                <a:ext cx="786064" cy="1591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3"/>
              <a:srcRect l="12034" r="8729"/>
              <a:stretch/>
            </p:blipFill>
            <p:spPr>
              <a:xfrm>
                <a:off x="3918614" y="1961231"/>
                <a:ext cx="1604210" cy="1349709"/>
              </a:xfrm>
              <a:prstGeom prst="rect">
                <a:avLst/>
              </a:prstGeom>
            </p:spPr>
          </p:pic>
        </p:grpSp>
        <p:sp>
          <p:nvSpPr>
            <p:cNvPr id="17" name="Rectangle 16"/>
            <p:cNvSpPr/>
            <p:nvPr/>
          </p:nvSpPr>
          <p:spPr>
            <a:xfrm>
              <a:off x="3778492" y="4575217"/>
              <a:ext cx="6563062" cy="1608138"/>
            </a:xfrm>
            <a:prstGeom prst="rect">
              <a:avLst/>
            </a:prstGeom>
            <a:noFill/>
            <a:ln w="38100">
              <a:solidFill>
                <a:srgbClr val="197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180971" y="4655840"/>
            <a:ext cx="11830050" cy="4693593"/>
          </a:xfrm>
          <a:prstGeom prst="rect">
            <a:avLst/>
          </a:prstGeom>
          <a:noFill/>
        </p:spPr>
        <p:txBody>
          <a:bodyPr wrap="square" rtlCol="0">
            <a:spAutoFit/>
          </a:bodyPr>
          <a:lstStyle/>
          <a:p>
            <a:pPr marL="342900" indent="-342900">
              <a:buFont typeface="Arial" charset="0"/>
              <a:buChar char="•"/>
            </a:pPr>
            <a:r>
              <a:rPr lang="en-US" sz="2300" i="1" dirty="0">
                <a:solidFill>
                  <a:srgbClr val="011F7D"/>
                </a:solidFill>
              </a:rPr>
              <a:t>Step 2 </a:t>
            </a:r>
            <a:r>
              <a:rPr lang="en-US" sz="2300" dirty="0">
                <a:solidFill>
                  <a:srgbClr val="011F7D"/>
                </a:solidFill>
              </a:rPr>
              <a:t>assesses whether you can apply medical knowledge, skills, and understanding of clinical science essential for the provision of patient care under supervision and includes emphasis on health promotion and disease </a:t>
            </a:r>
            <a:r>
              <a:rPr lang="en-US" sz="2300" dirty="0" smtClean="0">
                <a:solidFill>
                  <a:srgbClr val="011F7D"/>
                </a:solidFill>
              </a:rPr>
              <a:t>prevention</a:t>
            </a:r>
          </a:p>
          <a:p>
            <a:pPr marL="342900" indent="-342900">
              <a:buFont typeface="Arial" charset="0"/>
              <a:buChar char="•"/>
            </a:pPr>
            <a:endParaRPr lang="en-US" sz="2300" dirty="0">
              <a:solidFill>
                <a:srgbClr val="011F7D"/>
              </a:solidFill>
            </a:endParaRPr>
          </a:p>
          <a:p>
            <a:pPr marL="342900" indent="-342900">
              <a:buFont typeface="Arial" charset="0"/>
              <a:buChar char="•"/>
            </a:pPr>
            <a:r>
              <a:rPr lang="en-US" sz="2300" i="1" dirty="0" smtClean="0">
                <a:solidFill>
                  <a:srgbClr val="011F7D"/>
                </a:solidFill>
              </a:rPr>
              <a:t>Step </a:t>
            </a:r>
            <a:r>
              <a:rPr lang="en-US" sz="2300" i="1" dirty="0">
                <a:solidFill>
                  <a:srgbClr val="011F7D"/>
                </a:solidFill>
              </a:rPr>
              <a:t>2 </a:t>
            </a:r>
            <a:r>
              <a:rPr lang="en-US" sz="2300" dirty="0">
                <a:solidFill>
                  <a:srgbClr val="011F7D"/>
                </a:solidFill>
              </a:rPr>
              <a:t>ensures that due attention is devoted to principles of clinical sciences and basic patient-centered skills that provide the foundation for the safe and competent practice of </a:t>
            </a:r>
            <a:r>
              <a:rPr lang="en-US" sz="2300" dirty="0" smtClean="0">
                <a:solidFill>
                  <a:srgbClr val="011F7D"/>
                </a:solidFill>
              </a:rPr>
              <a:t>medicine</a:t>
            </a:r>
            <a:endParaRPr lang="en-US" sz="2300" dirty="0">
              <a:solidFill>
                <a:srgbClr val="011F7D"/>
              </a:solidFill>
            </a:endParaRPr>
          </a:p>
          <a:p>
            <a:pPr marL="342900" indent="-342900">
              <a:buFont typeface="Arial" charset="0"/>
              <a:buChar char="•"/>
            </a:pPr>
            <a:endParaRPr lang="en-US" sz="2300" dirty="0">
              <a:solidFill>
                <a:srgbClr val="011F7D"/>
              </a:solidFill>
            </a:endParaRPr>
          </a:p>
          <a:p>
            <a:pPr marL="342900" indent="-342900">
              <a:buFont typeface="Arial" charset="0"/>
              <a:buChar char="•"/>
            </a:pPr>
            <a:r>
              <a:rPr lang="en-US" sz="2300" b="1" dirty="0" smtClean="0">
                <a:solidFill>
                  <a:srgbClr val="011F7D"/>
                </a:solidFill>
              </a:rPr>
              <a:t>Step </a:t>
            </a:r>
            <a:r>
              <a:rPr lang="en-US" sz="2300" b="1" dirty="0">
                <a:solidFill>
                  <a:srgbClr val="011F7D"/>
                </a:solidFill>
              </a:rPr>
              <a:t>2 CK </a:t>
            </a:r>
            <a:r>
              <a:rPr lang="en-US" sz="2300" dirty="0">
                <a:solidFill>
                  <a:srgbClr val="011F7D"/>
                </a:solidFill>
              </a:rPr>
              <a:t>is constructed according to an integrated content outline that organizes clinical science material along two dimensions: physician task and disease </a:t>
            </a:r>
            <a:r>
              <a:rPr lang="en-US" sz="2300" dirty="0" smtClean="0">
                <a:solidFill>
                  <a:srgbClr val="011F7D"/>
                </a:solidFill>
              </a:rPr>
              <a:t>category</a:t>
            </a:r>
          </a:p>
          <a:p>
            <a:pPr marL="342900" indent="-342900">
              <a:buFont typeface="Arial" charset="0"/>
              <a:buChar char="•"/>
            </a:pPr>
            <a:endParaRPr lang="en-US" sz="2300" b="1" dirty="0">
              <a:solidFill>
                <a:srgbClr val="011F7D"/>
              </a:solidFill>
            </a:endParaRPr>
          </a:p>
          <a:p>
            <a:pPr marL="342900" indent="-342900">
              <a:buFont typeface="Arial" charset="0"/>
              <a:buChar char="•"/>
            </a:pPr>
            <a:r>
              <a:rPr lang="en-US" sz="2300" b="1" dirty="0" smtClean="0">
                <a:solidFill>
                  <a:srgbClr val="011F7D"/>
                </a:solidFill>
              </a:rPr>
              <a:t>Step </a:t>
            </a:r>
            <a:r>
              <a:rPr lang="en-US" sz="2300" b="1" dirty="0">
                <a:solidFill>
                  <a:srgbClr val="011F7D"/>
                </a:solidFill>
              </a:rPr>
              <a:t>2 CK </a:t>
            </a:r>
            <a:r>
              <a:rPr lang="en-US" sz="2300" dirty="0">
                <a:solidFill>
                  <a:srgbClr val="011F7D"/>
                </a:solidFill>
              </a:rPr>
              <a:t>is a </a:t>
            </a:r>
            <a:r>
              <a:rPr lang="en-US" sz="2300" b="1" dirty="0">
                <a:solidFill>
                  <a:srgbClr val="011F7D"/>
                </a:solidFill>
              </a:rPr>
              <a:t>one-day</a:t>
            </a:r>
            <a:r>
              <a:rPr lang="en-US" sz="2300" dirty="0">
                <a:solidFill>
                  <a:srgbClr val="011F7D"/>
                </a:solidFill>
              </a:rPr>
              <a:t> examination. It is divided into eight 60-minute blocks, administered in one 9-hour testing session. Test item formats may vary within each </a:t>
            </a:r>
            <a:r>
              <a:rPr lang="en-US" sz="2300" dirty="0" smtClean="0">
                <a:solidFill>
                  <a:srgbClr val="011F7D"/>
                </a:solidFill>
              </a:rPr>
              <a:t>block</a:t>
            </a:r>
            <a:endParaRPr lang="en-US" sz="2300" dirty="0">
              <a:solidFill>
                <a:srgbClr val="011F7D"/>
              </a:solidFill>
            </a:endParaRPr>
          </a:p>
          <a:p>
            <a:pPr marL="342900" indent="-342900">
              <a:buFont typeface="Arial" charset="0"/>
              <a:buChar char="•"/>
            </a:pPr>
            <a:endParaRPr lang="en-US" sz="2300" dirty="0" smtClean="0">
              <a:solidFill>
                <a:srgbClr val="011F7D"/>
              </a:solidFill>
            </a:endParaRPr>
          </a:p>
        </p:txBody>
      </p:sp>
    </p:spTree>
    <p:extLst>
      <p:ext uri="{BB962C8B-B14F-4D97-AF65-F5344CB8AC3E}">
        <p14:creationId xmlns:p14="http://schemas.microsoft.com/office/powerpoint/2010/main" val="2115716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Examination Requirements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24542787"/>
              </p:ext>
            </p:extLst>
          </p:nvPr>
        </p:nvGraphicFramePr>
        <p:xfrm>
          <a:off x="2031997" y="3741440"/>
          <a:ext cx="8127999" cy="914400"/>
        </p:xfrm>
        <a:graphic>
          <a:graphicData uri="http://schemas.openxmlformats.org/drawingml/2006/table">
            <a:tbl>
              <a:tblPr firstRow="1" bandRow="1">
                <a:tableStyleId>{5C22544A-7EE6-4342-B048-85BDC9FD1C3A}</a:tableStyleId>
              </a:tblPr>
              <a:tblGrid>
                <a:gridCol w="2709333"/>
                <a:gridCol w="2709333"/>
                <a:gridCol w="2709333"/>
              </a:tblGrid>
              <a:tr h="370840">
                <a:tc gridSpan="2">
                  <a:txBody>
                    <a:bodyPr/>
                    <a:lstStyle/>
                    <a:p>
                      <a:pPr algn="ctr"/>
                      <a:r>
                        <a:rPr lang="en-US" sz="2400" b="1" dirty="0" smtClean="0"/>
                        <a:t>Medical Science</a:t>
                      </a:r>
                      <a:endParaRPr lang="en-US" sz="2400" b="1" dirty="0"/>
                    </a:p>
                  </a:txBody>
                  <a:tcPr/>
                </a:tc>
                <a:tc hMerge="1">
                  <a:txBody>
                    <a:bodyPr/>
                    <a:lstStyle/>
                    <a:p>
                      <a:endParaRPr lang="en-US" dirty="0"/>
                    </a:p>
                  </a:txBody>
                  <a:tcPr/>
                </a:tc>
                <a:tc>
                  <a:txBody>
                    <a:bodyPr/>
                    <a:lstStyle/>
                    <a:p>
                      <a:pPr algn="ctr"/>
                      <a:r>
                        <a:rPr lang="en-US" sz="2400" b="1" dirty="0" smtClean="0"/>
                        <a:t>Clinical Skills</a:t>
                      </a:r>
                      <a:endParaRPr lang="en-US" sz="2400" b="1" dirty="0"/>
                    </a:p>
                  </a:txBody>
                  <a:tcPr/>
                </a:tc>
              </a:tr>
              <a:tr h="370840">
                <a:tc>
                  <a:txBody>
                    <a:bodyPr/>
                    <a:lstStyle/>
                    <a:p>
                      <a:pPr algn="ctr"/>
                      <a:r>
                        <a:rPr lang="en-US" sz="2400" b="1" dirty="0" smtClean="0">
                          <a:solidFill>
                            <a:srgbClr val="011F7D"/>
                          </a:solidFill>
                        </a:rPr>
                        <a:t>USMLE Step 1</a:t>
                      </a:r>
                      <a:endParaRPr lang="en-US" sz="2400" b="1" dirty="0">
                        <a:solidFill>
                          <a:srgbClr val="011F7D"/>
                        </a:solidFill>
                      </a:endParaRPr>
                    </a:p>
                  </a:txBody>
                  <a:tcPr/>
                </a:tc>
                <a:tc>
                  <a:txBody>
                    <a:bodyPr/>
                    <a:lstStyle/>
                    <a:p>
                      <a:pPr algn="ctr"/>
                      <a:r>
                        <a:rPr lang="en-US" sz="2400" b="1" dirty="0" smtClean="0">
                          <a:solidFill>
                            <a:srgbClr val="011F7D"/>
                          </a:solidFill>
                        </a:rPr>
                        <a:t>USMLE Step</a:t>
                      </a:r>
                      <a:r>
                        <a:rPr lang="en-US" sz="2400" b="1" baseline="0" dirty="0" smtClean="0">
                          <a:solidFill>
                            <a:srgbClr val="011F7D"/>
                          </a:solidFill>
                        </a:rPr>
                        <a:t> 2 CK</a:t>
                      </a:r>
                      <a:endParaRPr lang="en-US" sz="2400" b="1" dirty="0">
                        <a:solidFill>
                          <a:srgbClr val="011F7D"/>
                        </a:solidFill>
                      </a:endParaRPr>
                    </a:p>
                  </a:txBody>
                  <a:tcPr/>
                </a:tc>
                <a:tc>
                  <a:txBody>
                    <a:bodyPr/>
                    <a:lstStyle/>
                    <a:p>
                      <a:pPr algn="ctr"/>
                      <a:r>
                        <a:rPr lang="en-US" sz="2400" b="1" dirty="0" smtClean="0">
                          <a:solidFill>
                            <a:srgbClr val="C00000"/>
                          </a:solidFill>
                        </a:rPr>
                        <a:t>USMLE Step 2</a:t>
                      </a:r>
                      <a:r>
                        <a:rPr lang="en-US" sz="2400" b="1" baseline="0" dirty="0" smtClean="0">
                          <a:solidFill>
                            <a:srgbClr val="C00000"/>
                          </a:solidFill>
                        </a:rPr>
                        <a:t> CS</a:t>
                      </a:r>
                      <a:endParaRPr lang="en-US" sz="2400" b="1" dirty="0">
                        <a:solidFill>
                          <a:srgbClr val="C00000"/>
                        </a:solidFill>
                      </a:endParaRPr>
                    </a:p>
                  </a:txBody>
                  <a:tcPr/>
                </a:tc>
              </a:tr>
            </a:tbl>
          </a:graphicData>
        </a:graphic>
      </p:graphicFrame>
      <p:grpSp>
        <p:nvGrpSpPr>
          <p:cNvPr id="14" name="Group 13"/>
          <p:cNvGrpSpPr/>
          <p:nvPr/>
        </p:nvGrpSpPr>
        <p:grpSpPr>
          <a:xfrm>
            <a:off x="2814466" y="1825046"/>
            <a:ext cx="6563062" cy="1608138"/>
            <a:chOff x="3778492" y="4575217"/>
            <a:chExt cx="6563062" cy="1608138"/>
          </a:xfrm>
        </p:grpSpPr>
        <p:grpSp>
          <p:nvGrpSpPr>
            <p:cNvPr id="16" name="Group 15"/>
            <p:cNvGrpSpPr/>
            <p:nvPr/>
          </p:nvGrpSpPr>
          <p:grpSpPr>
            <a:xfrm>
              <a:off x="3778492" y="4575217"/>
              <a:ext cx="6445932" cy="1591056"/>
              <a:chOff x="3719927" y="1832017"/>
              <a:chExt cx="6445932" cy="1591056"/>
            </a:xfrm>
          </p:grpSpPr>
          <p:pic>
            <p:nvPicPr>
              <p:cNvPr id="18" name="Picture 17"/>
              <p:cNvPicPr>
                <a:picLocks/>
              </p:cNvPicPr>
              <p:nvPr/>
            </p:nvPicPr>
            <p:blipFill>
              <a:blip r:embed="rId2"/>
              <a:stretch>
                <a:fillRect/>
              </a:stretch>
            </p:blipFill>
            <p:spPr>
              <a:xfrm>
                <a:off x="4112959" y="1951456"/>
                <a:ext cx="6052900" cy="1399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9" name="Rectangle 18"/>
              <p:cNvSpPr/>
              <p:nvPr/>
            </p:nvSpPr>
            <p:spPr>
              <a:xfrm>
                <a:off x="3719927" y="1832017"/>
                <a:ext cx="786064" cy="1591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3"/>
              <a:srcRect l="12034" r="8729"/>
              <a:stretch/>
            </p:blipFill>
            <p:spPr>
              <a:xfrm>
                <a:off x="3918614" y="1961231"/>
                <a:ext cx="1604210" cy="1349709"/>
              </a:xfrm>
              <a:prstGeom prst="rect">
                <a:avLst/>
              </a:prstGeom>
            </p:spPr>
          </p:pic>
        </p:grpSp>
        <p:sp>
          <p:nvSpPr>
            <p:cNvPr id="17" name="Rectangle 16"/>
            <p:cNvSpPr/>
            <p:nvPr/>
          </p:nvSpPr>
          <p:spPr>
            <a:xfrm>
              <a:off x="3778492" y="4575217"/>
              <a:ext cx="6563062" cy="1608138"/>
            </a:xfrm>
            <a:prstGeom prst="rect">
              <a:avLst/>
            </a:prstGeom>
            <a:noFill/>
            <a:ln w="38100">
              <a:solidFill>
                <a:srgbClr val="197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54745" y="4764071"/>
            <a:ext cx="11082502" cy="4154984"/>
          </a:xfrm>
          <a:prstGeom prst="rect">
            <a:avLst/>
          </a:prstGeom>
          <a:noFill/>
        </p:spPr>
        <p:txBody>
          <a:bodyPr wrap="square" rtlCol="0">
            <a:spAutoFit/>
          </a:bodyPr>
          <a:lstStyle/>
          <a:p>
            <a:pPr marL="342900" indent="-342900">
              <a:buFont typeface="Arial" charset="0"/>
              <a:buChar char="•"/>
            </a:pPr>
            <a:r>
              <a:rPr lang="en-US" sz="2400" b="1" dirty="0">
                <a:solidFill>
                  <a:srgbClr val="011F7D"/>
                </a:solidFill>
              </a:rPr>
              <a:t>Step </a:t>
            </a:r>
            <a:r>
              <a:rPr lang="en-US" sz="2400" b="1" dirty="0" smtClean="0">
                <a:solidFill>
                  <a:srgbClr val="011F7D"/>
                </a:solidFill>
              </a:rPr>
              <a:t>2 CS </a:t>
            </a:r>
            <a:r>
              <a:rPr lang="en-US" sz="2400" dirty="0">
                <a:solidFill>
                  <a:srgbClr val="011F7D"/>
                </a:solidFill>
              </a:rPr>
              <a:t>is a </a:t>
            </a:r>
            <a:r>
              <a:rPr lang="en-US" sz="2400" b="1" dirty="0">
                <a:solidFill>
                  <a:srgbClr val="011F7D"/>
                </a:solidFill>
              </a:rPr>
              <a:t>one-day</a:t>
            </a:r>
            <a:r>
              <a:rPr lang="en-US" sz="2400" dirty="0">
                <a:solidFill>
                  <a:srgbClr val="011F7D"/>
                </a:solidFill>
              </a:rPr>
              <a:t> </a:t>
            </a:r>
            <a:r>
              <a:rPr lang="en-US" sz="2400" dirty="0" smtClean="0">
                <a:solidFill>
                  <a:srgbClr val="011F7D"/>
                </a:solidFill>
              </a:rPr>
              <a:t>examination, and consists </a:t>
            </a:r>
            <a:r>
              <a:rPr lang="en-US" sz="2400" dirty="0">
                <a:solidFill>
                  <a:srgbClr val="011F7D"/>
                </a:solidFill>
              </a:rPr>
              <a:t>of a series of patient encounters in which examinees must see standardized </a:t>
            </a:r>
            <a:r>
              <a:rPr lang="en-US" sz="2400" dirty="0" smtClean="0">
                <a:solidFill>
                  <a:srgbClr val="011F7D"/>
                </a:solidFill>
              </a:rPr>
              <a:t>patients, take </a:t>
            </a:r>
            <a:r>
              <a:rPr lang="en-US" sz="2400" dirty="0">
                <a:solidFill>
                  <a:srgbClr val="011F7D"/>
                </a:solidFill>
              </a:rPr>
              <a:t>a history, </a:t>
            </a:r>
            <a:r>
              <a:rPr lang="en-US" sz="2400" dirty="0" smtClean="0">
                <a:solidFill>
                  <a:srgbClr val="011F7D"/>
                </a:solidFill>
              </a:rPr>
              <a:t>perform </a:t>
            </a:r>
            <a:r>
              <a:rPr lang="en-US" sz="2400" dirty="0">
                <a:solidFill>
                  <a:srgbClr val="011F7D"/>
                </a:solidFill>
              </a:rPr>
              <a:t>a physical examination, determine differential diagnoses, and then write a patient note based on their </a:t>
            </a:r>
            <a:r>
              <a:rPr lang="en-US" sz="2400" dirty="0" smtClean="0">
                <a:solidFill>
                  <a:srgbClr val="011F7D"/>
                </a:solidFill>
              </a:rPr>
              <a:t>determinations</a:t>
            </a:r>
          </a:p>
          <a:p>
            <a:pPr marL="342900" indent="-342900">
              <a:buFont typeface="Arial" charset="0"/>
              <a:buChar char="•"/>
            </a:pPr>
            <a:endParaRPr lang="en-US" sz="2400" dirty="0">
              <a:solidFill>
                <a:srgbClr val="011F7D"/>
              </a:solidFill>
            </a:endParaRPr>
          </a:p>
          <a:p>
            <a:pPr marL="342900" indent="-342900">
              <a:buFont typeface="Arial" charset="0"/>
              <a:buChar char="•"/>
            </a:pPr>
            <a:r>
              <a:rPr lang="en-US" sz="2400" dirty="0" smtClean="0">
                <a:solidFill>
                  <a:srgbClr val="011F7D"/>
                </a:solidFill>
              </a:rPr>
              <a:t>Examinees </a:t>
            </a:r>
            <a:r>
              <a:rPr lang="en-US" sz="2400" dirty="0">
                <a:solidFill>
                  <a:srgbClr val="011F7D"/>
                </a:solidFill>
              </a:rPr>
              <a:t>are scored on </a:t>
            </a:r>
            <a:r>
              <a:rPr lang="en-US" sz="2400" b="1" dirty="0">
                <a:solidFill>
                  <a:srgbClr val="011F7D"/>
                </a:solidFill>
              </a:rPr>
              <a:t>three separate </a:t>
            </a:r>
            <a:r>
              <a:rPr lang="en-US" sz="2400" b="1" dirty="0" smtClean="0">
                <a:solidFill>
                  <a:srgbClr val="011F7D"/>
                </a:solidFill>
              </a:rPr>
              <a:t>subcomponents</a:t>
            </a:r>
            <a:r>
              <a:rPr lang="en-US" sz="2400" dirty="0" smtClean="0">
                <a:solidFill>
                  <a:srgbClr val="011F7D"/>
                </a:solidFill>
              </a:rPr>
              <a:t>: Communication </a:t>
            </a:r>
            <a:r>
              <a:rPr lang="en-US" sz="2400" dirty="0">
                <a:solidFill>
                  <a:srgbClr val="011F7D"/>
                </a:solidFill>
              </a:rPr>
              <a:t>and I</a:t>
            </a:r>
            <a:r>
              <a:rPr lang="en-US" sz="2400" dirty="0" smtClean="0">
                <a:solidFill>
                  <a:srgbClr val="011F7D"/>
                </a:solidFill>
              </a:rPr>
              <a:t>nterpersonal Skills (CIS), </a:t>
            </a:r>
            <a:r>
              <a:rPr lang="en-US" sz="2400" dirty="0">
                <a:solidFill>
                  <a:srgbClr val="011F7D"/>
                </a:solidFill>
              </a:rPr>
              <a:t>S</a:t>
            </a:r>
            <a:r>
              <a:rPr lang="en-US" sz="2400" dirty="0" smtClean="0">
                <a:solidFill>
                  <a:srgbClr val="011F7D"/>
                </a:solidFill>
              </a:rPr>
              <a:t>poken </a:t>
            </a:r>
            <a:r>
              <a:rPr lang="en-US" sz="2400" dirty="0">
                <a:solidFill>
                  <a:srgbClr val="011F7D"/>
                </a:solidFill>
              </a:rPr>
              <a:t>E</a:t>
            </a:r>
            <a:r>
              <a:rPr lang="en-US" sz="2400" dirty="0" smtClean="0">
                <a:solidFill>
                  <a:srgbClr val="011F7D"/>
                </a:solidFill>
              </a:rPr>
              <a:t>nglish Proficiency (SEP), and Integrated </a:t>
            </a:r>
            <a:r>
              <a:rPr lang="en-US" sz="2400" dirty="0">
                <a:solidFill>
                  <a:srgbClr val="011F7D"/>
                </a:solidFill>
              </a:rPr>
              <a:t>Clinical </a:t>
            </a:r>
            <a:r>
              <a:rPr lang="en-US" sz="2400" dirty="0" smtClean="0">
                <a:solidFill>
                  <a:srgbClr val="011F7D"/>
                </a:solidFill>
              </a:rPr>
              <a:t>Encounter (ICE)</a:t>
            </a:r>
          </a:p>
          <a:p>
            <a:pPr marL="342900" indent="-342900">
              <a:buFont typeface="Arial" charset="0"/>
              <a:buChar char="•"/>
            </a:pPr>
            <a:endParaRPr lang="en-US" sz="2400" dirty="0">
              <a:solidFill>
                <a:srgbClr val="011F7D"/>
              </a:solidFill>
            </a:endParaRPr>
          </a:p>
          <a:p>
            <a:pPr marL="342900" indent="-342900">
              <a:buFont typeface="Arial" charset="0"/>
              <a:buChar char="•"/>
            </a:pPr>
            <a:r>
              <a:rPr lang="en-US" sz="2400" b="1" dirty="0" smtClean="0">
                <a:solidFill>
                  <a:srgbClr val="011F7D"/>
                </a:solidFill>
              </a:rPr>
              <a:t>Each subcomponent must be passed </a:t>
            </a:r>
            <a:r>
              <a:rPr lang="en-US" sz="2400" dirty="0">
                <a:solidFill>
                  <a:srgbClr val="011F7D"/>
                </a:solidFill>
              </a:rPr>
              <a:t>in a single administration in order to achieve a passing </a:t>
            </a:r>
            <a:r>
              <a:rPr lang="en-US" sz="2400" dirty="0" smtClean="0">
                <a:solidFill>
                  <a:srgbClr val="011F7D"/>
                </a:solidFill>
              </a:rPr>
              <a:t>performance</a:t>
            </a:r>
          </a:p>
        </p:txBody>
      </p:sp>
    </p:spTree>
    <p:extLst>
      <p:ext uri="{BB962C8B-B14F-4D97-AF65-F5344CB8AC3E}">
        <p14:creationId xmlns:p14="http://schemas.microsoft.com/office/powerpoint/2010/main" val="14447003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Examination Requirements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15" name="TextBox 14"/>
          <p:cNvSpPr txBox="1"/>
          <p:nvPr/>
        </p:nvSpPr>
        <p:spPr>
          <a:xfrm>
            <a:off x="466722" y="2106790"/>
            <a:ext cx="11258549" cy="4524315"/>
          </a:xfrm>
          <a:prstGeom prst="rect">
            <a:avLst/>
          </a:prstGeom>
          <a:noFill/>
        </p:spPr>
        <p:txBody>
          <a:bodyPr wrap="square" rtlCol="0">
            <a:spAutoFit/>
          </a:bodyPr>
          <a:lstStyle/>
          <a:p>
            <a:pPr marL="342900" indent="-342900">
              <a:buFont typeface="Arial" charset="0"/>
              <a:buChar char="•"/>
            </a:pPr>
            <a:r>
              <a:rPr lang="en-US" sz="2400" dirty="0" smtClean="0">
                <a:solidFill>
                  <a:srgbClr val="011F7D"/>
                </a:solidFill>
                <a:latin typeface="Calibri" charset="0"/>
                <a:ea typeface="Calibri" charset="0"/>
                <a:cs typeface="Calibri" charset="0"/>
              </a:rPr>
              <a:t>After passing USMLE Step 1, </a:t>
            </a:r>
            <a:r>
              <a:rPr lang="en-US" sz="2400" dirty="0">
                <a:solidFill>
                  <a:srgbClr val="011F7D"/>
                </a:solidFill>
                <a:latin typeface="Calibri" charset="0"/>
                <a:ea typeface="Calibri" charset="0"/>
                <a:cs typeface="Calibri" charset="0"/>
              </a:rPr>
              <a:t>go to </a:t>
            </a:r>
            <a:r>
              <a:rPr lang="en-US" sz="2400" dirty="0">
                <a:solidFill>
                  <a:srgbClr val="011F7D"/>
                </a:solidFill>
                <a:latin typeface="Calibri" charset="0"/>
                <a:ea typeface="Calibri" charset="0"/>
                <a:cs typeface="Calibri" charset="0"/>
                <a:hlinkClick r:id="rId2"/>
              </a:rPr>
              <a:t>https://secure2.ecfmg.org/emain.asp?app=iwa</a:t>
            </a:r>
            <a:r>
              <a:rPr lang="en-US" sz="2400" dirty="0">
                <a:solidFill>
                  <a:srgbClr val="011F7D"/>
                </a:solidFill>
                <a:latin typeface="Calibri" charset="0"/>
                <a:ea typeface="Calibri" charset="0"/>
                <a:cs typeface="Calibri" charset="0"/>
              </a:rPr>
              <a:t>, </a:t>
            </a:r>
            <a:r>
              <a:rPr lang="en-US" sz="2400" dirty="0" smtClean="0">
                <a:solidFill>
                  <a:srgbClr val="011F7D"/>
                </a:solidFill>
                <a:latin typeface="Calibri" charset="0"/>
                <a:ea typeface="Calibri" charset="0"/>
                <a:cs typeface="Calibri" charset="0"/>
              </a:rPr>
              <a:t>log in using your USMLE/ECFMG </a:t>
            </a:r>
            <a:r>
              <a:rPr lang="en-US" sz="2400" dirty="0">
                <a:solidFill>
                  <a:srgbClr val="011F7D"/>
                </a:solidFill>
                <a:latin typeface="Calibri" charset="0"/>
                <a:ea typeface="Calibri" charset="0"/>
                <a:cs typeface="Calibri" charset="0"/>
              </a:rPr>
              <a:t>Identification </a:t>
            </a:r>
            <a:r>
              <a:rPr lang="en-US" sz="2400" dirty="0" smtClean="0">
                <a:solidFill>
                  <a:srgbClr val="011F7D"/>
                </a:solidFill>
                <a:latin typeface="Calibri" charset="0"/>
                <a:ea typeface="Calibri" charset="0"/>
                <a:cs typeface="Calibri" charset="0"/>
              </a:rPr>
              <a:t>Number </a:t>
            </a:r>
            <a:r>
              <a:rPr lang="en-US" sz="2400" dirty="0">
                <a:solidFill>
                  <a:srgbClr val="011F7D"/>
                </a:solidFill>
                <a:latin typeface="Calibri" charset="0"/>
                <a:ea typeface="Calibri" charset="0"/>
                <a:cs typeface="Calibri" charset="0"/>
              </a:rPr>
              <a:t>and P</a:t>
            </a:r>
            <a:r>
              <a:rPr lang="en-US" sz="2400" dirty="0" smtClean="0">
                <a:solidFill>
                  <a:srgbClr val="011F7D"/>
                </a:solidFill>
                <a:latin typeface="Calibri" charset="0"/>
                <a:ea typeface="Calibri" charset="0"/>
                <a:cs typeface="Calibri" charset="0"/>
              </a:rPr>
              <a:t>assword and </a:t>
            </a:r>
            <a:r>
              <a:rPr lang="en-US" sz="2400" dirty="0">
                <a:solidFill>
                  <a:srgbClr val="011F7D"/>
                </a:solidFill>
                <a:latin typeface="Calibri" charset="0"/>
                <a:ea typeface="Calibri" charset="0"/>
                <a:cs typeface="Calibri" charset="0"/>
              </a:rPr>
              <a:t>“Begin a New Application</a:t>
            </a:r>
            <a:r>
              <a:rPr lang="en-US" sz="2400" dirty="0" smtClean="0">
                <a:solidFill>
                  <a:srgbClr val="011F7D"/>
                </a:solidFill>
                <a:latin typeface="Calibri" charset="0"/>
                <a:ea typeface="Calibri" charset="0"/>
                <a:cs typeface="Calibri" charset="0"/>
              </a:rPr>
              <a:t>” for </a:t>
            </a:r>
            <a:r>
              <a:rPr lang="en-US" sz="2400" b="1" dirty="0" smtClean="0">
                <a:solidFill>
                  <a:srgbClr val="011F7D"/>
                </a:solidFill>
                <a:latin typeface="Calibri" charset="0"/>
                <a:ea typeface="Calibri" charset="0"/>
                <a:cs typeface="Calibri" charset="0"/>
              </a:rPr>
              <a:t>Step 2 CK</a:t>
            </a:r>
          </a:p>
          <a:p>
            <a:pPr marL="342900" indent="-342900">
              <a:buFont typeface="Arial" charset="0"/>
              <a:buChar char="•"/>
            </a:pPr>
            <a:endParaRPr lang="en-US" sz="2400" dirty="0">
              <a:solidFill>
                <a:srgbClr val="011F7D"/>
              </a:solidFill>
              <a:latin typeface="Calibri" charset="0"/>
              <a:ea typeface="Calibri" charset="0"/>
              <a:cs typeface="Calibri" charset="0"/>
            </a:endParaRPr>
          </a:p>
          <a:p>
            <a:pPr marL="342900" indent="-342900">
              <a:buFont typeface="Arial" charset="0"/>
              <a:buChar char="•"/>
            </a:pPr>
            <a:r>
              <a:rPr lang="en-US" sz="2400" dirty="0" smtClean="0">
                <a:solidFill>
                  <a:srgbClr val="011F7D"/>
                </a:solidFill>
                <a:latin typeface="Calibri" charset="0"/>
                <a:ea typeface="Calibri" charset="0"/>
                <a:cs typeface="Calibri" charset="0"/>
              </a:rPr>
              <a:t>Follow the same instructions for USMLE Step 1</a:t>
            </a:r>
          </a:p>
          <a:p>
            <a:pPr marL="342900" indent="-342900">
              <a:buFont typeface="Arial" charset="0"/>
              <a:buChar char="•"/>
            </a:pPr>
            <a:endParaRPr lang="en-US" sz="2400" dirty="0">
              <a:solidFill>
                <a:srgbClr val="011F7D"/>
              </a:solidFill>
              <a:latin typeface="Calibri" charset="0"/>
              <a:ea typeface="Calibri" charset="0"/>
              <a:cs typeface="Calibri" charset="0"/>
            </a:endParaRPr>
          </a:p>
          <a:p>
            <a:pPr marL="342900" indent="-342900">
              <a:buFont typeface="Arial" charset="0"/>
              <a:buChar char="•"/>
            </a:pPr>
            <a:r>
              <a:rPr lang="en-US" sz="2400" dirty="0" smtClean="0">
                <a:solidFill>
                  <a:srgbClr val="011F7D"/>
                </a:solidFill>
                <a:latin typeface="Calibri" charset="0"/>
                <a:ea typeface="Calibri" charset="0"/>
                <a:cs typeface="Calibri" charset="0"/>
              </a:rPr>
              <a:t>Now, your credentials are complete and verified - There’s no need to upload new documents at this point</a:t>
            </a:r>
          </a:p>
          <a:p>
            <a:pPr marL="342900" indent="-342900">
              <a:buFont typeface="Arial" charset="0"/>
              <a:buChar char="•"/>
            </a:pPr>
            <a:endParaRPr lang="en-US" sz="2400" dirty="0">
              <a:solidFill>
                <a:srgbClr val="011F7D"/>
              </a:solidFill>
              <a:latin typeface="Calibri" charset="0"/>
              <a:ea typeface="Calibri" charset="0"/>
              <a:cs typeface="Calibri" charset="0"/>
            </a:endParaRPr>
          </a:p>
          <a:p>
            <a:pPr marL="342900" indent="-342900">
              <a:buFont typeface="Arial" charset="0"/>
              <a:buChar char="•"/>
            </a:pPr>
            <a:r>
              <a:rPr lang="en-US" sz="2400" dirty="0" smtClean="0">
                <a:solidFill>
                  <a:srgbClr val="011F7D"/>
                </a:solidFill>
                <a:latin typeface="Calibri" charset="0"/>
                <a:ea typeface="Calibri" charset="0"/>
                <a:cs typeface="Calibri" charset="0"/>
              </a:rPr>
              <a:t>Click on “Next” and proceed to Item 23</a:t>
            </a:r>
          </a:p>
          <a:p>
            <a:pPr marL="342900" indent="-342900">
              <a:buFont typeface="Arial" charset="0"/>
              <a:buChar char="•"/>
            </a:pPr>
            <a:endParaRPr lang="en-US" sz="2400" dirty="0">
              <a:solidFill>
                <a:srgbClr val="011F7D"/>
              </a:solidFill>
              <a:latin typeface="Calibri" charset="0"/>
              <a:ea typeface="Calibri" charset="0"/>
              <a:cs typeface="Calibri" charset="0"/>
            </a:endParaRPr>
          </a:p>
          <a:p>
            <a:pPr marL="342900" indent="-342900">
              <a:buFont typeface="Arial" charset="0"/>
              <a:buChar char="•"/>
            </a:pPr>
            <a:endParaRPr lang="en-US" sz="2400" dirty="0" smtClean="0">
              <a:solidFill>
                <a:srgbClr val="011F7D"/>
              </a:solidFill>
              <a:latin typeface="Calibri" charset="0"/>
              <a:ea typeface="Calibri" charset="0"/>
              <a:cs typeface="Calibri" charset="0"/>
            </a:endParaRPr>
          </a:p>
        </p:txBody>
      </p:sp>
      <p:grpSp>
        <p:nvGrpSpPr>
          <p:cNvPr id="3" name="Group 2"/>
          <p:cNvGrpSpPr/>
          <p:nvPr/>
        </p:nvGrpSpPr>
        <p:grpSpPr>
          <a:xfrm>
            <a:off x="2162172" y="6414535"/>
            <a:ext cx="7524753" cy="2222500"/>
            <a:chOff x="2162172" y="6414535"/>
            <a:chExt cx="7524753" cy="2222500"/>
          </a:xfrm>
        </p:grpSpPr>
        <p:pic>
          <p:nvPicPr>
            <p:cNvPr id="2" name="Picture 1"/>
            <p:cNvPicPr>
              <a:picLocks noChangeAspect="1"/>
            </p:cNvPicPr>
            <p:nvPr/>
          </p:nvPicPr>
          <p:blipFill rotWithShape="1">
            <a:blip r:embed="rId3"/>
            <a:srcRect r="2227"/>
            <a:stretch/>
          </p:blipFill>
          <p:spPr>
            <a:xfrm>
              <a:off x="2162172" y="6414535"/>
              <a:ext cx="7524753" cy="2222500"/>
            </a:xfrm>
            <a:prstGeom prst="rect">
              <a:avLst/>
            </a:prstGeom>
            <a:ln w="28575">
              <a:solidFill>
                <a:srgbClr val="1971C0"/>
              </a:solidFill>
            </a:ln>
          </p:spPr>
        </p:pic>
        <p:sp>
          <p:nvSpPr>
            <p:cNvPr id="14" name="Oval 13"/>
            <p:cNvSpPr/>
            <p:nvPr/>
          </p:nvSpPr>
          <p:spPr>
            <a:xfrm>
              <a:off x="5513181" y="8177136"/>
              <a:ext cx="1022750" cy="29845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31330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8" name="Rectangle 7"/>
          <p:cNvSpPr/>
          <p:nvPr/>
        </p:nvSpPr>
        <p:spPr>
          <a:xfrm>
            <a:off x="843593" y="1903577"/>
            <a:ext cx="10901750" cy="461665"/>
          </a:xfrm>
          <a:prstGeom prst="rect">
            <a:avLst/>
          </a:prstGeom>
        </p:spPr>
        <p:txBody>
          <a:bodyPr wrap="square">
            <a:spAutoFit/>
          </a:bodyPr>
          <a:lstStyle/>
          <a:p>
            <a:pPr marL="342900" indent="-342900">
              <a:buFont typeface="Arial" charset="0"/>
              <a:buChar char="•"/>
            </a:pPr>
            <a:r>
              <a:rPr lang="en-US" sz="2400" dirty="0" smtClean="0">
                <a:solidFill>
                  <a:srgbClr val="011F7D"/>
                </a:solidFill>
                <a:latin typeface="Calibri" charset="0"/>
                <a:ea typeface="Calibri" charset="0"/>
                <a:cs typeface="Calibri" charset="0"/>
              </a:rPr>
              <a:t>Click “Continue” </a:t>
            </a:r>
            <a:endParaRPr lang="en-US" sz="2400" dirty="0">
              <a:solidFill>
                <a:srgbClr val="011F7D"/>
              </a:solidFill>
              <a:latin typeface="Calibri" charset="0"/>
              <a:ea typeface="Calibri" charset="0"/>
              <a:cs typeface="Calibri" charset="0"/>
            </a:endParaRPr>
          </a:p>
        </p:txBody>
      </p:sp>
      <p:sp>
        <p:nvSpPr>
          <p:cNvPr id="14"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Examination Requirements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grpSp>
        <p:nvGrpSpPr>
          <p:cNvPr id="16" name="Group 15"/>
          <p:cNvGrpSpPr/>
          <p:nvPr/>
        </p:nvGrpSpPr>
        <p:grpSpPr>
          <a:xfrm>
            <a:off x="2241547" y="2432085"/>
            <a:ext cx="7708900" cy="1498600"/>
            <a:chOff x="2241547" y="3445048"/>
            <a:chExt cx="7708900" cy="1498600"/>
          </a:xfrm>
        </p:grpSpPr>
        <p:pic>
          <p:nvPicPr>
            <p:cNvPr id="11" name="Picture 10"/>
            <p:cNvPicPr>
              <a:picLocks noChangeAspect="1"/>
            </p:cNvPicPr>
            <p:nvPr/>
          </p:nvPicPr>
          <p:blipFill>
            <a:blip r:embed="rId3"/>
            <a:stretch>
              <a:fillRect/>
            </a:stretch>
          </p:blipFill>
          <p:spPr>
            <a:xfrm>
              <a:off x="2241547" y="3445048"/>
              <a:ext cx="7708900" cy="1498600"/>
            </a:xfrm>
            <a:prstGeom prst="rect">
              <a:avLst/>
            </a:prstGeom>
            <a:ln w="28575">
              <a:solidFill>
                <a:srgbClr val="1971C0"/>
              </a:solidFill>
            </a:ln>
          </p:spPr>
        </p:pic>
        <p:sp>
          <p:nvSpPr>
            <p:cNvPr id="15" name="Oval 14"/>
            <p:cNvSpPr/>
            <p:nvPr/>
          </p:nvSpPr>
          <p:spPr>
            <a:xfrm>
              <a:off x="6886576" y="4305511"/>
              <a:ext cx="985838" cy="36650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843593" y="4991173"/>
            <a:ext cx="10367027" cy="3416320"/>
          </a:xfrm>
          <a:prstGeom prst="rect">
            <a:avLst/>
          </a:prstGeom>
        </p:spPr>
        <p:txBody>
          <a:bodyPr wrap="square">
            <a:spAutoFit/>
          </a:bodyPr>
          <a:lstStyle/>
          <a:p>
            <a:r>
              <a:rPr lang="en-US" sz="2400" b="1" dirty="0" smtClean="0">
                <a:solidFill>
                  <a:srgbClr val="011F7D"/>
                </a:solidFill>
                <a:latin typeface="Calibri" charset="0"/>
                <a:ea typeface="Calibri" charset="0"/>
                <a:cs typeface="Calibri" charset="0"/>
              </a:rPr>
              <a:t>Item 23 - </a:t>
            </a:r>
            <a:r>
              <a:rPr lang="en-US" sz="2400" b="1" dirty="0">
                <a:solidFill>
                  <a:srgbClr val="011F7D"/>
                </a:solidFill>
                <a:latin typeface="Calibri" charset="0"/>
                <a:ea typeface="Calibri" charset="0"/>
                <a:cs typeface="Calibri" charset="0"/>
              </a:rPr>
              <a:t>Certification </a:t>
            </a:r>
            <a:r>
              <a:rPr lang="en-US" sz="2400" b="1" dirty="0" smtClean="0">
                <a:solidFill>
                  <a:srgbClr val="011F7D"/>
                </a:solidFill>
                <a:latin typeface="Calibri" charset="0"/>
                <a:ea typeface="Calibri" charset="0"/>
                <a:cs typeface="Calibri" charset="0"/>
              </a:rPr>
              <a:t>By </a:t>
            </a:r>
            <a:r>
              <a:rPr lang="en-US" sz="2400" b="1" dirty="0" smtClean="0">
                <a:solidFill>
                  <a:srgbClr val="011F7D"/>
                </a:solidFill>
                <a:latin typeface="Calibri" charset="0"/>
                <a:ea typeface="Calibri" charset="0"/>
                <a:cs typeface="Calibri" charset="0"/>
              </a:rPr>
              <a:t>Applicant: </a:t>
            </a:r>
            <a:r>
              <a:rPr lang="en-US" sz="2400" dirty="0" smtClean="0">
                <a:solidFill>
                  <a:srgbClr val="011F7D"/>
                </a:solidFill>
                <a:latin typeface="Calibri" charset="0"/>
                <a:ea typeface="Calibri" charset="0"/>
                <a:cs typeface="Calibri" charset="0"/>
              </a:rPr>
              <a:t>Check the </a:t>
            </a:r>
            <a:r>
              <a:rPr lang="en-US" sz="2400" dirty="0">
                <a:solidFill>
                  <a:srgbClr val="011F7D"/>
                </a:solidFill>
                <a:latin typeface="Calibri" charset="0"/>
                <a:ea typeface="Calibri" charset="0"/>
                <a:cs typeface="Calibri" charset="0"/>
              </a:rPr>
              <a:t>box </a:t>
            </a:r>
            <a:r>
              <a:rPr lang="en-US" sz="2400" dirty="0" smtClean="0">
                <a:solidFill>
                  <a:srgbClr val="011F7D"/>
                </a:solidFill>
                <a:latin typeface="Calibri" charset="0"/>
                <a:ea typeface="Calibri" charset="0"/>
                <a:cs typeface="Calibri" charset="0"/>
              </a:rPr>
              <a:t>at the bottom of the page to certify </a:t>
            </a:r>
            <a:r>
              <a:rPr lang="en-US" sz="2400" dirty="0">
                <a:solidFill>
                  <a:srgbClr val="011F7D"/>
                </a:solidFill>
                <a:latin typeface="Calibri" charset="0"/>
                <a:ea typeface="Calibri" charset="0"/>
                <a:cs typeface="Calibri" charset="0"/>
              </a:rPr>
              <a:t>that </a:t>
            </a:r>
            <a:r>
              <a:rPr lang="en-US" sz="2400" dirty="0" smtClean="0">
                <a:solidFill>
                  <a:srgbClr val="011F7D"/>
                </a:solidFill>
                <a:latin typeface="Calibri" charset="0"/>
                <a:ea typeface="Calibri" charset="0"/>
                <a:cs typeface="Calibri" charset="0"/>
              </a:rPr>
              <a:t>you </a:t>
            </a:r>
            <a:r>
              <a:rPr lang="en-US" sz="2400" dirty="0">
                <a:solidFill>
                  <a:srgbClr val="011F7D"/>
                </a:solidFill>
                <a:latin typeface="Calibri" charset="0"/>
                <a:ea typeface="Calibri" charset="0"/>
                <a:cs typeface="Calibri" charset="0"/>
              </a:rPr>
              <a:t>currently meet the examination eligibility requirements and that the information in </a:t>
            </a:r>
            <a:r>
              <a:rPr lang="en-US" sz="2400" dirty="0" smtClean="0">
                <a:solidFill>
                  <a:srgbClr val="011F7D"/>
                </a:solidFill>
                <a:latin typeface="Calibri" charset="0"/>
                <a:ea typeface="Calibri" charset="0"/>
                <a:cs typeface="Calibri" charset="0"/>
              </a:rPr>
              <a:t>your </a:t>
            </a:r>
            <a:r>
              <a:rPr lang="en-US" sz="2400" dirty="0">
                <a:solidFill>
                  <a:srgbClr val="011F7D"/>
                </a:solidFill>
                <a:latin typeface="Calibri" charset="0"/>
                <a:ea typeface="Calibri" charset="0"/>
                <a:cs typeface="Calibri" charset="0"/>
              </a:rPr>
              <a:t>application is true and accurate to the best of </a:t>
            </a:r>
            <a:r>
              <a:rPr lang="en-US" sz="2400" dirty="0" smtClean="0">
                <a:solidFill>
                  <a:srgbClr val="011F7D"/>
                </a:solidFill>
                <a:latin typeface="Calibri" charset="0"/>
                <a:ea typeface="Calibri" charset="0"/>
                <a:cs typeface="Calibri" charset="0"/>
              </a:rPr>
              <a:t>your </a:t>
            </a:r>
            <a:r>
              <a:rPr lang="en-US" sz="2400" dirty="0" smtClean="0">
                <a:solidFill>
                  <a:srgbClr val="011F7D"/>
                </a:solidFill>
                <a:latin typeface="Calibri" charset="0"/>
                <a:ea typeface="Calibri" charset="0"/>
                <a:cs typeface="Calibri" charset="0"/>
              </a:rPr>
              <a:t>knowledge</a:t>
            </a:r>
          </a:p>
          <a:p>
            <a:endParaRPr lang="en-US" sz="2400" dirty="0" smtClean="0">
              <a:solidFill>
                <a:srgbClr val="011F7D"/>
              </a:solidFill>
              <a:latin typeface="Calibri" charset="0"/>
              <a:ea typeface="Calibri" charset="0"/>
              <a:cs typeface="Calibri" charset="0"/>
            </a:endParaRPr>
          </a:p>
          <a:p>
            <a:endParaRPr lang="en-US" sz="2400" dirty="0">
              <a:solidFill>
                <a:srgbClr val="011F7D"/>
              </a:solidFill>
              <a:latin typeface="Calibri" charset="0"/>
              <a:ea typeface="Calibri" charset="0"/>
              <a:cs typeface="Calibri" charset="0"/>
            </a:endParaRPr>
          </a:p>
          <a:p>
            <a:pPr algn="ctr"/>
            <a:r>
              <a:rPr lang="en-US" sz="2400" b="1" i="1" dirty="0" smtClean="0">
                <a:solidFill>
                  <a:srgbClr val="011F7D"/>
                </a:solidFill>
                <a:latin typeface="Calibri" charset="0"/>
                <a:ea typeface="Calibri" charset="0"/>
                <a:cs typeface="Calibri" charset="0"/>
              </a:rPr>
              <a:t>Checking this box indicates </a:t>
            </a:r>
            <a:r>
              <a:rPr lang="en-US" sz="2400" b="1" i="1" dirty="0">
                <a:solidFill>
                  <a:srgbClr val="011F7D"/>
                </a:solidFill>
                <a:latin typeface="Calibri" charset="0"/>
                <a:ea typeface="Calibri" charset="0"/>
                <a:cs typeface="Calibri" charset="0"/>
              </a:rPr>
              <a:t>that you have read, understood, and agree to the above </a:t>
            </a:r>
            <a:r>
              <a:rPr lang="en-US" sz="2400" b="1" i="1" dirty="0" smtClean="0">
                <a:solidFill>
                  <a:srgbClr val="011F7D"/>
                </a:solidFill>
                <a:latin typeface="Calibri" charset="0"/>
                <a:ea typeface="Calibri" charset="0"/>
                <a:cs typeface="Calibri" charset="0"/>
              </a:rPr>
              <a:t>statement</a:t>
            </a:r>
            <a:endParaRPr lang="en-US" sz="2400" dirty="0" smtClean="0">
              <a:solidFill>
                <a:srgbClr val="011F7D"/>
              </a:solidFill>
              <a:latin typeface="Calibri" charset="0"/>
              <a:ea typeface="Calibri" charset="0"/>
              <a:cs typeface="Calibri" charset="0"/>
            </a:endParaRPr>
          </a:p>
          <a:p>
            <a:endParaRPr lang="en-US" sz="2400" dirty="0" smtClean="0">
              <a:solidFill>
                <a:srgbClr val="011F7D"/>
              </a:solidFill>
              <a:latin typeface="Calibri" charset="0"/>
              <a:ea typeface="Calibri" charset="0"/>
              <a:cs typeface="Calibri" charset="0"/>
            </a:endParaRPr>
          </a:p>
        </p:txBody>
      </p:sp>
    </p:spTree>
    <p:extLst>
      <p:ext uri="{BB962C8B-B14F-4D97-AF65-F5344CB8AC3E}">
        <p14:creationId xmlns:p14="http://schemas.microsoft.com/office/powerpoint/2010/main" val="1145591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8" name="Rectangle 7"/>
          <p:cNvSpPr/>
          <p:nvPr/>
        </p:nvSpPr>
        <p:spPr>
          <a:xfrm>
            <a:off x="843593" y="1903577"/>
            <a:ext cx="10901750" cy="461665"/>
          </a:xfrm>
          <a:prstGeom prst="rect">
            <a:avLst/>
          </a:prstGeom>
        </p:spPr>
        <p:txBody>
          <a:bodyPr wrap="square">
            <a:spAutoFit/>
          </a:bodyPr>
          <a:lstStyle/>
          <a:p>
            <a:pPr marL="342900" indent="-342900">
              <a:buFont typeface="Arial" charset="0"/>
              <a:buChar char="•"/>
            </a:pPr>
            <a:r>
              <a:rPr lang="en-US" sz="2400" dirty="0" smtClean="0">
                <a:solidFill>
                  <a:srgbClr val="011F7D"/>
                </a:solidFill>
                <a:latin typeface="Calibri" charset="0"/>
                <a:ea typeface="Calibri" charset="0"/>
                <a:cs typeface="Calibri" charset="0"/>
              </a:rPr>
              <a:t>Click “Continue” </a:t>
            </a:r>
            <a:endParaRPr lang="en-US" sz="2400" dirty="0">
              <a:solidFill>
                <a:srgbClr val="011F7D"/>
              </a:solidFill>
              <a:latin typeface="Calibri" charset="0"/>
              <a:ea typeface="Calibri" charset="0"/>
              <a:cs typeface="Calibri" charset="0"/>
            </a:endParaRPr>
          </a:p>
        </p:txBody>
      </p:sp>
      <p:sp>
        <p:nvSpPr>
          <p:cNvPr id="14"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Examination Requirements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grpSp>
        <p:nvGrpSpPr>
          <p:cNvPr id="3" name="Group 2"/>
          <p:cNvGrpSpPr/>
          <p:nvPr/>
        </p:nvGrpSpPr>
        <p:grpSpPr>
          <a:xfrm>
            <a:off x="843593" y="2803476"/>
            <a:ext cx="10600695" cy="5830460"/>
            <a:chOff x="843593" y="2803476"/>
            <a:chExt cx="10600695" cy="5830460"/>
          </a:xfrm>
        </p:grpSpPr>
        <p:pic>
          <p:nvPicPr>
            <p:cNvPr id="2" name="Picture 1"/>
            <p:cNvPicPr>
              <a:picLocks noChangeAspect="1"/>
            </p:cNvPicPr>
            <p:nvPr/>
          </p:nvPicPr>
          <p:blipFill rotWithShape="1">
            <a:blip r:embed="rId3"/>
            <a:srcRect l="2243" t="4886" r="2683" b="4248"/>
            <a:stretch/>
          </p:blipFill>
          <p:spPr>
            <a:xfrm>
              <a:off x="3029774" y="2803476"/>
              <a:ext cx="6529388" cy="3600450"/>
            </a:xfrm>
            <a:prstGeom prst="rect">
              <a:avLst/>
            </a:prstGeom>
            <a:ln w="28575">
              <a:solidFill>
                <a:srgbClr val="1971C0"/>
              </a:solidFill>
            </a:ln>
          </p:spPr>
        </p:pic>
        <p:sp>
          <p:nvSpPr>
            <p:cNvPr id="12" name="Rectangle 11"/>
            <p:cNvSpPr/>
            <p:nvPr/>
          </p:nvSpPr>
          <p:spPr>
            <a:xfrm>
              <a:off x="843593" y="7064276"/>
              <a:ext cx="10600695" cy="1569660"/>
            </a:xfrm>
            <a:prstGeom prst="rect">
              <a:avLst/>
            </a:prstGeom>
          </p:spPr>
          <p:txBody>
            <a:bodyPr wrap="square">
              <a:spAutoFit/>
            </a:bodyPr>
            <a:lstStyle/>
            <a:p>
              <a:pPr marL="342900" indent="-342900">
                <a:buFont typeface="Arial" charset="0"/>
                <a:buChar char="•"/>
              </a:pPr>
              <a:r>
                <a:rPr lang="en-US" sz="2400" dirty="0" smtClean="0">
                  <a:solidFill>
                    <a:srgbClr val="011F7D"/>
                  </a:solidFill>
                  <a:latin typeface="Calibri" charset="0"/>
                  <a:ea typeface="Calibri" charset="0"/>
                  <a:cs typeface="Calibri" charset="0"/>
                </a:rPr>
                <a:t>Now checkout </a:t>
              </a:r>
              <a:r>
                <a:rPr lang="en-US" sz="2400" dirty="0" smtClean="0">
                  <a:solidFill>
                    <a:srgbClr val="011F7D"/>
                  </a:solidFill>
                  <a:latin typeface="Calibri" charset="0"/>
                  <a:ea typeface="Calibri" charset="0"/>
                  <a:cs typeface="Calibri" charset="0"/>
                </a:rPr>
                <a:t>and </a:t>
              </a:r>
              <a:r>
                <a:rPr lang="en-US" sz="2400" b="1" dirty="0" smtClean="0">
                  <a:solidFill>
                    <a:srgbClr val="011F7D"/>
                  </a:solidFill>
                  <a:latin typeface="Calibri" charset="0"/>
                  <a:ea typeface="Calibri" charset="0"/>
                  <a:cs typeface="Calibri" charset="0"/>
                </a:rPr>
                <a:t>pay the exam fee</a:t>
              </a:r>
            </a:p>
            <a:p>
              <a:endParaRPr lang="en-US" sz="2400" dirty="0">
                <a:solidFill>
                  <a:srgbClr val="011F7D"/>
                </a:solidFill>
                <a:latin typeface="Calibri" charset="0"/>
                <a:ea typeface="Calibri" charset="0"/>
                <a:cs typeface="Calibri" charset="0"/>
              </a:endParaRPr>
            </a:p>
            <a:p>
              <a:pPr marL="342900" indent="-342900">
                <a:buFont typeface="Arial" charset="0"/>
                <a:buChar char="•"/>
              </a:pPr>
              <a:r>
                <a:rPr lang="en-US" sz="2400" dirty="0" smtClean="0">
                  <a:solidFill>
                    <a:srgbClr val="011F7D"/>
                  </a:solidFill>
                  <a:latin typeface="Calibri" charset="0"/>
                  <a:ea typeface="Calibri" charset="0"/>
                  <a:cs typeface="Calibri" charset="0"/>
                </a:rPr>
                <a:t>After </a:t>
              </a:r>
              <a:r>
                <a:rPr lang="en-US" sz="2400" dirty="0">
                  <a:solidFill>
                    <a:srgbClr val="011F7D"/>
                  </a:solidFill>
                  <a:latin typeface="Calibri" charset="0"/>
                  <a:ea typeface="Calibri" charset="0"/>
                  <a:cs typeface="Calibri" charset="0"/>
                </a:rPr>
                <a:t>obtaining the </a:t>
              </a:r>
              <a:r>
                <a:rPr lang="en-US" sz="2400" b="1" dirty="0">
                  <a:solidFill>
                    <a:srgbClr val="011F7D"/>
                  </a:solidFill>
                  <a:latin typeface="Calibri" charset="0"/>
                  <a:ea typeface="Calibri" charset="0"/>
                  <a:cs typeface="Calibri" charset="0"/>
                </a:rPr>
                <a:t>scheduling permit</a:t>
              </a:r>
              <a:r>
                <a:rPr lang="en-US" sz="2400" dirty="0">
                  <a:solidFill>
                    <a:srgbClr val="011F7D"/>
                  </a:solidFill>
                  <a:latin typeface="Calibri" charset="0"/>
                  <a:ea typeface="Calibri" charset="0"/>
                  <a:cs typeface="Calibri" charset="0"/>
                </a:rPr>
                <a:t>, you may visit the </a:t>
              </a:r>
              <a:r>
                <a:rPr lang="en-US" sz="2400" b="1" dirty="0" err="1">
                  <a:solidFill>
                    <a:srgbClr val="011F7D"/>
                  </a:solidFill>
                  <a:latin typeface="Calibri" charset="0"/>
                  <a:ea typeface="Calibri" charset="0"/>
                  <a:cs typeface="Calibri" charset="0"/>
                </a:rPr>
                <a:t>Prometric</a:t>
              </a:r>
              <a:r>
                <a:rPr lang="en-US" sz="2400" b="1" dirty="0">
                  <a:solidFill>
                    <a:srgbClr val="011F7D"/>
                  </a:solidFill>
                  <a:latin typeface="Calibri" charset="0"/>
                  <a:ea typeface="Calibri" charset="0"/>
                  <a:cs typeface="Calibri" charset="0"/>
                </a:rPr>
                <a:t> website</a:t>
              </a:r>
              <a:r>
                <a:rPr lang="en-US" sz="2400" dirty="0">
                  <a:solidFill>
                    <a:srgbClr val="011F7D"/>
                  </a:solidFill>
                  <a:latin typeface="Calibri" charset="0"/>
                  <a:ea typeface="Calibri" charset="0"/>
                  <a:cs typeface="Calibri" charset="0"/>
                </a:rPr>
                <a:t> to schedule a test </a:t>
              </a:r>
              <a:r>
                <a:rPr lang="en-US" sz="2400" dirty="0" smtClean="0">
                  <a:solidFill>
                    <a:srgbClr val="011F7D"/>
                  </a:solidFill>
                  <a:latin typeface="Calibri" charset="0"/>
                  <a:ea typeface="Calibri" charset="0"/>
                  <a:cs typeface="Calibri" charset="0"/>
                </a:rPr>
                <a:t>date (</a:t>
              </a:r>
              <a:r>
                <a:rPr lang="en-US" sz="2400" dirty="0" smtClean="0">
                  <a:solidFill>
                    <a:srgbClr val="011F7D"/>
                  </a:solidFill>
                  <a:latin typeface="Calibri" charset="0"/>
                  <a:ea typeface="Calibri" charset="0"/>
                  <a:cs typeface="Calibri" charset="0"/>
                  <a:hlinkClick r:id="rId4"/>
                </a:rPr>
                <a:t>https</a:t>
              </a:r>
              <a:r>
                <a:rPr lang="en-US" sz="2400" dirty="0">
                  <a:solidFill>
                    <a:srgbClr val="011F7D"/>
                  </a:solidFill>
                  <a:latin typeface="Calibri" charset="0"/>
                  <a:ea typeface="Calibri" charset="0"/>
                  <a:cs typeface="Calibri" charset="0"/>
                  <a:hlinkClick r:id="rId4"/>
                </a:rPr>
                <a:t>://www.prometric.com</a:t>
              </a:r>
              <a:r>
                <a:rPr lang="en-US" sz="2400" dirty="0" smtClean="0">
                  <a:solidFill>
                    <a:srgbClr val="011F7D"/>
                  </a:solidFill>
                  <a:latin typeface="Calibri" charset="0"/>
                  <a:ea typeface="Calibri" charset="0"/>
                  <a:cs typeface="Calibri" charset="0"/>
                </a:rPr>
                <a:t>)</a:t>
              </a:r>
              <a:endParaRPr lang="en-US" sz="2400" dirty="0">
                <a:solidFill>
                  <a:srgbClr val="011F7D"/>
                </a:solidFill>
                <a:latin typeface="Calibri" charset="0"/>
                <a:ea typeface="Calibri" charset="0"/>
                <a:cs typeface="Calibri" charset="0"/>
              </a:endParaRPr>
            </a:p>
          </p:txBody>
        </p:sp>
        <p:sp>
          <p:nvSpPr>
            <p:cNvPr id="19" name="Oval 18"/>
            <p:cNvSpPr/>
            <p:nvPr/>
          </p:nvSpPr>
          <p:spPr>
            <a:xfrm>
              <a:off x="3638937" y="5667629"/>
              <a:ext cx="3433375" cy="368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829615" y="2874517"/>
              <a:ext cx="8501066" cy="2246769"/>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7000" b="0" cap="none" spc="0" dirty="0" smtClean="0">
                  <a:ln w="0"/>
                  <a:gradFill>
                    <a:gsLst>
                      <a:gs pos="0">
                        <a:srgbClr val="53575C">
                          <a:alpha val="0"/>
                        </a:srgbClr>
                      </a:gs>
                      <a:gs pos="66000">
                        <a:srgbClr val="C5C7CA"/>
                      </a:gs>
                    </a:gsLst>
                    <a:lin ang="5400000"/>
                  </a:gradFill>
                  <a:effectLst/>
                </a:rPr>
                <a:t>SAMPLE</a:t>
              </a:r>
            </a:p>
            <a:p>
              <a:pPr algn="ctr"/>
              <a:r>
                <a:rPr lang="en-US" sz="7000" dirty="0" smtClean="0">
                  <a:ln w="0"/>
                  <a:gradFill>
                    <a:gsLst>
                      <a:gs pos="0">
                        <a:srgbClr val="53575C">
                          <a:alpha val="0"/>
                        </a:srgbClr>
                      </a:gs>
                      <a:gs pos="66000">
                        <a:srgbClr val="C5C7CA"/>
                      </a:gs>
                    </a:gsLst>
                    <a:lin ang="5400000"/>
                  </a:gradFill>
                </a:rPr>
                <a:t>SUMMARY OF FEES</a:t>
              </a:r>
              <a:endParaRPr lang="en-US" sz="7000" b="0" cap="none" spc="0" dirty="0">
                <a:ln w="0"/>
                <a:gradFill>
                  <a:gsLst>
                    <a:gs pos="0">
                      <a:srgbClr val="53575C">
                        <a:alpha val="0"/>
                      </a:srgbClr>
                    </a:gs>
                    <a:gs pos="66000">
                      <a:srgbClr val="C5C7CA"/>
                    </a:gs>
                  </a:gsLst>
                  <a:lin ang="5400000"/>
                </a:gradFill>
                <a:effectLst/>
              </a:endParaRPr>
            </a:p>
          </p:txBody>
        </p:sp>
      </p:grpSp>
    </p:spTree>
    <p:extLst>
      <p:ext uri="{BB962C8B-B14F-4D97-AF65-F5344CB8AC3E}">
        <p14:creationId xmlns:p14="http://schemas.microsoft.com/office/powerpoint/2010/main" val="4501400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Examination Requirements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15" name="TextBox 14"/>
          <p:cNvSpPr txBox="1"/>
          <p:nvPr/>
        </p:nvSpPr>
        <p:spPr>
          <a:xfrm>
            <a:off x="409574" y="1806752"/>
            <a:ext cx="11177592" cy="3046988"/>
          </a:xfrm>
          <a:prstGeom prst="rect">
            <a:avLst/>
          </a:prstGeom>
          <a:noFill/>
        </p:spPr>
        <p:txBody>
          <a:bodyPr wrap="square" rtlCol="0">
            <a:spAutoFit/>
          </a:bodyPr>
          <a:lstStyle/>
          <a:p>
            <a:pPr marL="342900" indent="-342900">
              <a:buFont typeface="Arial" charset="0"/>
              <a:buChar char="•"/>
            </a:pPr>
            <a:r>
              <a:rPr lang="en-US" sz="2400" dirty="0" smtClean="0">
                <a:solidFill>
                  <a:srgbClr val="011F7D"/>
                </a:solidFill>
                <a:latin typeface="Calibri" charset="0"/>
                <a:ea typeface="Calibri" charset="0"/>
                <a:cs typeface="Calibri" charset="0"/>
              </a:rPr>
              <a:t>After passing USMLE Step 2 CK, </a:t>
            </a:r>
            <a:r>
              <a:rPr lang="en-US" sz="2400" dirty="0">
                <a:solidFill>
                  <a:srgbClr val="011F7D"/>
                </a:solidFill>
                <a:latin typeface="Calibri" charset="0"/>
                <a:ea typeface="Calibri" charset="0"/>
                <a:cs typeface="Calibri" charset="0"/>
              </a:rPr>
              <a:t>go to </a:t>
            </a:r>
            <a:r>
              <a:rPr lang="en-US" sz="2400" dirty="0">
                <a:solidFill>
                  <a:srgbClr val="011F7D"/>
                </a:solidFill>
                <a:latin typeface="Calibri" charset="0"/>
                <a:ea typeface="Calibri" charset="0"/>
                <a:cs typeface="Calibri" charset="0"/>
                <a:hlinkClick r:id="rId2"/>
              </a:rPr>
              <a:t>https://secure2.ecfmg.org/emain.asp?app=iwa</a:t>
            </a:r>
            <a:r>
              <a:rPr lang="en-US" sz="2400" dirty="0">
                <a:solidFill>
                  <a:srgbClr val="011F7D"/>
                </a:solidFill>
                <a:latin typeface="Calibri" charset="0"/>
                <a:ea typeface="Calibri" charset="0"/>
                <a:cs typeface="Calibri" charset="0"/>
              </a:rPr>
              <a:t>, </a:t>
            </a:r>
            <a:r>
              <a:rPr lang="en-US" sz="2400" dirty="0" smtClean="0">
                <a:solidFill>
                  <a:srgbClr val="011F7D"/>
                </a:solidFill>
                <a:latin typeface="Calibri" charset="0"/>
                <a:ea typeface="Calibri" charset="0"/>
                <a:cs typeface="Calibri" charset="0"/>
              </a:rPr>
              <a:t>log in using your USMLE/ECFMG </a:t>
            </a:r>
            <a:r>
              <a:rPr lang="en-US" sz="2400" dirty="0">
                <a:solidFill>
                  <a:srgbClr val="011F7D"/>
                </a:solidFill>
                <a:latin typeface="Calibri" charset="0"/>
                <a:ea typeface="Calibri" charset="0"/>
                <a:cs typeface="Calibri" charset="0"/>
              </a:rPr>
              <a:t>Identification </a:t>
            </a:r>
            <a:r>
              <a:rPr lang="en-US" sz="2400" dirty="0" smtClean="0">
                <a:solidFill>
                  <a:srgbClr val="011F7D"/>
                </a:solidFill>
                <a:latin typeface="Calibri" charset="0"/>
                <a:ea typeface="Calibri" charset="0"/>
                <a:cs typeface="Calibri" charset="0"/>
              </a:rPr>
              <a:t>Number </a:t>
            </a:r>
            <a:r>
              <a:rPr lang="en-US" sz="2400" dirty="0">
                <a:solidFill>
                  <a:srgbClr val="011F7D"/>
                </a:solidFill>
                <a:latin typeface="Calibri" charset="0"/>
                <a:ea typeface="Calibri" charset="0"/>
                <a:cs typeface="Calibri" charset="0"/>
              </a:rPr>
              <a:t>and P</a:t>
            </a:r>
            <a:r>
              <a:rPr lang="en-US" sz="2400" dirty="0" smtClean="0">
                <a:solidFill>
                  <a:srgbClr val="011F7D"/>
                </a:solidFill>
                <a:latin typeface="Calibri" charset="0"/>
                <a:ea typeface="Calibri" charset="0"/>
                <a:cs typeface="Calibri" charset="0"/>
              </a:rPr>
              <a:t>assword and </a:t>
            </a:r>
            <a:r>
              <a:rPr lang="en-US" sz="2400" dirty="0">
                <a:solidFill>
                  <a:srgbClr val="011F7D"/>
                </a:solidFill>
                <a:latin typeface="Calibri" charset="0"/>
                <a:ea typeface="Calibri" charset="0"/>
                <a:cs typeface="Calibri" charset="0"/>
              </a:rPr>
              <a:t>“Begin a New Application</a:t>
            </a:r>
            <a:r>
              <a:rPr lang="en-US" sz="2400" dirty="0" smtClean="0">
                <a:solidFill>
                  <a:srgbClr val="011F7D"/>
                </a:solidFill>
                <a:latin typeface="Calibri" charset="0"/>
                <a:ea typeface="Calibri" charset="0"/>
                <a:cs typeface="Calibri" charset="0"/>
              </a:rPr>
              <a:t>” for </a:t>
            </a:r>
            <a:r>
              <a:rPr lang="en-US" sz="2400" b="1" dirty="0" smtClean="0">
                <a:solidFill>
                  <a:srgbClr val="011F7D"/>
                </a:solidFill>
                <a:latin typeface="Calibri" charset="0"/>
                <a:ea typeface="Calibri" charset="0"/>
                <a:cs typeface="Calibri" charset="0"/>
              </a:rPr>
              <a:t>Step 2 CS</a:t>
            </a:r>
          </a:p>
          <a:p>
            <a:pPr marL="342900" indent="-342900">
              <a:buFont typeface="Arial" charset="0"/>
              <a:buChar char="•"/>
            </a:pPr>
            <a:endParaRPr lang="en-US" sz="2400" dirty="0">
              <a:solidFill>
                <a:srgbClr val="011F7D"/>
              </a:solidFill>
              <a:latin typeface="Calibri" charset="0"/>
              <a:ea typeface="Calibri" charset="0"/>
              <a:cs typeface="Calibri" charset="0"/>
            </a:endParaRPr>
          </a:p>
          <a:p>
            <a:pPr marL="342900" indent="-342900">
              <a:buFont typeface="Arial" charset="0"/>
              <a:buChar char="•"/>
            </a:pPr>
            <a:r>
              <a:rPr lang="en-US" sz="2400" dirty="0" smtClean="0">
                <a:solidFill>
                  <a:srgbClr val="011F7D"/>
                </a:solidFill>
                <a:latin typeface="Calibri" charset="0"/>
                <a:ea typeface="Calibri" charset="0"/>
                <a:cs typeface="Calibri" charset="0"/>
              </a:rPr>
              <a:t>Follow the same instructions for USMLE Step 2 CK</a:t>
            </a:r>
          </a:p>
          <a:p>
            <a:pPr marL="342900" indent="-342900">
              <a:buFont typeface="Arial" charset="0"/>
              <a:buChar char="•"/>
            </a:pPr>
            <a:endParaRPr lang="en-US" sz="2400" dirty="0">
              <a:solidFill>
                <a:srgbClr val="011F7D"/>
              </a:solidFill>
              <a:latin typeface="Calibri" charset="0"/>
              <a:ea typeface="Calibri" charset="0"/>
              <a:cs typeface="Calibri" charset="0"/>
            </a:endParaRPr>
          </a:p>
          <a:p>
            <a:pPr marL="342900" indent="-342900">
              <a:buFont typeface="Arial" charset="0"/>
              <a:buChar char="•"/>
            </a:pPr>
            <a:r>
              <a:rPr lang="en-US" sz="2400" dirty="0" smtClean="0">
                <a:solidFill>
                  <a:srgbClr val="011F7D"/>
                </a:solidFill>
                <a:latin typeface="Calibri" charset="0"/>
                <a:ea typeface="Calibri" charset="0"/>
                <a:cs typeface="Calibri" charset="0"/>
              </a:rPr>
              <a:t>New information will show up at this time. Read it carefully and proceed with the next items</a:t>
            </a:r>
            <a:r>
              <a:rPr lang="en-US" sz="2400" dirty="0">
                <a:solidFill>
                  <a:srgbClr val="011F7D"/>
                </a:solidFill>
                <a:latin typeface="Calibri" charset="0"/>
                <a:ea typeface="Calibri" charset="0"/>
                <a:cs typeface="Calibri" charset="0"/>
              </a:rPr>
              <a:t>			</a:t>
            </a:r>
          </a:p>
        </p:txBody>
      </p:sp>
      <p:sp>
        <p:nvSpPr>
          <p:cNvPr id="6" name="Rectangle 5"/>
          <p:cNvSpPr/>
          <p:nvPr/>
        </p:nvSpPr>
        <p:spPr>
          <a:xfrm>
            <a:off x="3172" y="4739817"/>
            <a:ext cx="12191997" cy="461665"/>
          </a:xfrm>
          <a:prstGeom prst="rect">
            <a:avLst/>
          </a:prstGeom>
        </p:spPr>
        <p:txBody>
          <a:bodyPr wrap="square">
            <a:spAutoFit/>
          </a:bodyPr>
          <a:lstStyle/>
          <a:p>
            <a:pPr algn="ctr"/>
            <a:r>
              <a:rPr lang="en-US" sz="2400" b="1" dirty="0">
                <a:solidFill>
                  <a:srgbClr val="011F7D"/>
                </a:solidFill>
                <a:latin typeface="Calibri" charset="0"/>
                <a:ea typeface="Calibri" charset="0"/>
                <a:cs typeface="Calibri" charset="0"/>
              </a:rPr>
              <a:t>Item 3 - Eligibility Period, Test Center, and Visa </a:t>
            </a:r>
            <a:r>
              <a:rPr lang="en-US" sz="2400" b="1" dirty="0" smtClean="0">
                <a:solidFill>
                  <a:srgbClr val="011F7D"/>
                </a:solidFill>
                <a:latin typeface="Calibri" charset="0"/>
                <a:ea typeface="Calibri" charset="0"/>
                <a:cs typeface="Calibri" charset="0"/>
              </a:rPr>
              <a:t>Letter</a:t>
            </a:r>
            <a:endParaRPr lang="en-US" sz="2400" dirty="0"/>
          </a:p>
        </p:txBody>
      </p:sp>
      <p:grpSp>
        <p:nvGrpSpPr>
          <p:cNvPr id="7" name="Group 6"/>
          <p:cNvGrpSpPr/>
          <p:nvPr/>
        </p:nvGrpSpPr>
        <p:grpSpPr>
          <a:xfrm>
            <a:off x="3130547" y="5321312"/>
            <a:ext cx="5930896" cy="3608377"/>
            <a:chOff x="3130547" y="5321312"/>
            <a:chExt cx="5930896" cy="3608377"/>
          </a:xfrm>
        </p:grpSpPr>
        <p:pic>
          <p:nvPicPr>
            <p:cNvPr id="5" name="Picture 4"/>
            <p:cNvPicPr>
              <a:picLocks noChangeAspect="1"/>
            </p:cNvPicPr>
            <p:nvPr/>
          </p:nvPicPr>
          <p:blipFill>
            <a:blip r:embed="rId3"/>
            <a:stretch>
              <a:fillRect/>
            </a:stretch>
          </p:blipFill>
          <p:spPr>
            <a:xfrm>
              <a:off x="3130547" y="5321312"/>
              <a:ext cx="5930896" cy="3608377"/>
            </a:xfrm>
            <a:prstGeom prst="rect">
              <a:avLst/>
            </a:prstGeom>
            <a:ln w="28575">
              <a:solidFill>
                <a:srgbClr val="1971C0"/>
              </a:solidFill>
            </a:ln>
          </p:spPr>
        </p:pic>
        <p:sp>
          <p:nvSpPr>
            <p:cNvPr id="9" name="Oval 8"/>
            <p:cNvSpPr/>
            <p:nvPr/>
          </p:nvSpPr>
          <p:spPr>
            <a:xfrm>
              <a:off x="5745952" y="8601074"/>
              <a:ext cx="711999" cy="30003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5035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053078"/>
            <a:ext cx="12191999" cy="1261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1</a:t>
            </a: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 Application for ECFMG Certification</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281879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Examination Requirements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15" name="TextBox 14"/>
          <p:cNvSpPr txBox="1"/>
          <p:nvPr/>
        </p:nvSpPr>
        <p:spPr>
          <a:xfrm>
            <a:off x="466722" y="1909491"/>
            <a:ext cx="11258549" cy="1938992"/>
          </a:xfrm>
          <a:prstGeom prst="rect">
            <a:avLst/>
          </a:prstGeom>
          <a:noFill/>
        </p:spPr>
        <p:txBody>
          <a:bodyPr wrap="square" rtlCol="0">
            <a:spAutoFit/>
          </a:bodyPr>
          <a:lstStyle/>
          <a:p>
            <a:pPr marL="342900" indent="-342900">
              <a:buFont typeface="Arial" charset="0"/>
              <a:buChar char="•"/>
            </a:pPr>
            <a:r>
              <a:rPr lang="en-US" sz="2400" dirty="0" smtClean="0">
                <a:solidFill>
                  <a:srgbClr val="011F7D"/>
                </a:solidFill>
                <a:latin typeface="Calibri" charset="0"/>
                <a:ea typeface="Calibri" charset="0"/>
                <a:cs typeface="Calibri" charset="0"/>
              </a:rPr>
              <a:t>Now, your credentials are complete and verified - There’s no need to upload new documents at this point</a:t>
            </a:r>
          </a:p>
          <a:p>
            <a:pPr marL="342900" indent="-342900">
              <a:buFont typeface="Arial" charset="0"/>
              <a:buChar char="•"/>
            </a:pPr>
            <a:endParaRPr lang="en-US" sz="2400" dirty="0">
              <a:solidFill>
                <a:srgbClr val="011F7D"/>
              </a:solidFill>
              <a:latin typeface="Calibri" charset="0"/>
              <a:ea typeface="Calibri" charset="0"/>
              <a:cs typeface="Calibri" charset="0"/>
            </a:endParaRPr>
          </a:p>
          <a:p>
            <a:pPr marL="342900" indent="-342900">
              <a:buFont typeface="Arial" charset="0"/>
              <a:buChar char="•"/>
            </a:pPr>
            <a:r>
              <a:rPr lang="en-US" sz="2400" dirty="0" smtClean="0">
                <a:solidFill>
                  <a:srgbClr val="011F7D"/>
                </a:solidFill>
                <a:latin typeface="Calibri" charset="0"/>
                <a:ea typeface="Calibri" charset="0"/>
                <a:cs typeface="Calibri" charset="0"/>
              </a:rPr>
              <a:t>Click on “Next” and proceed to Item 23</a:t>
            </a:r>
            <a:endParaRPr lang="en-US" sz="2400" dirty="0">
              <a:solidFill>
                <a:srgbClr val="011F7D"/>
              </a:solidFill>
              <a:latin typeface="Calibri" charset="0"/>
              <a:ea typeface="Calibri" charset="0"/>
              <a:cs typeface="Calibri" charset="0"/>
            </a:endParaRPr>
          </a:p>
          <a:p>
            <a:pPr marL="342900" indent="-342900">
              <a:buFont typeface="Arial" charset="0"/>
              <a:buChar char="•"/>
            </a:pPr>
            <a:endParaRPr lang="en-US" sz="2400" dirty="0" smtClean="0">
              <a:solidFill>
                <a:srgbClr val="011F7D"/>
              </a:solidFill>
              <a:latin typeface="Calibri" charset="0"/>
              <a:ea typeface="Calibri" charset="0"/>
              <a:cs typeface="Calibri" charset="0"/>
            </a:endParaRPr>
          </a:p>
        </p:txBody>
      </p:sp>
      <p:grpSp>
        <p:nvGrpSpPr>
          <p:cNvPr id="3" name="Group 2"/>
          <p:cNvGrpSpPr/>
          <p:nvPr/>
        </p:nvGrpSpPr>
        <p:grpSpPr>
          <a:xfrm>
            <a:off x="2333618" y="3597696"/>
            <a:ext cx="7524753" cy="2222500"/>
            <a:chOff x="2162172" y="6414535"/>
            <a:chExt cx="7524753" cy="2222500"/>
          </a:xfrm>
        </p:grpSpPr>
        <p:pic>
          <p:nvPicPr>
            <p:cNvPr id="2" name="Picture 1"/>
            <p:cNvPicPr>
              <a:picLocks noChangeAspect="1"/>
            </p:cNvPicPr>
            <p:nvPr/>
          </p:nvPicPr>
          <p:blipFill rotWithShape="1">
            <a:blip r:embed="rId2"/>
            <a:srcRect r="2227"/>
            <a:stretch/>
          </p:blipFill>
          <p:spPr>
            <a:xfrm>
              <a:off x="2162172" y="6414535"/>
              <a:ext cx="7524753" cy="2222500"/>
            </a:xfrm>
            <a:prstGeom prst="rect">
              <a:avLst/>
            </a:prstGeom>
            <a:ln w="28575">
              <a:solidFill>
                <a:srgbClr val="1971C0"/>
              </a:solidFill>
            </a:ln>
          </p:spPr>
        </p:pic>
        <p:sp>
          <p:nvSpPr>
            <p:cNvPr id="14" name="Oval 13"/>
            <p:cNvSpPr/>
            <p:nvPr/>
          </p:nvSpPr>
          <p:spPr>
            <a:xfrm>
              <a:off x="5513181" y="8177136"/>
              <a:ext cx="1022750" cy="29845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466722" y="6261265"/>
            <a:ext cx="10901750" cy="461665"/>
          </a:xfrm>
          <a:prstGeom prst="rect">
            <a:avLst/>
          </a:prstGeom>
        </p:spPr>
        <p:txBody>
          <a:bodyPr wrap="square">
            <a:spAutoFit/>
          </a:bodyPr>
          <a:lstStyle/>
          <a:p>
            <a:pPr marL="342900" indent="-342900">
              <a:buFont typeface="Arial" charset="0"/>
              <a:buChar char="•"/>
            </a:pPr>
            <a:r>
              <a:rPr lang="en-US" sz="2400" dirty="0" smtClean="0">
                <a:solidFill>
                  <a:srgbClr val="011F7D"/>
                </a:solidFill>
                <a:latin typeface="Calibri" charset="0"/>
                <a:ea typeface="Calibri" charset="0"/>
                <a:cs typeface="Calibri" charset="0"/>
              </a:rPr>
              <a:t>Click “Continue” </a:t>
            </a:r>
            <a:endParaRPr lang="en-US" sz="2400" dirty="0">
              <a:solidFill>
                <a:srgbClr val="011F7D"/>
              </a:solidFill>
              <a:latin typeface="Calibri" charset="0"/>
              <a:ea typeface="Calibri" charset="0"/>
              <a:cs typeface="Calibri" charset="0"/>
            </a:endParaRPr>
          </a:p>
        </p:txBody>
      </p:sp>
      <p:grpSp>
        <p:nvGrpSpPr>
          <p:cNvPr id="8" name="Group 7"/>
          <p:cNvGrpSpPr/>
          <p:nvPr/>
        </p:nvGrpSpPr>
        <p:grpSpPr>
          <a:xfrm>
            <a:off x="2333618" y="7035851"/>
            <a:ext cx="7524753" cy="1498600"/>
            <a:chOff x="2241547" y="3445048"/>
            <a:chExt cx="7708900" cy="1498600"/>
          </a:xfrm>
        </p:grpSpPr>
        <p:pic>
          <p:nvPicPr>
            <p:cNvPr id="9" name="Picture 8"/>
            <p:cNvPicPr>
              <a:picLocks noChangeAspect="1"/>
            </p:cNvPicPr>
            <p:nvPr/>
          </p:nvPicPr>
          <p:blipFill>
            <a:blip r:embed="rId3"/>
            <a:stretch>
              <a:fillRect/>
            </a:stretch>
          </p:blipFill>
          <p:spPr>
            <a:xfrm>
              <a:off x="2241547" y="3445048"/>
              <a:ext cx="7708900" cy="1498600"/>
            </a:xfrm>
            <a:prstGeom prst="rect">
              <a:avLst/>
            </a:prstGeom>
            <a:ln w="28575">
              <a:solidFill>
                <a:srgbClr val="1971C0"/>
              </a:solidFill>
            </a:ln>
          </p:spPr>
        </p:pic>
        <p:sp>
          <p:nvSpPr>
            <p:cNvPr id="10" name="Oval 9"/>
            <p:cNvSpPr/>
            <p:nvPr/>
          </p:nvSpPr>
          <p:spPr>
            <a:xfrm>
              <a:off x="6886576" y="4305511"/>
              <a:ext cx="985838" cy="36650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88292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14"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Examination Requirements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17" name="Rectangle 16"/>
          <p:cNvSpPr/>
          <p:nvPr/>
        </p:nvSpPr>
        <p:spPr>
          <a:xfrm>
            <a:off x="912483" y="2005086"/>
            <a:ext cx="10367027" cy="3416320"/>
          </a:xfrm>
          <a:prstGeom prst="rect">
            <a:avLst/>
          </a:prstGeom>
        </p:spPr>
        <p:txBody>
          <a:bodyPr wrap="square">
            <a:spAutoFit/>
          </a:bodyPr>
          <a:lstStyle/>
          <a:p>
            <a:r>
              <a:rPr lang="en-US" sz="2400" b="1" dirty="0" smtClean="0">
                <a:solidFill>
                  <a:srgbClr val="011F7D"/>
                </a:solidFill>
                <a:latin typeface="Calibri" charset="0"/>
                <a:ea typeface="Calibri" charset="0"/>
                <a:cs typeface="Calibri" charset="0"/>
              </a:rPr>
              <a:t>Item 23 - </a:t>
            </a:r>
            <a:r>
              <a:rPr lang="en-US" sz="2400" b="1" dirty="0">
                <a:solidFill>
                  <a:srgbClr val="011F7D"/>
                </a:solidFill>
                <a:latin typeface="Calibri" charset="0"/>
                <a:ea typeface="Calibri" charset="0"/>
                <a:cs typeface="Calibri" charset="0"/>
              </a:rPr>
              <a:t>Certification </a:t>
            </a:r>
            <a:r>
              <a:rPr lang="en-US" sz="2400" b="1" dirty="0" smtClean="0">
                <a:solidFill>
                  <a:srgbClr val="011F7D"/>
                </a:solidFill>
                <a:latin typeface="Calibri" charset="0"/>
                <a:ea typeface="Calibri" charset="0"/>
                <a:cs typeface="Calibri" charset="0"/>
              </a:rPr>
              <a:t>By </a:t>
            </a:r>
            <a:r>
              <a:rPr lang="en-US" sz="2400" b="1" dirty="0" smtClean="0">
                <a:solidFill>
                  <a:srgbClr val="011F7D"/>
                </a:solidFill>
                <a:latin typeface="Calibri" charset="0"/>
                <a:ea typeface="Calibri" charset="0"/>
                <a:cs typeface="Calibri" charset="0"/>
              </a:rPr>
              <a:t>Applicant: </a:t>
            </a:r>
            <a:r>
              <a:rPr lang="en-US" sz="2400" dirty="0" smtClean="0">
                <a:solidFill>
                  <a:srgbClr val="011F7D"/>
                </a:solidFill>
                <a:latin typeface="Calibri" charset="0"/>
                <a:ea typeface="Calibri" charset="0"/>
                <a:cs typeface="Calibri" charset="0"/>
              </a:rPr>
              <a:t>Check the </a:t>
            </a:r>
            <a:r>
              <a:rPr lang="en-US" sz="2400" dirty="0">
                <a:solidFill>
                  <a:srgbClr val="011F7D"/>
                </a:solidFill>
                <a:latin typeface="Calibri" charset="0"/>
                <a:ea typeface="Calibri" charset="0"/>
                <a:cs typeface="Calibri" charset="0"/>
              </a:rPr>
              <a:t>box </a:t>
            </a:r>
            <a:r>
              <a:rPr lang="en-US" sz="2400" dirty="0" smtClean="0">
                <a:solidFill>
                  <a:srgbClr val="011F7D"/>
                </a:solidFill>
                <a:latin typeface="Calibri" charset="0"/>
                <a:ea typeface="Calibri" charset="0"/>
                <a:cs typeface="Calibri" charset="0"/>
              </a:rPr>
              <a:t>at the bottom of the page to certify </a:t>
            </a:r>
            <a:r>
              <a:rPr lang="en-US" sz="2400" dirty="0">
                <a:solidFill>
                  <a:srgbClr val="011F7D"/>
                </a:solidFill>
                <a:latin typeface="Calibri" charset="0"/>
                <a:ea typeface="Calibri" charset="0"/>
                <a:cs typeface="Calibri" charset="0"/>
              </a:rPr>
              <a:t>that </a:t>
            </a:r>
            <a:r>
              <a:rPr lang="en-US" sz="2400" dirty="0" smtClean="0">
                <a:solidFill>
                  <a:srgbClr val="011F7D"/>
                </a:solidFill>
                <a:latin typeface="Calibri" charset="0"/>
                <a:ea typeface="Calibri" charset="0"/>
                <a:cs typeface="Calibri" charset="0"/>
              </a:rPr>
              <a:t>you </a:t>
            </a:r>
            <a:r>
              <a:rPr lang="en-US" sz="2400" dirty="0">
                <a:solidFill>
                  <a:srgbClr val="011F7D"/>
                </a:solidFill>
                <a:latin typeface="Calibri" charset="0"/>
                <a:ea typeface="Calibri" charset="0"/>
                <a:cs typeface="Calibri" charset="0"/>
              </a:rPr>
              <a:t>currently meet the examination eligibility requirements and that the information in </a:t>
            </a:r>
            <a:r>
              <a:rPr lang="en-US" sz="2400" dirty="0" smtClean="0">
                <a:solidFill>
                  <a:srgbClr val="011F7D"/>
                </a:solidFill>
                <a:latin typeface="Calibri" charset="0"/>
                <a:ea typeface="Calibri" charset="0"/>
                <a:cs typeface="Calibri" charset="0"/>
              </a:rPr>
              <a:t>your </a:t>
            </a:r>
            <a:r>
              <a:rPr lang="en-US" sz="2400" dirty="0">
                <a:solidFill>
                  <a:srgbClr val="011F7D"/>
                </a:solidFill>
                <a:latin typeface="Calibri" charset="0"/>
                <a:ea typeface="Calibri" charset="0"/>
                <a:cs typeface="Calibri" charset="0"/>
              </a:rPr>
              <a:t>application is true and accurate to the best of </a:t>
            </a:r>
            <a:r>
              <a:rPr lang="en-US" sz="2400" dirty="0" smtClean="0">
                <a:solidFill>
                  <a:srgbClr val="011F7D"/>
                </a:solidFill>
                <a:latin typeface="Calibri" charset="0"/>
                <a:ea typeface="Calibri" charset="0"/>
                <a:cs typeface="Calibri" charset="0"/>
              </a:rPr>
              <a:t>your </a:t>
            </a:r>
            <a:r>
              <a:rPr lang="en-US" sz="2400" dirty="0" smtClean="0">
                <a:solidFill>
                  <a:srgbClr val="011F7D"/>
                </a:solidFill>
                <a:latin typeface="Calibri" charset="0"/>
                <a:ea typeface="Calibri" charset="0"/>
                <a:cs typeface="Calibri" charset="0"/>
              </a:rPr>
              <a:t>knowledge</a:t>
            </a:r>
          </a:p>
          <a:p>
            <a:endParaRPr lang="en-US" sz="2400" dirty="0" smtClean="0">
              <a:solidFill>
                <a:srgbClr val="011F7D"/>
              </a:solidFill>
              <a:latin typeface="Calibri" charset="0"/>
              <a:ea typeface="Calibri" charset="0"/>
              <a:cs typeface="Calibri" charset="0"/>
            </a:endParaRPr>
          </a:p>
          <a:p>
            <a:endParaRPr lang="en-US" sz="2400" dirty="0">
              <a:solidFill>
                <a:srgbClr val="011F7D"/>
              </a:solidFill>
              <a:latin typeface="Calibri" charset="0"/>
              <a:ea typeface="Calibri" charset="0"/>
              <a:cs typeface="Calibri" charset="0"/>
            </a:endParaRPr>
          </a:p>
          <a:p>
            <a:pPr algn="ctr"/>
            <a:r>
              <a:rPr lang="en-US" sz="2400" b="1" i="1" dirty="0" smtClean="0">
                <a:solidFill>
                  <a:srgbClr val="011F7D"/>
                </a:solidFill>
                <a:latin typeface="Calibri" charset="0"/>
                <a:ea typeface="Calibri" charset="0"/>
                <a:cs typeface="Calibri" charset="0"/>
              </a:rPr>
              <a:t>Checking this box indicates </a:t>
            </a:r>
            <a:r>
              <a:rPr lang="en-US" sz="2400" b="1" i="1" dirty="0">
                <a:solidFill>
                  <a:srgbClr val="011F7D"/>
                </a:solidFill>
                <a:latin typeface="Calibri" charset="0"/>
                <a:ea typeface="Calibri" charset="0"/>
                <a:cs typeface="Calibri" charset="0"/>
              </a:rPr>
              <a:t>that you have read, understood, and agree to the above </a:t>
            </a:r>
            <a:r>
              <a:rPr lang="en-US" sz="2400" b="1" i="1" dirty="0" smtClean="0">
                <a:solidFill>
                  <a:srgbClr val="011F7D"/>
                </a:solidFill>
                <a:latin typeface="Calibri" charset="0"/>
                <a:ea typeface="Calibri" charset="0"/>
                <a:cs typeface="Calibri" charset="0"/>
              </a:rPr>
              <a:t>statement</a:t>
            </a:r>
            <a:endParaRPr lang="en-US" sz="2400" dirty="0" smtClean="0">
              <a:solidFill>
                <a:srgbClr val="011F7D"/>
              </a:solidFill>
              <a:latin typeface="Calibri" charset="0"/>
              <a:ea typeface="Calibri" charset="0"/>
              <a:cs typeface="Calibri" charset="0"/>
            </a:endParaRPr>
          </a:p>
          <a:p>
            <a:endParaRPr lang="en-US" sz="2400" dirty="0" smtClean="0">
              <a:solidFill>
                <a:srgbClr val="011F7D"/>
              </a:solidFill>
              <a:latin typeface="Calibri" charset="0"/>
              <a:ea typeface="Calibri" charset="0"/>
              <a:cs typeface="Calibri" charset="0"/>
            </a:endParaRPr>
          </a:p>
        </p:txBody>
      </p:sp>
      <p:pic>
        <p:nvPicPr>
          <p:cNvPr id="2" name="Picture 1"/>
          <p:cNvPicPr>
            <a:picLocks noChangeAspect="1"/>
          </p:cNvPicPr>
          <p:nvPr/>
        </p:nvPicPr>
        <p:blipFill>
          <a:blip r:embed="rId3"/>
          <a:stretch>
            <a:fillRect/>
          </a:stretch>
        </p:blipFill>
        <p:spPr>
          <a:xfrm>
            <a:off x="4924443" y="5850033"/>
            <a:ext cx="6858000" cy="2832100"/>
          </a:xfrm>
          <a:prstGeom prst="rect">
            <a:avLst/>
          </a:prstGeom>
          <a:ln w="28575">
            <a:solidFill>
              <a:srgbClr val="1971C0"/>
            </a:solidFill>
          </a:ln>
        </p:spPr>
      </p:pic>
      <p:sp>
        <p:nvSpPr>
          <p:cNvPr id="10" name="Rectangle 9"/>
          <p:cNvSpPr/>
          <p:nvPr/>
        </p:nvSpPr>
        <p:spPr>
          <a:xfrm>
            <a:off x="3945744" y="5850033"/>
            <a:ext cx="8501066" cy="2246769"/>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7000" b="0" cap="none" spc="0" dirty="0" smtClean="0">
                <a:ln w="0"/>
                <a:gradFill>
                  <a:gsLst>
                    <a:gs pos="0">
                      <a:srgbClr val="53575C">
                        <a:alpha val="0"/>
                      </a:srgbClr>
                    </a:gs>
                    <a:gs pos="66000">
                      <a:srgbClr val="C5C7CA"/>
                    </a:gs>
                  </a:gsLst>
                  <a:lin ang="5400000"/>
                </a:gradFill>
                <a:effectLst/>
              </a:rPr>
              <a:t>SAMPLE</a:t>
            </a:r>
          </a:p>
          <a:p>
            <a:pPr algn="ctr"/>
            <a:r>
              <a:rPr lang="en-US" sz="7000" dirty="0" smtClean="0">
                <a:ln w="0"/>
                <a:gradFill>
                  <a:gsLst>
                    <a:gs pos="0">
                      <a:srgbClr val="53575C">
                        <a:alpha val="0"/>
                      </a:srgbClr>
                    </a:gs>
                    <a:gs pos="66000">
                      <a:srgbClr val="C5C7CA"/>
                    </a:gs>
                  </a:gsLst>
                  <a:lin ang="5400000"/>
                </a:gradFill>
              </a:rPr>
              <a:t>SUMMARY OF FEES</a:t>
            </a:r>
            <a:endParaRPr lang="en-US" sz="7000" b="0" cap="none" spc="0" dirty="0">
              <a:ln w="0"/>
              <a:gradFill>
                <a:gsLst>
                  <a:gs pos="0">
                    <a:srgbClr val="53575C">
                      <a:alpha val="0"/>
                    </a:srgbClr>
                  </a:gs>
                  <a:gs pos="66000">
                    <a:srgbClr val="C5C7CA"/>
                  </a:gs>
                </a:gsLst>
                <a:lin ang="5400000"/>
              </a:gradFill>
              <a:effectLst/>
            </a:endParaRPr>
          </a:p>
        </p:txBody>
      </p:sp>
      <p:sp>
        <p:nvSpPr>
          <p:cNvPr id="12" name="Oval 11"/>
          <p:cNvSpPr/>
          <p:nvPr/>
        </p:nvSpPr>
        <p:spPr>
          <a:xfrm>
            <a:off x="5544343" y="7960443"/>
            <a:ext cx="3528238" cy="32631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2483" y="6640591"/>
            <a:ext cx="3702380" cy="830997"/>
          </a:xfrm>
          <a:prstGeom prst="rect">
            <a:avLst/>
          </a:prstGeom>
        </p:spPr>
        <p:txBody>
          <a:bodyPr wrap="square">
            <a:spAutoFit/>
          </a:bodyPr>
          <a:lstStyle/>
          <a:p>
            <a:pPr marL="342900" indent="-342900">
              <a:buFont typeface="Arial" charset="0"/>
              <a:buChar char="•"/>
            </a:pPr>
            <a:r>
              <a:rPr lang="en-US" sz="2400" dirty="0" smtClean="0">
                <a:solidFill>
                  <a:srgbClr val="011F7D"/>
                </a:solidFill>
                <a:latin typeface="Calibri" charset="0"/>
                <a:ea typeface="Calibri" charset="0"/>
                <a:cs typeface="Calibri" charset="0"/>
              </a:rPr>
              <a:t>Now checkout </a:t>
            </a:r>
            <a:r>
              <a:rPr lang="en-US" sz="2400" dirty="0" smtClean="0">
                <a:solidFill>
                  <a:srgbClr val="011F7D"/>
                </a:solidFill>
                <a:latin typeface="Calibri" charset="0"/>
                <a:ea typeface="Calibri" charset="0"/>
                <a:cs typeface="Calibri" charset="0"/>
              </a:rPr>
              <a:t>and </a:t>
            </a:r>
            <a:r>
              <a:rPr lang="en-US" sz="2400" b="1" dirty="0" smtClean="0">
                <a:solidFill>
                  <a:srgbClr val="011F7D"/>
                </a:solidFill>
                <a:latin typeface="Calibri" charset="0"/>
                <a:ea typeface="Calibri" charset="0"/>
                <a:cs typeface="Calibri" charset="0"/>
              </a:rPr>
              <a:t>pay the </a:t>
            </a:r>
            <a:r>
              <a:rPr lang="en-US" sz="2400" b="1" smtClean="0">
                <a:solidFill>
                  <a:srgbClr val="011F7D"/>
                </a:solidFill>
                <a:latin typeface="Calibri" charset="0"/>
                <a:ea typeface="Calibri" charset="0"/>
                <a:cs typeface="Calibri" charset="0"/>
              </a:rPr>
              <a:t>exam </a:t>
            </a:r>
            <a:r>
              <a:rPr lang="en-US" sz="2400" b="1" smtClean="0">
                <a:solidFill>
                  <a:srgbClr val="011F7D"/>
                </a:solidFill>
                <a:latin typeface="Calibri" charset="0"/>
                <a:ea typeface="Calibri" charset="0"/>
                <a:cs typeface="Calibri" charset="0"/>
              </a:rPr>
              <a:t>fee</a:t>
            </a:r>
            <a:endParaRPr lang="en-US" sz="2400" b="1" dirty="0" smtClean="0">
              <a:solidFill>
                <a:srgbClr val="011F7D"/>
              </a:solidFill>
              <a:latin typeface="Calibri" charset="0"/>
              <a:ea typeface="Calibri" charset="0"/>
              <a:cs typeface="Calibri" charset="0"/>
            </a:endParaRPr>
          </a:p>
        </p:txBody>
      </p:sp>
    </p:spTree>
    <p:extLst>
      <p:ext uri="{BB962C8B-B14F-4D97-AF65-F5344CB8AC3E}">
        <p14:creationId xmlns:p14="http://schemas.microsoft.com/office/powerpoint/2010/main" val="1608765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14"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Examination Requirements</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12" name="Rectangle 11"/>
          <p:cNvSpPr/>
          <p:nvPr/>
        </p:nvSpPr>
        <p:spPr>
          <a:xfrm>
            <a:off x="1050282" y="4412874"/>
            <a:ext cx="10091427" cy="3416320"/>
          </a:xfrm>
          <a:prstGeom prst="rect">
            <a:avLst/>
          </a:prstGeom>
        </p:spPr>
        <p:txBody>
          <a:bodyPr wrap="square">
            <a:spAutoFit/>
          </a:bodyPr>
          <a:lstStyle/>
          <a:p>
            <a:pPr marL="342900" indent="-342900">
              <a:buFont typeface="Arial" charset="0"/>
              <a:buChar char="•"/>
            </a:pPr>
            <a:r>
              <a:rPr lang="en-US" sz="2400" dirty="0" smtClean="0">
                <a:solidFill>
                  <a:srgbClr val="011F7D"/>
                </a:solidFill>
                <a:latin typeface="Calibri" charset="0"/>
                <a:ea typeface="Calibri" charset="0"/>
                <a:cs typeface="Calibri" charset="0"/>
              </a:rPr>
              <a:t>After </a:t>
            </a:r>
            <a:r>
              <a:rPr lang="en-US" sz="2400" dirty="0">
                <a:solidFill>
                  <a:srgbClr val="011F7D"/>
                </a:solidFill>
                <a:latin typeface="Calibri" charset="0"/>
                <a:ea typeface="Calibri" charset="0"/>
                <a:cs typeface="Calibri" charset="0"/>
              </a:rPr>
              <a:t>obtaining </a:t>
            </a:r>
            <a:r>
              <a:rPr lang="en-US" sz="2400" dirty="0" smtClean="0">
                <a:solidFill>
                  <a:srgbClr val="011F7D"/>
                </a:solidFill>
                <a:latin typeface="Calibri" charset="0"/>
                <a:ea typeface="Calibri" charset="0"/>
                <a:cs typeface="Calibri" charset="0"/>
              </a:rPr>
              <a:t>your </a:t>
            </a:r>
            <a:r>
              <a:rPr lang="en-US" sz="2400" b="1" dirty="0">
                <a:solidFill>
                  <a:srgbClr val="011F7D"/>
                </a:solidFill>
                <a:latin typeface="Calibri" charset="0"/>
                <a:ea typeface="Calibri" charset="0"/>
                <a:cs typeface="Calibri" charset="0"/>
              </a:rPr>
              <a:t>scheduling permit</a:t>
            </a:r>
            <a:r>
              <a:rPr lang="en-US" sz="2400" dirty="0">
                <a:solidFill>
                  <a:srgbClr val="011F7D"/>
                </a:solidFill>
                <a:latin typeface="Calibri" charset="0"/>
                <a:ea typeface="Calibri" charset="0"/>
                <a:cs typeface="Calibri" charset="0"/>
              </a:rPr>
              <a:t>, you may </a:t>
            </a:r>
            <a:r>
              <a:rPr lang="en-US" sz="2400" dirty="0" smtClean="0">
                <a:solidFill>
                  <a:srgbClr val="011F7D"/>
                </a:solidFill>
                <a:latin typeface="Calibri" charset="0"/>
                <a:ea typeface="Calibri" charset="0"/>
                <a:cs typeface="Calibri" charset="0"/>
              </a:rPr>
              <a:t>visit the </a:t>
            </a:r>
            <a:r>
              <a:rPr lang="en-US" sz="2400" b="1" dirty="0" smtClean="0">
                <a:solidFill>
                  <a:srgbClr val="011F7D"/>
                </a:solidFill>
                <a:latin typeface="Calibri" charset="0"/>
                <a:ea typeface="Calibri" charset="0"/>
                <a:cs typeface="Calibri" charset="0"/>
              </a:rPr>
              <a:t>Step 2 CS Calendar and Scheduling website</a:t>
            </a:r>
            <a:r>
              <a:rPr lang="en-US" sz="2400" dirty="0" smtClean="0">
                <a:solidFill>
                  <a:srgbClr val="011F7D"/>
                </a:solidFill>
                <a:latin typeface="Calibri" charset="0"/>
                <a:ea typeface="Calibri" charset="0"/>
                <a:cs typeface="Calibri" charset="0"/>
              </a:rPr>
              <a:t> at </a:t>
            </a:r>
            <a:r>
              <a:rPr lang="en-US" sz="2400" dirty="0">
                <a:solidFill>
                  <a:srgbClr val="011F7D"/>
                </a:solidFill>
                <a:latin typeface="Calibri" charset="0"/>
                <a:ea typeface="Calibri" charset="0"/>
                <a:cs typeface="Calibri" charset="0"/>
                <a:hlinkClick r:id="rId3"/>
              </a:rPr>
              <a:t>https://</a:t>
            </a:r>
            <a:r>
              <a:rPr lang="en-US" sz="2400" dirty="0" smtClean="0">
                <a:solidFill>
                  <a:srgbClr val="011F7D"/>
                </a:solidFill>
                <a:latin typeface="Calibri" charset="0"/>
                <a:ea typeface="Calibri" charset="0"/>
                <a:cs typeface="Calibri" charset="0"/>
                <a:hlinkClick r:id="rId3"/>
              </a:rPr>
              <a:t>secure2.ecfmg.org/emain.asp?app=csess</a:t>
            </a:r>
            <a:endParaRPr lang="en-US" sz="2400" dirty="0" smtClean="0">
              <a:solidFill>
                <a:srgbClr val="011F7D"/>
              </a:solidFill>
              <a:latin typeface="Calibri" charset="0"/>
              <a:ea typeface="Calibri" charset="0"/>
              <a:cs typeface="Calibri" charset="0"/>
            </a:endParaRPr>
          </a:p>
          <a:p>
            <a:pPr marL="342900" indent="-342900">
              <a:buFont typeface="Arial" charset="0"/>
              <a:buChar char="•"/>
            </a:pPr>
            <a:endParaRPr lang="en-US" sz="2400" dirty="0">
              <a:solidFill>
                <a:srgbClr val="011F7D"/>
              </a:solidFill>
              <a:latin typeface="Calibri" charset="0"/>
              <a:ea typeface="Calibri" charset="0"/>
              <a:cs typeface="Calibri" charset="0"/>
            </a:endParaRPr>
          </a:p>
          <a:p>
            <a:pPr marL="342900" indent="-342900">
              <a:buFont typeface="Arial" charset="0"/>
              <a:buChar char="•"/>
            </a:pPr>
            <a:r>
              <a:rPr lang="en-US" sz="2400" dirty="0" smtClean="0">
                <a:solidFill>
                  <a:srgbClr val="011F7D"/>
                </a:solidFill>
                <a:latin typeface="Calibri" charset="0"/>
                <a:ea typeface="Calibri" charset="0"/>
                <a:cs typeface="Calibri" charset="0"/>
              </a:rPr>
              <a:t>Log </a:t>
            </a:r>
            <a:r>
              <a:rPr lang="en-US" sz="2400" dirty="0">
                <a:solidFill>
                  <a:srgbClr val="011F7D"/>
                </a:solidFill>
                <a:latin typeface="Calibri" charset="0"/>
                <a:ea typeface="Calibri" charset="0"/>
                <a:cs typeface="Calibri" charset="0"/>
              </a:rPr>
              <a:t>in using your USMLE/ECFMG Identification </a:t>
            </a:r>
            <a:r>
              <a:rPr lang="en-US" sz="2400" dirty="0" smtClean="0">
                <a:solidFill>
                  <a:srgbClr val="011F7D"/>
                </a:solidFill>
                <a:latin typeface="Calibri" charset="0"/>
                <a:ea typeface="Calibri" charset="0"/>
                <a:cs typeface="Calibri" charset="0"/>
              </a:rPr>
              <a:t>Number </a:t>
            </a:r>
            <a:r>
              <a:rPr lang="en-US" sz="2400" dirty="0">
                <a:solidFill>
                  <a:srgbClr val="011F7D"/>
                </a:solidFill>
                <a:latin typeface="Calibri" charset="0"/>
                <a:ea typeface="Calibri" charset="0"/>
                <a:cs typeface="Calibri" charset="0"/>
              </a:rPr>
              <a:t>and </a:t>
            </a:r>
            <a:r>
              <a:rPr lang="en-US" sz="2400" dirty="0" smtClean="0">
                <a:solidFill>
                  <a:srgbClr val="011F7D"/>
                </a:solidFill>
                <a:latin typeface="Calibri" charset="0"/>
                <a:ea typeface="Calibri" charset="0"/>
                <a:cs typeface="Calibri" charset="0"/>
              </a:rPr>
              <a:t>Password</a:t>
            </a:r>
          </a:p>
          <a:p>
            <a:pPr marL="342900" indent="-342900">
              <a:buFont typeface="Arial" charset="0"/>
              <a:buChar char="•"/>
            </a:pPr>
            <a:endParaRPr lang="en-US" sz="2400" dirty="0">
              <a:solidFill>
                <a:srgbClr val="011F7D"/>
              </a:solidFill>
              <a:latin typeface="Calibri" charset="0"/>
              <a:ea typeface="Calibri" charset="0"/>
              <a:cs typeface="Calibri" charset="0"/>
            </a:endParaRPr>
          </a:p>
          <a:p>
            <a:pPr marL="342900" indent="-342900">
              <a:buFont typeface="Arial" charset="0"/>
              <a:buChar char="•"/>
            </a:pPr>
            <a:r>
              <a:rPr lang="en-US" sz="2400" dirty="0">
                <a:solidFill>
                  <a:srgbClr val="011F7D"/>
                </a:solidFill>
                <a:latin typeface="Calibri" charset="0"/>
                <a:ea typeface="Calibri" charset="0"/>
                <a:cs typeface="Calibri" charset="0"/>
              </a:rPr>
              <a:t>Select a test center to view the calendar of available test dates within your eligibility period at that </a:t>
            </a:r>
            <a:r>
              <a:rPr lang="en-US" sz="2400" dirty="0" smtClean="0">
                <a:solidFill>
                  <a:srgbClr val="011F7D"/>
                </a:solidFill>
                <a:latin typeface="Calibri" charset="0"/>
                <a:ea typeface="Calibri" charset="0"/>
                <a:cs typeface="Calibri" charset="0"/>
              </a:rPr>
              <a:t>center</a:t>
            </a:r>
          </a:p>
          <a:p>
            <a:pPr marL="342900" indent="-342900">
              <a:buFont typeface="Arial" charset="0"/>
              <a:buChar char="•"/>
            </a:pPr>
            <a:endParaRPr lang="en-US" sz="2400" dirty="0">
              <a:solidFill>
                <a:srgbClr val="011F7D"/>
              </a:solidFill>
              <a:latin typeface="Calibri" charset="0"/>
              <a:ea typeface="Calibri" charset="0"/>
              <a:cs typeface="Calibri" charset="0"/>
            </a:endParaRPr>
          </a:p>
          <a:p>
            <a:pPr marL="342900" indent="-342900">
              <a:buFont typeface="Arial" charset="0"/>
              <a:buChar char="•"/>
            </a:pPr>
            <a:r>
              <a:rPr lang="en-US" sz="2400" dirty="0" smtClean="0">
                <a:solidFill>
                  <a:srgbClr val="011F7D"/>
                </a:solidFill>
                <a:latin typeface="Calibri" charset="0"/>
                <a:ea typeface="Calibri" charset="0"/>
                <a:cs typeface="Calibri" charset="0"/>
              </a:rPr>
              <a:t>Follow the instructions on the website and schedule your test date</a:t>
            </a:r>
            <a:endParaRPr lang="en-US" sz="2400" dirty="0">
              <a:solidFill>
                <a:srgbClr val="011F7D"/>
              </a:solidFill>
              <a:latin typeface="Calibri" charset="0"/>
              <a:ea typeface="Calibri" charset="0"/>
              <a:cs typeface="Calibri" charset="0"/>
            </a:endParaRPr>
          </a:p>
        </p:txBody>
      </p:sp>
      <p:pic>
        <p:nvPicPr>
          <p:cNvPr id="4" name="Picture 3"/>
          <p:cNvPicPr>
            <a:picLocks noChangeAspect="1"/>
          </p:cNvPicPr>
          <p:nvPr/>
        </p:nvPicPr>
        <p:blipFill>
          <a:blip r:embed="rId4"/>
          <a:stretch>
            <a:fillRect/>
          </a:stretch>
        </p:blipFill>
        <p:spPr>
          <a:xfrm>
            <a:off x="1695446" y="1957386"/>
            <a:ext cx="8801100" cy="1485900"/>
          </a:xfrm>
          <a:prstGeom prst="rect">
            <a:avLst/>
          </a:prstGeom>
          <a:ln w="28575">
            <a:solidFill>
              <a:srgbClr val="1971C0"/>
            </a:solidFill>
          </a:ln>
        </p:spPr>
      </p:pic>
    </p:spTree>
    <p:extLst>
      <p:ext uri="{BB962C8B-B14F-4D97-AF65-F5344CB8AC3E}">
        <p14:creationId xmlns:p14="http://schemas.microsoft.com/office/powerpoint/2010/main" val="740105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Requirements for ECFMG Certification</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2" name="TextBox 1"/>
          <p:cNvSpPr txBox="1"/>
          <p:nvPr/>
        </p:nvSpPr>
        <p:spPr>
          <a:xfrm>
            <a:off x="542921" y="1881953"/>
            <a:ext cx="11506201" cy="461665"/>
          </a:xfrm>
          <a:prstGeom prst="rect">
            <a:avLst/>
          </a:prstGeom>
          <a:noFill/>
        </p:spPr>
        <p:txBody>
          <a:bodyPr wrap="square" rtlCol="0">
            <a:spAutoFit/>
          </a:bodyPr>
          <a:lstStyle/>
          <a:p>
            <a:r>
              <a:rPr lang="en-US" sz="2400" dirty="0">
                <a:solidFill>
                  <a:srgbClr val="011F7D"/>
                </a:solidFill>
              </a:rPr>
              <a:t>To be eligible for </a:t>
            </a:r>
            <a:r>
              <a:rPr lang="en-US" sz="2400" b="1" dirty="0">
                <a:solidFill>
                  <a:srgbClr val="011F7D"/>
                </a:solidFill>
              </a:rPr>
              <a:t>C</a:t>
            </a:r>
            <a:r>
              <a:rPr lang="en-US" sz="2400" b="1" dirty="0" smtClean="0">
                <a:solidFill>
                  <a:srgbClr val="011F7D"/>
                </a:solidFill>
              </a:rPr>
              <a:t>ertification </a:t>
            </a:r>
            <a:r>
              <a:rPr lang="en-US" sz="2400" b="1" dirty="0">
                <a:solidFill>
                  <a:srgbClr val="011F7D"/>
                </a:solidFill>
              </a:rPr>
              <a:t>by ECFMG</a:t>
            </a:r>
            <a:r>
              <a:rPr lang="en-US" sz="2400" dirty="0">
                <a:solidFill>
                  <a:srgbClr val="011F7D"/>
                </a:solidFill>
              </a:rPr>
              <a:t>, </a:t>
            </a:r>
            <a:r>
              <a:rPr lang="en-US" sz="2400" dirty="0" smtClean="0">
                <a:solidFill>
                  <a:srgbClr val="011F7D"/>
                </a:solidFill>
              </a:rPr>
              <a:t>IMGs must </a:t>
            </a:r>
            <a:r>
              <a:rPr lang="en-US" sz="2400" dirty="0">
                <a:solidFill>
                  <a:srgbClr val="011F7D"/>
                </a:solidFill>
              </a:rPr>
              <a:t>meet the following </a:t>
            </a:r>
            <a:r>
              <a:rPr lang="en-US" sz="2400" dirty="0" smtClean="0">
                <a:solidFill>
                  <a:srgbClr val="011F7D"/>
                </a:solidFill>
              </a:rPr>
              <a:t>requirements:</a:t>
            </a:r>
            <a:endParaRPr lang="en-US" sz="2300" b="1" dirty="0">
              <a:solidFill>
                <a:srgbClr val="011F7D"/>
              </a:solidFill>
              <a:latin typeface="Calibri" charset="0"/>
              <a:ea typeface="Calibri" charset="0"/>
              <a:cs typeface="Calibri" charset="0"/>
            </a:endParaRPr>
          </a:p>
        </p:txBody>
      </p:sp>
      <p:graphicFrame>
        <p:nvGraphicFramePr>
          <p:cNvPr id="4" name="Table 3"/>
          <p:cNvGraphicFramePr>
            <a:graphicFrameLocks noGrp="1"/>
          </p:cNvGraphicFramePr>
          <p:nvPr>
            <p:extLst/>
          </p:nvPr>
        </p:nvGraphicFramePr>
        <p:xfrm>
          <a:off x="1034982" y="3109185"/>
          <a:ext cx="10122030" cy="4785354"/>
        </p:xfrm>
        <a:graphic>
          <a:graphicData uri="http://schemas.openxmlformats.org/drawingml/2006/table">
            <a:tbl>
              <a:tblPr firstRow="1" bandRow="1">
                <a:tableStyleId>{5C22544A-7EE6-4342-B048-85BDC9FD1C3A}</a:tableStyleId>
              </a:tblPr>
              <a:tblGrid>
                <a:gridCol w="10122030"/>
              </a:tblGrid>
              <a:tr h="0">
                <a:tc>
                  <a:txBody>
                    <a:bodyPr/>
                    <a:lstStyle/>
                    <a:p>
                      <a:pPr algn="l"/>
                      <a:r>
                        <a:rPr lang="en-US" sz="2200" dirty="0" smtClean="0"/>
                        <a:t>1) Application for ECFMG Certification</a:t>
                      </a:r>
                      <a:endParaRPr lang="en-US" sz="2200" dirty="0"/>
                    </a:p>
                  </a:txBody>
                  <a:tcPr marL="216747" marR="216747" marT="108373" marB="108373"/>
                </a:tc>
              </a:tr>
              <a:tr h="405251">
                <a:tc>
                  <a:txBody>
                    <a:bodyPr/>
                    <a:lstStyle/>
                    <a:p>
                      <a:r>
                        <a:rPr lang="en-US" sz="2000" b="1" dirty="0" smtClean="0">
                          <a:solidFill>
                            <a:srgbClr val="011F7D"/>
                          </a:solidFill>
                        </a:rPr>
                        <a:t>Online</a:t>
                      </a:r>
                      <a:r>
                        <a:rPr lang="en-US" sz="2000" b="1" baseline="0" dirty="0" smtClean="0">
                          <a:solidFill>
                            <a:srgbClr val="011F7D"/>
                          </a:solidFill>
                        </a:rPr>
                        <a:t> Application</a:t>
                      </a:r>
                      <a:endParaRPr lang="en-US" sz="2000" b="1" dirty="0">
                        <a:solidFill>
                          <a:srgbClr val="011F7D"/>
                        </a:solidFill>
                      </a:endParaRPr>
                    </a:p>
                  </a:txBody>
                  <a:tcPr marL="216747" marR="216747" marT="108373" marB="108373"/>
                </a:tc>
              </a:tr>
              <a:tr h="405251">
                <a:tc>
                  <a:txBody>
                    <a:bodyPr/>
                    <a:lstStyle/>
                    <a:p>
                      <a:r>
                        <a:rPr lang="en-US" sz="2000" b="1" kern="1200" dirty="0" smtClean="0">
                          <a:solidFill>
                            <a:srgbClr val="011F7D"/>
                          </a:solidFill>
                          <a:latin typeface="+mn-lt"/>
                          <a:ea typeface="+mn-ea"/>
                          <a:cs typeface="+mn-cs"/>
                        </a:rPr>
                        <a:t>Certification of Identification Form (Form 186)</a:t>
                      </a:r>
                      <a:endParaRPr lang="en-US" sz="2000" b="1" dirty="0">
                        <a:solidFill>
                          <a:srgbClr val="011F7D"/>
                        </a:solidFill>
                      </a:endParaRPr>
                    </a:p>
                  </a:txBody>
                  <a:tcPr marL="216747" marR="216747" marT="108373" marB="108373"/>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rPr>
                        <a:t>2) Medical</a:t>
                      </a:r>
                      <a:r>
                        <a:rPr lang="en-US" sz="2200" b="1" baseline="0" dirty="0" smtClean="0">
                          <a:solidFill>
                            <a:schemeClr val="bg1"/>
                          </a:solidFill>
                        </a:rPr>
                        <a:t> Education Credential</a:t>
                      </a:r>
                      <a:r>
                        <a:rPr lang="en-US" sz="2200" b="1" dirty="0" smtClean="0">
                          <a:solidFill>
                            <a:schemeClr val="bg1"/>
                          </a:solidFill>
                        </a:rPr>
                        <a:t> Requirements</a:t>
                      </a:r>
                    </a:p>
                  </a:txBody>
                  <a:tcPr marL="216747" marR="216747" marT="108373" marB="108373">
                    <a:solidFill>
                      <a:srgbClr val="5B9BD6"/>
                    </a:solidFill>
                  </a:tcPr>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000" b="1" dirty="0" smtClean="0">
                          <a:solidFill>
                            <a:srgbClr val="011F7D"/>
                          </a:solidFill>
                        </a:rPr>
                        <a:t>Final Medical </a:t>
                      </a:r>
                      <a:r>
                        <a:rPr lang="en-US" sz="2000" b="1" dirty="0" smtClean="0">
                          <a:solidFill>
                            <a:srgbClr val="011F7D"/>
                          </a:solidFill>
                        </a:rPr>
                        <a:t>Diploma</a:t>
                      </a:r>
                      <a:endParaRPr lang="en-US" sz="2000" b="1" dirty="0" smtClean="0">
                        <a:solidFill>
                          <a:srgbClr val="011F7D"/>
                        </a:solidFill>
                      </a:endParaRPr>
                    </a:p>
                  </a:txBody>
                  <a:tcPr marL="216747" marR="216747" marT="108373" marB="108373">
                    <a:solidFill>
                      <a:srgbClr val="D3DEEF"/>
                    </a:solidFill>
                  </a:tcPr>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000" b="1" dirty="0" smtClean="0">
                          <a:solidFill>
                            <a:srgbClr val="011F7D"/>
                          </a:solidFill>
                        </a:rPr>
                        <a:t>Two copies of the Medical School Release Request (Form 345)</a:t>
                      </a:r>
                      <a:endParaRPr lang="en-US" sz="2000" b="1" i="0" dirty="0" smtClean="0">
                        <a:solidFill>
                          <a:srgbClr val="011F7D"/>
                        </a:solidFill>
                      </a:endParaRPr>
                    </a:p>
                  </a:txBody>
                  <a:tcPr marL="216747" marR="216747" marT="108373" marB="108373">
                    <a:solidFill>
                      <a:srgbClr val="EBF0F7"/>
                    </a:solidFill>
                  </a:tcPr>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rPr>
                        <a:t>3) Examination</a:t>
                      </a:r>
                      <a:r>
                        <a:rPr lang="en-US" sz="2200" b="1" baseline="0" dirty="0" smtClean="0">
                          <a:solidFill>
                            <a:schemeClr val="bg1"/>
                          </a:solidFill>
                        </a:rPr>
                        <a:t> Requirements</a:t>
                      </a:r>
                      <a:endParaRPr lang="en-US" sz="2200" b="1" dirty="0" smtClean="0">
                        <a:solidFill>
                          <a:schemeClr val="bg1"/>
                        </a:solidFill>
                      </a:endParaRPr>
                    </a:p>
                  </a:txBody>
                  <a:tcPr marL="216747" marR="216747" marT="108373" marB="108373">
                    <a:solidFill>
                      <a:srgbClr val="5B9BD6"/>
                    </a:solidFill>
                  </a:tcPr>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000" b="1" dirty="0" smtClean="0">
                          <a:solidFill>
                            <a:srgbClr val="011F7D"/>
                          </a:solidFill>
                        </a:rPr>
                        <a:t>Satisfy</a:t>
                      </a:r>
                      <a:r>
                        <a:rPr lang="en-US" sz="2000" b="1" baseline="0" dirty="0" smtClean="0">
                          <a:solidFill>
                            <a:srgbClr val="011F7D"/>
                          </a:solidFill>
                        </a:rPr>
                        <a:t> the </a:t>
                      </a:r>
                      <a:r>
                        <a:rPr lang="en-US" sz="2000" b="1" baseline="0" dirty="0" smtClean="0">
                          <a:solidFill>
                            <a:srgbClr val="011F7D"/>
                          </a:solidFill>
                        </a:rPr>
                        <a:t>Medical Science Examination Requirement </a:t>
                      </a:r>
                      <a:r>
                        <a:rPr lang="en-US" sz="2000" b="1" baseline="0" dirty="0" smtClean="0">
                          <a:solidFill>
                            <a:srgbClr val="011F7D"/>
                          </a:solidFill>
                        </a:rPr>
                        <a:t>(USMLE Step 1 and USMLE Step 2 CK)</a:t>
                      </a:r>
                      <a:endParaRPr lang="en-US" sz="2000" b="1" dirty="0" smtClean="0">
                        <a:solidFill>
                          <a:srgbClr val="011F7D"/>
                        </a:solidFill>
                      </a:endParaRPr>
                    </a:p>
                  </a:txBody>
                  <a:tcPr marL="216747" marR="216747" marT="108373" marB="108373">
                    <a:solidFill>
                      <a:srgbClr val="D3DEEF"/>
                    </a:solidFill>
                  </a:tcPr>
                </a:tc>
              </a:tr>
              <a:tr h="405251">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2000" b="1" dirty="0" smtClean="0">
                          <a:solidFill>
                            <a:srgbClr val="011F7D"/>
                          </a:solidFill>
                        </a:rPr>
                        <a:t>Satisfy the </a:t>
                      </a:r>
                      <a:r>
                        <a:rPr lang="en-US" sz="2000" b="1" dirty="0" smtClean="0">
                          <a:solidFill>
                            <a:srgbClr val="011F7D"/>
                          </a:solidFill>
                        </a:rPr>
                        <a:t>Clinical Skills Requirement</a:t>
                      </a:r>
                      <a:r>
                        <a:rPr lang="en-US" sz="2000" b="1" baseline="0" dirty="0" smtClean="0">
                          <a:solidFill>
                            <a:srgbClr val="011F7D"/>
                          </a:solidFill>
                        </a:rPr>
                        <a:t> </a:t>
                      </a:r>
                      <a:r>
                        <a:rPr lang="en-US" sz="2000" b="1" baseline="0" dirty="0" smtClean="0">
                          <a:solidFill>
                            <a:srgbClr val="011F7D"/>
                          </a:solidFill>
                        </a:rPr>
                        <a:t>(USMLE Step 2 CS)</a:t>
                      </a:r>
                      <a:endParaRPr lang="en-US" sz="2000" b="1" dirty="0" smtClean="0">
                        <a:solidFill>
                          <a:srgbClr val="011F7D"/>
                        </a:solidFill>
                      </a:endParaRPr>
                    </a:p>
                  </a:txBody>
                  <a:tcPr marL="216747" marR="216747" marT="108373" marB="108373">
                    <a:solidFill>
                      <a:srgbClr val="EBF0F7"/>
                    </a:solidFill>
                  </a:tcPr>
                </a:tc>
              </a:tr>
            </a:tbl>
          </a:graphicData>
        </a:graphic>
      </p:graphicFrame>
    </p:spTree>
    <p:extLst>
      <p:ext uri="{BB962C8B-B14F-4D97-AF65-F5344CB8AC3E}">
        <p14:creationId xmlns:p14="http://schemas.microsoft.com/office/powerpoint/2010/main" val="13462452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Certificate</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2" name="TextBox 1"/>
          <p:cNvSpPr txBox="1"/>
          <p:nvPr/>
        </p:nvSpPr>
        <p:spPr>
          <a:xfrm>
            <a:off x="542921" y="1910528"/>
            <a:ext cx="11187117" cy="6678751"/>
          </a:xfrm>
          <a:prstGeom prst="rect">
            <a:avLst/>
          </a:prstGeom>
          <a:noFill/>
        </p:spPr>
        <p:txBody>
          <a:bodyPr wrap="square" rtlCol="0">
            <a:spAutoFit/>
          </a:bodyPr>
          <a:lstStyle/>
          <a:p>
            <a:pPr marL="342900" indent="-342900">
              <a:buFont typeface="Arial" charset="0"/>
              <a:buChar char="•"/>
            </a:pPr>
            <a:r>
              <a:rPr lang="en-US" sz="2400" dirty="0">
                <a:solidFill>
                  <a:srgbClr val="002060"/>
                </a:solidFill>
                <a:latin typeface="Calibri" charset="0"/>
                <a:ea typeface="Calibri" charset="0"/>
                <a:cs typeface="Calibri" charset="0"/>
              </a:rPr>
              <a:t>ECFMG issues the </a:t>
            </a:r>
            <a:r>
              <a:rPr lang="en-US" sz="2400" b="1" dirty="0">
                <a:solidFill>
                  <a:srgbClr val="002060"/>
                </a:solidFill>
                <a:latin typeface="Calibri" charset="0"/>
                <a:ea typeface="Calibri" charset="0"/>
                <a:cs typeface="Calibri" charset="0"/>
              </a:rPr>
              <a:t>Standard ECFMG Certificate </a:t>
            </a:r>
            <a:r>
              <a:rPr lang="en-US" sz="2400" dirty="0">
                <a:solidFill>
                  <a:srgbClr val="002060"/>
                </a:solidFill>
                <a:latin typeface="Calibri" charset="0"/>
                <a:ea typeface="Calibri" charset="0"/>
                <a:cs typeface="Calibri" charset="0"/>
              </a:rPr>
              <a:t>to applicants who meet </a:t>
            </a:r>
            <a:r>
              <a:rPr lang="en-US" sz="2400" b="1" dirty="0">
                <a:solidFill>
                  <a:srgbClr val="002060"/>
                </a:solidFill>
                <a:latin typeface="Calibri" charset="0"/>
                <a:ea typeface="Calibri" charset="0"/>
                <a:cs typeface="Calibri" charset="0"/>
              </a:rPr>
              <a:t>all of the requirements for </a:t>
            </a:r>
            <a:r>
              <a:rPr lang="en-US" sz="2400" b="1" dirty="0" smtClean="0">
                <a:solidFill>
                  <a:srgbClr val="002060"/>
                </a:solidFill>
                <a:latin typeface="Calibri" charset="0"/>
                <a:ea typeface="Calibri" charset="0"/>
                <a:cs typeface="Calibri" charset="0"/>
              </a:rPr>
              <a:t>certification</a:t>
            </a:r>
          </a:p>
          <a:p>
            <a:pPr marL="342900" indent="-342900">
              <a:buFont typeface="Arial" charset="0"/>
              <a:buChar char="•"/>
            </a:pPr>
            <a:endParaRPr lang="en-US" sz="2400" dirty="0">
              <a:solidFill>
                <a:srgbClr val="002060"/>
              </a:solidFill>
              <a:latin typeface="Calibri" charset="0"/>
              <a:ea typeface="Calibri" charset="0"/>
              <a:cs typeface="Calibri" charset="0"/>
            </a:endParaRPr>
          </a:p>
          <a:p>
            <a:pPr marL="342900" indent="-342900">
              <a:buFont typeface="Arial" charset="0"/>
              <a:buChar char="•"/>
            </a:pPr>
            <a:r>
              <a:rPr lang="en-US" sz="2400" dirty="0" smtClean="0">
                <a:solidFill>
                  <a:srgbClr val="002060"/>
                </a:solidFill>
                <a:latin typeface="Calibri" charset="0"/>
                <a:ea typeface="Calibri" charset="0"/>
                <a:cs typeface="Calibri" charset="0"/>
              </a:rPr>
              <a:t>IMGs must also pay any outstanding charges on their ECFMG financial accounts before their certificates are issued</a:t>
            </a:r>
          </a:p>
          <a:p>
            <a:pPr marL="342900" indent="-342900">
              <a:buFont typeface="Arial" charset="0"/>
              <a:buChar char="•"/>
            </a:pPr>
            <a:endParaRPr lang="en-US" sz="2400" dirty="0">
              <a:solidFill>
                <a:srgbClr val="002060"/>
              </a:solidFill>
              <a:latin typeface="Calibri" charset="0"/>
              <a:ea typeface="Calibri" charset="0"/>
              <a:cs typeface="Calibri" charset="0"/>
            </a:endParaRPr>
          </a:p>
          <a:p>
            <a:pPr marL="342900" indent="-342900">
              <a:buFont typeface="Arial" charset="0"/>
              <a:buChar char="•"/>
            </a:pPr>
            <a:r>
              <a:rPr lang="en-US" sz="2400" dirty="0" smtClean="0">
                <a:solidFill>
                  <a:srgbClr val="002060"/>
                </a:solidFill>
                <a:latin typeface="Calibri" charset="0"/>
                <a:ea typeface="Calibri" charset="0"/>
                <a:cs typeface="Calibri" charset="0"/>
              </a:rPr>
              <a:t>Standard </a:t>
            </a:r>
            <a:r>
              <a:rPr lang="en-US" sz="2400" dirty="0">
                <a:solidFill>
                  <a:srgbClr val="002060"/>
                </a:solidFill>
                <a:latin typeface="Calibri" charset="0"/>
                <a:ea typeface="Calibri" charset="0"/>
                <a:cs typeface="Calibri" charset="0"/>
              </a:rPr>
              <a:t>ECFMG Certificates are sent to applicants approximately </a:t>
            </a:r>
            <a:r>
              <a:rPr lang="en-US" sz="2400" b="1" dirty="0">
                <a:solidFill>
                  <a:srgbClr val="002060"/>
                </a:solidFill>
                <a:latin typeface="Calibri" charset="0"/>
                <a:ea typeface="Calibri" charset="0"/>
                <a:cs typeface="Calibri" charset="0"/>
              </a:rPr>
              <a:t>two weeks </a:t>
            </a:r>
            <a:r>
              <a:rPr lang="en-US" sz="2400" dirty="0">
                <a:solidFill>
                  <a:srgbClr val="002060"/>
                </a:solidFill>
                <a:latin typeface="Calibri" charset="0"/>
                <a:ea typeface="Calibri" charset="0"/>
                <a:cs typeface="Calibri" charset="0"/>
              </a:rPr>
              <a:t>after all of these requirements have been </a:t>
            </a:r>
            <a:r>
              <a:rPr lang="en-US" sz="2400" dirty="0" smtClean="0">
                <a:solidFill>
                  <a:srgbClr val="002060"/>
                </a:solidFill>
                <a:latin typeface="Calibri" charset="0"/>
                <a:ea typeface="Calibri" charset="0"/>
                <a:cs typeface="Calibri" charset="0"/>
              </a:rPr>
              <a:t>met</a:t>
            </a:r>
          </a:p>
          <a:p>
            <a:pPr marL="342900" indent="-342900">
              <a:buFont typeface="Arial" charset="0"/>
              <a:buChar char="•"/>
            </a:pPr>
            <a:endParaRPr lang="en-US" sz="2400" dirty="0">
              <a:solidFill>
                <a:srgbClr val="002060"/>
              </a:solidFill>
              <a:latin typeface="Calibri" charset="0"/>
              <a:ea typeface="Calibri" charset="0"/>
              <a:cs typeface="Calibri" charset="0"/>
            </a:endParaRPr>
          </a:p>
          <a:p>
            <a:pPr marL="342900" indent="-342900">
              <a:buFont typeface="Arial" charset="0"/>
              <a:buChar char="•"/>
            </a:pPr>
            <a:r>
              <a:rPr lang="en-US" sz="2400" dirty="0" smtClean="0">
                <a:solidFill>
                  <a:srgbClr val="002060"/>
                </a:solidFill>
                <a:latin typeface="Calibri" charset="0"/>
                <a:ea typeface="Calibri" charset="0"/>
                <a:cs typeface="Calibri" charset="0"/>
              </a:rPr>
              <a:t>Currently</a:t>
            </a:r>
            <a:r>
              <a:rPr lang="en-US" sz="2400" dirty="0">
                <a:solidFill>
                  <a:srgbClr val="002060"/>
                </a:solidFill>
                <a:latin typeface="Calibri" charset="0"/>
                <a:ea typeface="Calibri" charset="0"/>
                <a:cs typeface="Calibri" charset="0"/>
              </a:rPr>
              <a:t>, ECFMG sends the Standard ECFMG Certificate to the </a:t>
            </a:r>
            <a:r>
              <a:rPr lang="en-US" sz="2400" b="1" dirty="0">
                <a:solidFill>
                  <a:srgbClr val="002060"/>
                </a:solidFill>
                <a:latin typeface="Calibri" charset="0"/>
                <a:ea typeface="Calibri" charset="0"/>
                <a:cs typeface="Calibri" charset="0"/>
              </a:rPr>
              <a:t>applicant’s address of record</a:t>
            </a:r>
            <a:r>
              <a:rPr lang="en-US" sz="2400" dirty="0">
                <a:solidFill>
                  <a:srgbClr val="002060"/>
                </a:solidFill>
                <a:latin typeface="Calibri" charset="0"/>
                <a:ea typeface="Calibri" charset="0"/>
                <a:cs typeface="Calibri" charset="0"/>
              </a:rPr>
              <a:t> by Federal </a:t>
            </a:r>
            <a:r>
              <a:rPr lang="en-US" sz="2400" dirty="0" smtClean="0">
                <a:solidFill>
                  <a:srgbClr val="002060"/>
                </a:solidFill>
                <a:latin typeface="Calibri" charset="0"/>
                <a:ea typeface="Calibri" charset="0"/>
                <a:cs typeface="Calibri" charset="0"/>
              </a:rPr>
              <a:t>Express</a:t>
            </a:r>
          </a:p>
          <a:p>
            <a:pPr marL="342900" indent="-342900">
              <a:buFont typeface="Arial" charset="0"/>
              <a:buChar char="•"/>
            </a:pPr>
            <a:endParaRPr lang="en-US" sz="2400" b="1" dirty="0">
              <a:solidFill>
                <a:srgbClr val="002060"/>
              </a:solidFill>
              <a:latin typeface="Calibri" charset="0"/>
              <a:ea typeface="Calibri" charset="0"/>
              <a:cs typeface="Calibri" charset="0"/>
            </a:endParaRPr>
          </a:p>
          <a:p>
            <a:pPr marL="342900" indent="-342900">
              <a:spcAft>
                <a:spcPts val="600"/>
              </a:spcAft>
              <a:buFont typeface="Arial" charset="0"/>
              <a:buChar char="•"/>
            </a:pPr>
            <a:r>
              <a:rPr lang="en-US" sz="2400" i="1" dirty="0">
                <a:solidFill>
                  <a:srgbClr val="002060"/>
                </a:solidFill>
                <a:latin typeface="Calibri" charset="0"/>
                <a:ea typeface="Calibri" charset="0"/>
                <a:cs typeface="Calibri" charset="0"/>
              </a:rPr>
              <a:t>The Standard ECFMG Certificate includes</a:t>
            </a:r>
            <a:r>
              <a:rPr lang="en-US" sz="2400" i="1" dirty="0" smtClean="0">
                <a:solidFill>
                  <a:srgbClr val="002060"/>
                </a:solidFill>
                <a:latin typeface="Calibri" charset="0"/>
                <a:ea typeface="Calibri" charset="0"/>
                <a:cs typeface="Calibri" charset="0"/>
              </a:rPr>
              <a:t>:</a:t>
            </a:r>
            <a:endParaRPr lang="en-US" sz="2400" i="1" dirty="0">
              <a:solidFill>
                <a:srgbClr val="002060"/>
              </a:solidFill>
              <a:latin typeface="Calibri" charset="0"/>
              <a:ea typeface="Calibri" charset="0"/>
              <a:cs typeface="Calibri" charset="0"/>
            </a:endParaRPr>
          </a:p>
          <a:p>
            <a:pPr marL="342900" indent="-342900">
              <a:spcAft>
                <a:spcPts val="600"/>
              </a:spcAft>
              <a:buFont typeface="Wingdings" charset="2"/>
              <a:buChar char="ü"/>
            </a:pPr>
            <a:r>
              <a:rPr lang="en-US" sz="2400" dirty="0">
                <a:solidFill>
                  <a:srgbClr val="002060"/>
                </a:solidFill>
                <a:latin typeface="Calibri" charset="0"/>
                <a:ea typeface="Calibri" charset="0"/>
                <a:cs typeface="Calibri" charset="0"/>
              </a:rPr>
              <a:t>The name of the </a:t>
            </a:r>
            <a:r>
              <a:rPr lang="en-US" sz="2400" dirty="0" smtClean="0">
                <a:solidFill>
                  <a:srgbClr val="002060"/>
                </a:solidFill>
                <a:latin typeface="Calibri" charset="0"/>
                <a:ea typeface="Calibri" charset="0"/>
                <a:cs typeface="Calibri" charset="0"/>
              </a:rPr>
              <a:t>applicant</a:t>
            </a:r>
            <a:endParaRPr lang="en-US" sz="2400" dirty="0">
              <a:solidFill>
                <a:srgbClr val="002060"/>
              </a:solidFill>
              <a:latin typeface="Calibri" charset="0"/>
              <a:ea typeface="Calibri" charset="0"/>
              <a:cs typeface="Calibri" charset="0"/>
            </a:endParaRPr>
          </a:p>
          <a:p>
            <a:pPr marL="342900" indent="-342900">
              <a:spcAft>
                <a:spcPts val="600"/>
              </a:spcAft>
              <a:buFont typeface="Wingdings" charset="2"/>
              <a:buChar char="ü"/>
            </a:pPr>
            <a:r>
              <a:rPr lang="en-US" sz="2400" dirty="0">
                <a:solidFill>
                  <a:srgbClr val="002060"/>
                </a:solidFill>
                <a:latin typeface="Calibri" charset="0"/>
                <a:ea typeface="Calibri" charset="0"/>
                <a:cs typeface="Calibri" charset="0"/>
              </a:rPr>
              <a:t>The applicant’s USMLE/ECFMG Identification </a:t>
            </a:r>
            <a:r>
              <a:rPr lang="en-US" sz="2400" dirty="0" smtClean="0">
                <a:solidFill>
                  <a:srgbClr val="002060"/>
                </a:solidFill>
                <a:latin typeface="Calibri" charset="0"/>
                <a:ea typeface="Calibri" charset="0"/>
                <a:cs typeface="Calibri" charset="0"/>
              </a:rPr>
              <a:t>Number</a:t>
            </a:r>
            <a:endParaRPr lang="en-US" sz="2400" dirty="0">
              <a:solidFill>
                <a:srgbClr val="002060"/>
              </a:solidFill>
              <a:latin typeface="Calibri" charset="0"/>
              <a:ea typeface="Calibri" charset="0"/>
              <a:cs typeface="Calibri" charset="0"/>
            </a:endParaRPr>
          </a:p>
          <a:p>
            <a:pPr marL="342900" indent="-342900">
              <a:spcAft>
                <a:spcPts val="600"/>
              </a:spcAft>
              <a:buFont typeface="Wingdings" charset="2"/>
              <a:buChar char="ü"/>
            </a:pPr>
            <a:r>
              <a:rPr lang="en-US" sz="2400" dirty="0">
                <a:solidFill>
                  <a:srgbClr val="002060"/>
                </a:solidFill>
                <a:latin typeface="Calibri" charset="0"/>
                <a:ea typeface="Calibri" charset="0"/>
                <a:cs typeface="Calibri" charset="0"/>
              </a:rPr>
              <a:t>The dates that the examination requirements were </a:t>
            </a:r>
            <a:r>
              <a:rPr lang="en-US" sz="2400" dirty="0" smtClean="0">
                <a:solidFill>
                  <a:srgbClr val="002060"/>
                </a:solidFill>
                <a:latin typeface="Calibri" charset="0"/>
                <a:ea typeface="Calibri" charset="0"/>
                <a:cs typeface="Calibri" charset="0"/>
              </a:rPr>
              <a:t>met</a:t>
            </a:r>
            <a:endParaRPr lang="en-US" sz="2400" dirty="0">
              <a:solidFill>
                <a:srgbClr val="002060"/>
              </a:solidFill>
              <a:latin typeface="Calibri" charset="0"/>
              <a:ea typeface="Calibri" charset="0"/>
              <a:cs typeface="Calibri" charset="0"/>
            </a:endParaRPr>
          </a:p>
          <a:p>
            <a:pPr marL="342900" indent="-342900">
              <a:buFont typeface="Wingdings" charset="2"/>
              <a:buChar char="ü"/>
            </a:pPr>
            <a:r>
              <a:rPr lang="en-US" sz="2400" dirty="0">
                <a:solidFill>
                  <a:srgbClr val="002060"/>
                </a:solidFill>
                <a:latin typeface="Calibri" charset="0"/>
                <a:ea typeface="Calibri" charset="0"/>
                <a:cs typeface="Calibri" charset="0"/>
              </a:rPr>
              <a:t>The date that the certificate was </a:t>
            </a:r>
            <a:r>
              <a:rPr lang="en-US" sz="2400" dirty="0" smtClean="0">
                <a:solidFill>
                  <a:srgbClr val="002060"/>
                </a:solidFill>
                <a:latin typeface="Calibri" charset="0"/>
                <a:ea typeface="Calibri" charset="0"/>
                <a:cs typeface="Calibri" charset="0"/>
              </a:rPr>
              <a:t>issued</a:t>
            </a:r>
            <a:endParaRPr lang="en-US" sz="2400" b="1" dirty="0">
              <a:solidFill>
                <a:srgbClr val="002060"/>
              </a:solidFill>
              <a:latin typeface="Calibri" charset="0"/>
              <a:ea typeface="Calibri" charset="0"/>
              <a:cs typeface="Calibri" charset="0"/>
            </a:endParaRPr>
          </a:p>
        </p:txBody>
      </p:sp>
    </p:spTree>
    <p:extLst>
      <p:ext uri="{BB962C8B-B14F-4D97-AF65-F5344CB8AC3E}">
        <p14:creationId xmlns:p14="http://schemas.microsoft.com/office/powerpoint/2010/main" val="10622769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Certificate</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
        <p:nvSpPr>
          <p:cNvPr id="10" name="Rectangle 9"/>
          <p:cNvSpPr/>
          <p:nvPr/>
        </p:nvSpPr>
        <p:spPr>
          <a:xfrm>
            <a:off x="8648147" y="7715692"/>
            <a:ext cx="1128712" cy="184299"/>
          </a:xfrm>
          <a:prstGeom prst="rect">
            <a:avLst/>
          </a:prstGeom>
          <a:solidFill>
            <a:srgbClr val="CACACA"/>
          </a:solidFill>
          <a:ln>
            <a:solidFill>
              <a:srgbClr val="CAC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365" y="1416486"/>
            <a:ext cx="9351264" cy="7016496"/>
          </a:xfrm>
          <a:prstGeom prst="rect">
            <a:avLst/>
          </a:prstGeom>
        </p:spPr>
      </p:pic>
      <p:sp>
        <p:nvSpPr>
          <p:cNvPr id="13" name="Rectangle 12"/>
          <p:cNvSpPr/>
          <p:nvPr/>
        </p:nvSpPr>
        <p:spPr>
          <a:xfrm>
            <a:off x="1845464" y="4195489"/>
            <a:ext cx="8501066" cy="2246769"/>
          </a:xfrm>
          <a:prstGeom prst="rect">
            <a:avLst/>
          </a:prstGeom>
          <a:noFill/>
          <a:ln>
            <a:noFill/>
          </a:ln>
          <a:scene3d>
            <a:camera prst="orthographicFront">
              <a:rot lat="0" lon="0" rev="1200000"/>
            </a:camera>
            <a:lightRig rig="threePt" dir="t"/>
          </a:scene3d>
        </p:spPr>
        <p:txBody>
          <a:bodyPr wrap="square" lIns="91440" tIns="45720" rIns="91440" bIns="45720">
            <a:spAutoFit/>
          </a:bodyPr>
          <a:lstStyle/>
          <a:p>
            <a:pPr algn="ctr"/>
            <a:r>
              <a:rPr lang="en-US" sz="7000" b="0" cap="none" spc="0" dirty="0" smtClean="0">
                <a:ln w="0"/>
                <a:solidFill>
                  <a:srgbClr val="386BC5"/>
                </a:solidFill>
                <a:effectLst/>
              </a:rPr>
              <a:t>SAMPLE</a:t>
            </a:r>
          </a:p>
          <a:p>
            <a:pPr algn="ctr"/>
            <a:r>
              <a:rPr lang="en-US" sz="7000" dirty="0" smtClean="0">
                <a:ln w="0"/>
                <a:solidFill>
                  <a:srgbClr val="386BC5"/>
                </a:solidFill>
              </a:rPr>
              <a:t>ECFMG CERTIFICATE</a:t>
            </a:r>
            <a:endParaRPr lang="en-US" sz="7000" b="0" cap="none" spc="0" dirty="0">
              <a:ln w="0"/>
              <a:solidFill>
                <a:srgbClr val="386BC5"/>
              </a:solidFill>
              <a:effectLst/>
            </a:endParaRPr>
          </a:p>
        </p:txBody>
      </p:sp>
    </p:spTree>
    <p:extLst>
      <p:ext uri="{BB962C8B-B14F-4D97-AF65-F5344CB8AC3E}">
        <p14:creationId xmlns:p14="http://schemas.microsoft.com/office/powerpoint/2010/main" val="9039438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068228"/>
          </a:xfrm>
          <a:prstGeom prst="rect">
            <a:avLst/>
          </a:prstGeom>
        </p:spPr>
      </p:pic>
      <p:sp>
        <p:nvSpPr>
          <p:cNvPr id="7" name="Title 1"/>
          <p:cNvSpPr txBox="1">
            <a:spLocks/>
          </p:cNvSpPr>
          <p:nvPr/>
        </p:nvSpPr>
        <p:spPr>
          <a:xfrm>
            <a:off x="1" y="7766441"/>
            <a:ext cx="12192000" cy="1377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48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Step by Step Guide</a:t>
            </a:r>
            <a:endParaRPr lang="en-US" sz="48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pic>
        <p:nvPicPr>
          <p:cNvPr id="3" name="Picture 2"/>
          <p:cNvPicPr>
            <a:picLocks noChangeAspect="1"/>
          </p:cNvPicPr>
          <p:nvPr/>
        </p:nvPicPr>
        <p:blipFill>
          <a:blip r:embed="rId3"/>
          <a:stretch>
            <a:fillRect/>
          </a:stretch>
        </p:blipFill>
        <p:spPr>
          <a:xfrm>
            <a:off x="0" y="6068228"/>
            <a:ext cx="12192000" cy="1698213"/>
          </a:xfrm>
          <a:prstGeom prst="rect">
            <a:avLst/>
          </a:prstGeom>
        </p:spPr>
      </p:pic>
      <p:cxnSp>
        <p:nvCxnSpPr>
          <p:cNvPr id="5" name="Straight Connector 4"/>
          <p:cNvCxnSpPr/>
          <p:nvPr/>
        </p:nvCxnSpPr>
        <p:spPr>
          <a:xfrm>
            <a:off x="0" y="6068228"/>
            <a:ext cx="12192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7757719"/>
            <a:ext cx="12192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59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3293" y="2434681"/>
            <a:ext cx="10845408" cy="5262979"/>
          </a:xfrm>
          <a:prstGeom prst="rect">
            <a:avLst/>
          </a:prstGeom>
        </p:spPr>
        <p:txBody>
          <a:bodyPr wrap="square">
            <a:spAutoFit/>
          </a:bodyPr>
          <a:lstStyle/>
          <a:p>
            <a:endParaRPr lang="en-US" sz="2400" dirty="0">
              <a:solidFill>
                <a:srgbClr val="00006D"/>
              </a:solidFill>
              <a:latin typeface="Calibri" charset="0"/>
              <a:ea typeface="Calibri" charset="0"/>
              <a:cs typeface="Calibri" charset="0"/>
            </a:endParaRPr>
          </a:p>
          <a:p>
            <a:pPr marL="285750" indent="-285750">
              <a:buFont typeface="Arial" charset="0"/>
              <a:buChar char="•"/>
            </a:pPr>
            <a:r>
              <a:rPr lang="en-US" sz="2400" dirty="0">
                <a:solidFill>
                  <a:srgbClr val="00006D"/>
                </a:solidFill>
                <a:latin typeface="Calibri" charset="0"/>
                <a:ea typeface="Calibri" charset="0"/>
                <a:cs typeface="Calibri" charset="0"/>
              </a:rPr>
              <a:t>You must begin with the </a:t>
            </a:r>
            <a:r>
              <a:rPr lang="en-US" sz="2400" b="1" dirty="0">
                <a:solidFill>
                  <a:srgbClr val="00006D"/>
                </a:solidFill>
                <a:latin typeface="Calibri" charset="0"/>
                <a:ea typeface="Calibri" charset="0"/>
                <a:cs typeface="Calibri" charset="0"/>
              </a:rPr>
              <a:t>on-line part</a:t>
            </a:r>
            <a:r>
              <a:rPr lang="en-US" sz="2400" dirty="0">
                <a:solidFill>
                  <a:srgbClr val="00006D"/>
                </a:solidFill>
                <a:latin typeface="Calibri" charset="0"/>
                <a:ea typeface="Calibri" charset="0"/>
                <a:cs typeface="Calibri" charset="0"/>
              </a:rPr>
              <a:t>, which includes most of the application </a:t>
            </a:r>
            <a:r>
              <a:rPr lang="en-US" sz="2400" dirty="0" smtClean="0">
                <a:solidFill>
                  <a:srgbClr val="00006D"/>
                </a:solidFill>
                <a:latin typeface="Calibri" charset="0"/>
                <a:ea typeface="Calibri" charset="0"/>
                <a:cs typeface="Calibri" charset="0"/>
              </a:rPr>
              <a:t>items</a:t>
            </a:r>
            <a:endParaRPr lang="en-US" sz="2400" dirty="0">
              <a:solidFill>
                <a:srgbClr val="00006D"/>
              </a:solidFill>
              <a:latin typeface="Calibri" charset="0"/>
              <a:ea typeface="Calibri" charset="0"/>
              <a:cs typeface="Calibri" charset="0"/>
            </a:endParaRPr>
          </a:p>
          <a:p>
            <a:endParaRPr lang="en-US" sz="2400" dirty="0">
              <a:solidFill>
                <a:srgbClr val="00006D"/>
              </a:solidFill>
              <a:latin typeface="Calibri" charset="0"/>
              <a:ea typeface="Calibri" charset="0"/>
              <a:cs typeface="Calibri" charset="0"/>
            </a:endParaRPr>
          </a:p>
          <a:p>
            <a:pPr marL="285750" indent="-285750">
              <a:buFont typeface="Arial" charset="0"/>
              <a:buChar char="•"/>
            </a:pPr>
            <a:r>
              <a:rPr lang="en-US" sz="2400" dirty="0" smtClean="0">
                <a:solidFill>
                  <a:srgbClr val="00006D"/>
                </a:solidFill>
                <a:latin typeface="Calibri" charset="0"/>
                <a:ea typeface="Calibri" charset="0"/>
                <a:cs typeface="Calibri" charset="0"/>
              </a:rPr>
              <a:t>When </a:t>
            </a:r>
            <a:r>
              <a:rPr lang="en-US" sz="2400" dirty="0">
                <a:solidFill>
                  <a:srgbClr val="00006D"/>
                </a:solidFill>
                <a:latin typeface="Calibri" charset="0"/>
                <a:ea typeface="Calibri" charset="0"/>
                <a:cs typeface="Calibri" charset="0"/>
              </a:rPr>
              <a:t>you begin an on-line application, your application will be assigned an </a:t>
            </a:r>
            <a:r>
              <a:rPr lang="en-US" sz="2400" b="1" dirty="0">
                <a:solidFill>
                  <a:srgbClr val="00006D"/>
                </a:solidFill>
                <a:latin typeface="Calibri" charset="0"/>
                <a:ea typeface="Calibri" charset="0"/>
                <a:cs typeface="Calibri" charset="0"/>
              </a:rPr>
              <a:t>Application Identification </a:t>
            </a:r>
            <a:r>
              <a:rPr lang="en-US" sz="2400" b="1" dirty="0" smtClean="0">
                <a:solidFill>
                  <a:srgbClr val="00006D"/>
                </a:solidFill>
                <a:latin typeface="Calibri" charset="0"/>
                <a:ea typeface="Calibri" charset="0"/>
                <a:cs typeface="Calibri" charset="0"/>
              </a:rPr>
              <a:t>Code</a:t>
            </a:r>
          </a:p>
          <a:p>
            <a:pPr marL="285750" indent="-285750">
              <a:buFont typeface="Wingdings" charset="2"/>
              <a:buChar char="ü"/>
            </a:pPr>
            <a:endParaRPr lang="en-US" sz="2400" dirty="0">
              <a:solidFill>
                <a:srgbClr val="00006D"/>
              </a:solidFill>
              <a:latin typeface="Calibri" charset="0"/>
              <a:ea typeface="Calibri" charset="0"/>
              <a:cs typeface="Calibri" charset="0"/>
            </a:endParaRPr>
          </a:p>
          <a:p>
            <a:pPr marL="342900" indent="-342900">
              <a:buFont typeface="Arial" charset="0"/>
              <a:buChar char="•"/>
            </a:pPr>
            <a:r>
              <a:rPr lang="en-US" sz="2400" dirty="0" smtClean="0">
                <a:solidFill>
                  <a:srgbClr val="00006D"/>
                </a:solidFill>
                <a:latin typeface="Calibri" charset="0"/>
                <a:ea typeface="Calibri" charset="0"/>
                <a:cs typeface="Calibri" charset="0"/>
              </a:rPr>
              <a:t>The </a:t>
            </a:r>
            <a:r>
              <a:rPr lang="en-US" sz="2400" dirty="0">
                <a:solidFill>
                  <a:srgbClr val="00006D"/>
                </a:solidFill>
                <a:latin typeface="Calibri" charset="0"/>
                <a:ea typeface="Calibri" charset="0"/>
                <a:cs typeface="Calibri" charset="0"/>
              </a:rPr>
              <a:t>Application Identification Code is different from, and should not be confused with, your </a:t>
            </a:r>
            <a:r>
              <a:rPr lang="en-US" sz="2400" b="1" dirty="0">
                <a:solidFill>
                  <a:srgbClr val="00006D"/>
                </a:solidFill>
                <a:latin typeface="Calibri" charset="0"/>
                <a:ea typeface="Calibri" charset="0"/>
                <a:cs typeface="Calibri" charset="0"/>
              </a:rPr>
              <a:t>USMLE/ECFMG Identification </a:t>
            </a:r>
            <a:r>
              <a:rPr lang="en-US" sz="2400" b="1" dirty="0" smtClean="0">
                <a:solidFill>
                  <a:srgbClr val="00006D"/>
                </a:solidFill>
                <a:latin typeface="Calibri" charset="0"/>
                <a:ea typeface="Calibri" charset="0"/>
                <a:cs typeface="Calibri" charset="0"/>
              </a:rPr>
              <a:t>Number</a:t>
            </a:r>
          </a:p>
          <a:p>
            <a:endParaRPr lang="en-US" sz="2400" dirty="0">
              <a:solidFill>
                <a:srgbClr val="00006D"/>
              </a:solidFill>
              <a:latin typeface="Calibri" charset="0"/>
              <a:ea typeface="Calibri" charset="0"/>
              <a:cs typeface="Calibri" charset="0"/>
            </a:endParaRPr>
          </a:p>
          <a:p>
            <a:pPr marL="285750" indent="-285750">
              <a:buFont typeface="Arial" charset="0"/>
              <a:buChar char="•"/>
            </a:pPr>
            <a:r>
              <a:rPr lang="en-US" sz="2400" dirty="0">
                <a:solidFill>
                  <a:srgbClr val="00006D"/>
                </a:solidFill>
                <a:latin typeface="Calibri" charset="0"/>
                <a:ea typeface="Calibri" charset="0"/>
                <a:cs typeface="Calibri" charset="0"/>
              </a:rPr>
              <a:t>As you move from screen to screen, the information you provide will be </a:t>
            </a:r>
            <a:r>
              <a:rPr lang="en-US" sz="2400" dirty="0" smtClean="0">
                <a:solidFill>
                  <a:srgbClr val="00006D"/>
                </a:solidFill>
                <a:latin typeface="Calibri" charset="0"/>
                <a:ea typeface="Calibri" charset="0"/>
                <a:cs typeface="Calibri" charset="0"/>
              </a:rPr>
              <a:t>saved</a:t>
            </a:r>
          </a:p>
          <a:p>
            <a:pPr marL="285750" indent="-285750">
              <a:buFont typeface="Arial" charset="0"/>
              <a:buChar char="•"/>
            </a:pPr>
            <a:endParaRPr lang="en-US" sz="2400" dirty="0">
              <a:solidFill>
                <a:srgbClr val="00006D"/>
              </a:solidFill>
              <a:latin typeface="Calibri" charset="0"/>
              <a:ea typeface="Calibri" charset="0"/>
              <a:cs typeface="Calibri" charset="0"/>
            </a:endParaRPr>
          </a:p>
          <a:p>
            <a:pPr marL="285750" indent="-285750">
              <a:buFont typeface="Arial" charset="0"/>
              <a:buChar char="•"/>
            </a:pPr>
            <a:r>
              <a:rPr lang="en-US" sz="2400" dirty="0" smtClean="0">
                <a:solidFill>
                  <a:srgbClr val="00006D"/>
                </a:solidFill>
                <a:latin typeface="Calibri" charset="0"/>
                <a:ea typeface="Calibri" charset="0"/>
                <a:cs typeface="Calibri" charset="0"/>
              </a:rPr>
              <a:t>If </a:t>
            </a:r>
            <a:r>
              <a:rPr lang="en-US" sz="2400" dirty="0">
                <a:solidFill>
                  <a:srgbClr val="00006D"/>
                </a:solidFill>
                <a:latin typeface="Calibri" charset="0"/>
                <a:ea typeface="Calibri" charset="0"/>
                <a:cs typeface="Calibri" charset="0"/>
              </a:rPr>
              <a:t>you are unable to answer all application items in one session or you are disconnected from the application, you can return to it later by clicking the link to your saved application on the main </a:t>
            </a:r>
            <a:r>
              <a:rPr lang="en-US" sz="2400" b="1" dirty="0" smtClean="0">
                <a:solidFill>
                  <a:srgbClr val="00006D"/>
                </a:solidFill>
                <a:latin typeface="Calibri" charset="0"/>
                <a:ea typeface="Calibri" charset="0"/>
                <a:cs typeface="Calibri" charset="0"/>
              </a:rPr>
              <a:t>Interactive Web Application (IWA) </a:t>
            </a:r>
            <a:r>
              <a:rPr lang="en-US" sz="2400" dirty="0" smtClean="0">
                <a:solidFill>
                  <a:srgbClr val="00006D"/>
                </a:solidFill>
                <a:latin typeface="Calibri" charset="0"/>
                <a:ea typeface="Calibri" charset="0"/>
                <a:cs typeface="Calibri" charset="0"/>
              </a:rPr>
              <a:t>screen</a:t>
            </a:r>
            <a:endParaRPr lang="en-US" sz="2400" b="1" dirty="0">
              <a:solidFill>
                <a:srgbClr val="011F7D"/>
              </a:solidFill>
              <a:latin typeface="Calibri" charset="0"/>
              <a:ea typeface="Calibri" charset="0"/>
              <a:cs typeface="Calibri" charset="0"/>
            </a:endParaRPr>
          </a:p>
        </p:txBody>
      </p:sp>
      <p:sp>
        <p:nvSpPr>
          <p:cNvPr id="4"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Application </a:t>
            </a:r>
            <a:r>
              <a:rPr lang="mr-IN"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t>
            </a: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 Online Part</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1569828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859" y="2491831"/>
            <a:ext cx="10573946" cy="5632311"/>
          </a:xfrm>
          <a:prstGeom prst="rect">
            <a:avLst/>
          </a:prstGeom>
        </p:spPr>
        <p:txBody>
          <a:bodyPr wrap="square">
            <a:spAutoFit/>
          </a:bodyPr>
          <a:lstStyle/>
          <a:p>
            <a:pPr marL="285750" indent="-285750">
              <a:buFont typeface="Arial" charset="0"/>
              <a:buChar char="•"/>
            </a:pPr>
            <a:r>
              <a:rPr lang="en-US" sz="2400" dirty="0" smtClean="0">
                <a:solidFill>
                  <a:srgbClr val="00006D"/>
                </a:solidFill>
                <a:latin typeface="Calibri" charset="0"/>
                <a:ea typeface="Calibri" charset="0"/>
                <a:cs typeface="Calibri" charset="0"/>
              </a:rPr>
              <a:t>Although </a:t>
            </a:r>
            <a:r>
              <a:rPr lang="en-US" sz="2400" dirty="0">
                <a:solidFill>
                  <a:srgbClr val="00006D"/>
                </a:solidFill>
                <a:latin typeface="Calibri" charset="0"/>
                <a:ea typeface="Calibri" charset="0"/>
                <a:cs typeface="Calibri" charset="0"/>
              </a:rPr>
              <a:t>you do not have to answer all items in one session, </a:t>
            </a:r>
            <a:r>
              <a:rPr lang="en-US" sz="2400" b="1" dirty="0">
                <a:solidFill>
                  <a:srgbClr val="00006D"/>
                </a:solidFill>
                <a:latin typeface="Calibri" charset="0"/>
                <a:ea typeface="Calibri" charset="0"/>
                <a:cs typeface="Calibri" charset="0"/>
              </a:rPr>
              <a:t>you must complete all on-line application items within 14 days of the date you last saved the </a:t>
            </a:r>
            <a:r>
              <a:rPr lang="en-US" sz="2400" b="1" dirty="0" smtClean="0">
                <a:solidFill>
                  <a:srgbClr val="00006D"/>
                </a:solidFill>
                <a:latin typeface="Calibri" charset="0"/>
                <a:ea typeface="Calibri" charset="0"/>
                <a:cs typeface="Calibri" charset="0"/>
              </a:rPr>
              <a:t>application - </a:t>
            </a:r>
            <a:r>
              <a:rPr lang="en-US" sz="2400" dirty="0" smtClean="0">
                <a:solidFill>
                  <a:srgbClr val="00006D"/>
                </a:solidFill>
                <a:latin typeface="Calibri" charset="0"/>
                <a:ea typeface="Calibri" charset="0"/>
                <a:cs typeface="Calibri" charset="0"/>
              </a:rPr>
              <a:t>Otherwise</a:t>
            </a:r>
            <a:r>
              <a:rPr lang="en-US" sz="2400" dirty="0">
                <a:solidFill>
                  <a:srgbClr val="00006D"/>
                </a:solidFill>
                <a:latin typeface="Calibri" charset="0"/>
                <a:ea typeface="Calibri" charset="0"/>
                <a:cs typeface="Calibri" charset="0"/>
              </a:rPr>
              <a:t>, the application will no longer be valid, and you must start another </a:t>
            </a:r>
            <a:r>
              <a:rPr lang="en-US" sz="2400" dirty="0" smtClean="0">
                <a:solidFill>
                  <a:srgbClr val="00006D"/>
                </a:solidFill>
                <a:latin typeface="Calibri" charset="0"/>
                <a:ea typeface="Calibri" charset="0"/>
                <a:cs typeface="Calibri" charset="0"/>
              </a:rPr>
              <a:t>application</a:t>
            </a:r>
          </a:p>
          <a:p>
            <a:pPr marL="285750" indent="-285750">
              <a:buFont typeface="Arial" charset="0"/>
              <a:buChar char="•"/>
            </a:pPr>
            <a:endParaRPr lang="en-US" sz="2400" dirty="0">
              <a:solidFill>
                <a:srgbClr val="00006D"/>
              </a:solidFill>
              <a:latin typeface="Calibri" charset="0"/>
              <a:ea typeface="Calibri" charset="0"/>
              <a:cs typeface="Calibri" charset="0"/>
            </a:endParaRPr>
          </a:p>
          <a:p>
            <a:pPr marL="285750" indent="-285750">
              <a:buFont typeface="Arial" charset="0"/>
              <a:buChar char="•"/>
            </a:pPr>
            <a:r>
              <a:rPr lang="en-US" sz="2400" dirty="0" smtClean="0">
                <a:solidFill>
                  <a:srgbClr val="00006D"/>
                </a:solidFill>
                <a:latin typeface="Calibri" charset="0"/>
                <a:ea typeface="Calibri" charset="0"/>
                <a:cs typeface="Calibri" charset="0"/>
              </a:rPr>
              <a:t>After </a:t>
            </a:r>
            <a:r>
              <a:rPr lang="en-US" sz="2400" dirty="0">
                <a:solidFill>
                  <a:srgbClr val="00006D"/>
                </a:solidFill>
                <a:latin typeface="Calibri" charset="0"/>
                <a:ea typeface="Calibri" charset="0"/>
                <a:cs typeface="Calibri" charset="0"/>
              </a:rPr>
              <a:t>completing the application items for one exam, you will have the opportunity to apply for other exams for which you may be eligible on the same </a:t>
            </a:r>
            <a:r>
              <a:rPr lang="en-US" sz="2400" dirty="0" smtClean="0">
                <a:solidFill>
                  <a:srgbClr val="00006D"/>
                </a:solidFill>
                <a:latin typeface="Calibri" charset="0"/>
                <a:ea typeface="Calibri" charset="0"/>
                <a:cs typeface="Calibri" charset="0"/>
              </a:rPr>
              <a:t>application</a:t>
            </a:r>
          </a:p>
          <a:p>
            <a:pPr marL="285750" indent="-285750">
              <a:buFont typeface="Arial" charset="0"/>
              <a:buChar char="•"/>
            </a:pPr>
            <a:endParaRPr lang="en-US" sz="2400" dirty="0">
              <a:solidFill>
                <a:srgbClr val="00006D"/>
              </a:solidFill>
              <a:latin typeface="Calibri" charset="0"/>
              <a:ea typeface="Calibri" charset="0"/>
              <a:cs typeface="Calibri" charset="0"/>
            </a:endParaRPr>
          </a:p>
          <a:p>
            <a:pPr marL="285750" indent="-285750">
              <a:buFont typeface="Arial" charset="0"/>
              <a:buChar char="•"/>
            </a:pPr>
            <a:r>
              <a:rPr lang="en-US" sz="2400" dirty="0" smtClean="0">
                <a:solidFill>
                  <a:srgbClr val="00006D"/>
                </a:solidFill>
                <a:latin typeface="Calibri" charset="0"/>
                <a:ea typeface="Calibri" charset="0"/>
                <a:cs typeface="Calibri" charset="0"/>
              </a:rPr>
              <a:t>When </a:t>
            </a:r>
            <a:r>
              <a:rPr lang="en-US" sz="2400" dirty="0">
                <a:solidFill>
                  <a:srgbClr val="00006D"/>
                </a:solidFill>
                <a:latin typeface="Calibri" charset="0"/>
                <a:ea typeface="Calibri" charset="0"/>
                <a:cs typeface="Calibri" charset="0"/>
              </a:rPr>
              <a:t>you have completed the on-line part of the application, you will have the opportunity to review all information for accuracy and make any necessary corrections or changes before submitting </a:t>
            </a:r>
            <a:r>
              <a:rPr lang="en-US" sz="2400" dirty="0" smtClean="0">
                <a:solidFill>
                  <a:srgbClr val="00006D"/>
                </a:solidFill>
                <a:latin typeface="Calibri" charset="0"/>
                <a:ea typeface="Calibri" charset="0"/>
                <a:cs typeface="Calibri" charset="0"/>
              </a:rPr>
              <a:t>it</a:t>
            </a:r>
          </a:p>
          <a:p>
            <a:pPr marL="285750" indent="-285750">
              <a:buFont typeface="Arial" charset="0"/>
              <a:buChar char="•"/>
            </a:pPr>
            <a:endParaRPr lang="en-US" sz="2400" dirty="0">
              <a:solidFill>
                <a:srgbClr val="00006D"/>
              </a:solidFill>
              <a:latin typeface="Calibri" charset="0"/>
              <a:ea typeface="Calibri" charset="0"/>
              <a:cs typeface="Calibri" charset="0"/>
            </a:endParaRPr>
          </a:p>
          <a:p>
            <a:pPr marL="285750" indent="-285750">
              <a:buFont typeface="Arial" charset="0"/>
              <a:buChar char="•"/>
            </a:pPr>
            <a:r>
              <a:rPr lang="en-US" sz="2400" dirty="0" smtClean="0">
                <a:solidFill>
                  <a:srgbClr val="00006D"/>
                </a:solidFill>
                <a:latin typeface="Calibri" charset="0"/>
                <a:ea typeface="Calibri" charset="0"/>
                <a:cs typeface="Calibri" charset="0"/>
              </a:rPr>
              <a:t>As </a:t>
            </a:r>
            <a:r>
              <a:rPr lang="en-US" sz="2400" dirty="0">
                <a:solidFill>
                  <a:srgbClr val="00006D"/>
                </a:solidFill>
                <a:latin typeface="Calibri" charset="0"/>
                <a:ea typeface="Calibri" charset="0"/>
                <a:cs typeface="Calibri" charset="0"/>
              </a:rPr>
              <a:t>the last step in the on-line part of the application, you will print your </a:t>
            </a:r>
            <a:r>
              <a:rPr lang="en-US" sz="2400" b="1" dirty="0">
                <a:solidFill>
                  <a:srgbClr val="011F7D"/>
                </a:solidFill>
                <a:latin typeface="Calibri" charset="0"/>
                <a:ea typeface="Calibri" charset="0"/>
                <a:cs typeface="Calibri" charset="0"/>
              </a:rPr>
              <a:t>Certification of Identification Form (Form 186</a:t>
            </a:r>
            <a:r>
              <a:rPr lang="en-US" sz="2400" b="1" dirty="0" smtClean="0">
                <a:solidFill>
                  <a:srgbClr val="011F7D"/>
                </a:solidFill>
                <a:latin typeface="Calibri" charset="0"/>
                <a:ea typeface="Calibri" charset="0"/>
                <a:cs typeface="Calibri" charset="0"/>
              </a:rPr>
              <a:t>)</a:t>
            </a:r>
            <a:r>
              <a:rPr lang="en-US" sz="2400" b="1" dirty="0">
                <a:solidFill>
                  <a:srgbClr val="011F7D"/>
                </a:solidFill>
                <a:latin typeface="Calibri" charset="0"/>
                <a:ea typeface="Calibri" charset="0"/>
                <a:cs typeface="Calibri" charset="0"/>
              </a:rPr>
              <a:t>		</a:t>
            </a:r>
          </a:p>
        </p:txBody>
      </p:sp>
      <p:sp>
        <p:nvSpPr>
          <p:cNvPr id="6"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Application </a:t>
            </a:r>
            <a:r>
              <a:rPr lang="mr-IN"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t>
            </a: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 Online Part</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1202720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8613" y="2644194"/>
            <a:ext cx="4271963" cy="4893647"/>
          </a:xfrm>
          <a:prstGeom prst="rect">
            <a:avLst/>
          </a:prstGeom>
        </p:spPr>
        <p:txBody>
          <a:bodyPr wrap="square">
            <a:spAutoFit/>
          </a:bodyPr>
          <a:lstStyle/>
          <a:p>
            <a:pPr marL="285750" indent="-285750">
              <a:buFont typeface="Arial" charset="0"/>
              <a:buChar char="•"/>
            </a:pPr>
            <a:r>
              <a:rPr lang="en-US" sz="2400" dirty="0">
                <a:solidFill>
                  <a:srgbClr val="011F7D"/>
                </a:solidFill>
                <a:latin typeface="Calibri" charset="0"/>
                <a:ea typeface="Calibri" charset="0"/>
                <a:cs typeface="Calibri" charset="0"/>
              </a:rPr>
              <a:t>To be eligible for ECFMG Certification, you must complete an </a:t>
            </a:r>
            <a:r>
              <a:rPr lang="en-US" sz="2400" b="1" dirty="0">
                <a:solidFill>
                  <a:srgbClr val="011F7D"/>
                </a:solidFill>
                <a:latin typeface="Calibri" charset="0"/>
                <a:ea typeface="Calibri" charset="0"/>
                <a:cs typeface="Calibri" charset="0"/>
              </a:rPr>
              <a:t>Application for ECFMG </a:t>
            </a:r>
            <a:r>
              <a:rPr lang="en-US" sz="2400" b="1" dirty="0" smtClean="0">
                <a:solidFill>
                  <a:srgbClr val="011F7D"/>
                </a:solidFill>
                <a:latin typeface="Calibri" charset="0"/>
                <a:ea typeface="Calibri" charset="0"/>
                <a:cs typeface="Calibri" charset="0"/>
              </a:rPr>
              <a:t>Certification</a:t>
            </a:r>
          </a:p>
          <a:p>
            <a:endParaRPr lang="en-US" sz="2400" dirty="0">
              <a:solidFill>
                <a:srgbClr val="011F7D"/>
              </a:solidFill>
              <a:latin typeface="Calibri" charset="0"/>
              <a:ea typeface="Calibri" charset="0"/>
              <a:cs typeface="Calibri" charset="0"/>
            </a:endParaRPr>
          </a:p>
          <a:p>
            <a:pPr marL="285750" indent="-285750">
              <a:buFont typeface="Wingdings" charset="2"/>
              <a:buChar char="ü"/>
            </a:pPr>
            <a:r>
              <a:rPr lang="en-US" sz="2400" dirty="0" smtClean="0">
                <a:solidFill>
                  <a:srgbClr val="011F7D"/>
                </a:solidFill>
                <a:latin typeface="Calibri" charset="0"/>
                <a:ea typeface="Calibri" charset="0"/>
                <a:cs typeface="Calibri" charset="0"/>
              </a:rPr>
              <a:t>You </a:t>
            </a:r>
            <a:r>
              <a:rPr lang="en-US" sz="2400" dirty="0">
                <a:solidFill>
                  <a:srgbClr val="011F7D"/>
                </a:solidFill>
                <a:latin typeface="Calibri" charset="0"/>
                <a:ea typeface="Calibri" charset="0"/>
                <a:cs typeface="Calibri" charset="0"/>
              </a:rPr>
              <a:t>can access the Application for ECFMG Certification through </a:t>
            </a:r>
            <a:r>
              <a:rPr lang="en-US" sz="2400" b="1" dirty="0" smtClean="0">
                <a:solidFill>
                  <a:srgbClr val="011F7D"/>
                </a:solidFill>
                <a:latin typeface="Calibri" charset="0"/>
                <a:ea typeface="Calibri" charset="0"/>
                <a:cs typeface="Calibri" charset="0"/>
              </a:rPr>
              <a:t>IWA </a:t>
            </a:r>
            <a:r>
              <a:rPr lang="en-US" sz="2400" dirty="0" smtClean="0">
                <a:solidFill>
                  <a:srgbClr val="011F7D"/>
                </a:solidFill>
                <a:latin typeface="Calibri" charset="0"/>
                <a:ea typeface="Calibri" charset="0"/>
                <a:cs typeface="Calibri" charset="0"/>
              </a:rPr>
              <a:t>at </a:t>
            </a:r>
            <a:r>
              <a:rPr lang="en-US" sz="2400" dirty="0" smtClean="0">
                <a:solidFill>
                  <a:srgbClr val="011F7D"/>
                </a:solidFill>
                <a:latin typeface="Calibri" charset="0"/>
                <a:ea typeface="Calibri" charset="0"/>
                <a:cs typeface="Calibri" charset="0"/>
                <a:hlinkClick r:id="rId3"/>
              </a:rPr>
              <a:t>https</a:t>
            </a:r>
            <a:r>
              <a:rPr lang="en-US" sz="2400" dirty="0">
                <a:solidFill>
                  <a:srgbClr val="011F7D"/>
                </a:solidFill>
                <a:latin typeface="Calibri" charset="0"/>
                <a:ea typeface="Calibri" charset="0"/>
                <a:cs typeface="Calibri" charset="0"/>
                <a:hlinkClick r:id="rId3"/>
              </a:rPr>
              <a:t>://</a:t>
            </a:r>
            <a:r>
              <a:rPr lang="en-US" sz="2400" dirty="0" smtClean="0">
                <a:solidFill>
                  <a:srgbClr val="011F7D"/>
                </a:solidFill>
                <a:latin typeface="Calibri" charset="0"/>
                <a:ea typeface="Calibri" charset="0"/>
                <a:cs typeface="Calibri" charset="0"/>
                <a:hlinkClick r:id="rId3"/>
              </a:rPr>
              <a:t>secure2.ecfmg.org/emain.asp?app=iwa</a:t>
            </a:r>
            <a:endParaRPr lang="en-US" sz="2400" dirty="0" smtClean="0">
              <a:solidFill>
                <a:srgbClr val="011F7D"/>
              </a:solidFill>
              <a:latin typeface="Calibri" charset="0"/>
              <a:ea typeface="Calibri" charset="0"/>
              <a:cs typeface="Calibri" charset="0"/>
            </a:endParaRPr>
          </a:p>
          <a:p>
            <a:pPr marL="285750" indent="-285750">
              <a:buFont typeface="Wingdings" charset="2"/>
              <a:buChar char="ü"/>
            </a:pPr>
            <a:endParaRPr lang="en-US" sz="2400" dirty="0">
              <a:solidFill>
                <a:srgbClr val="011F7D"/>
              </a:solidFill>
              <a:latin typeface="Calibri" charset="0"/>
              <a:ea typeface="Calibri" charset="0"/>
              <a:cs typeface="Calibri" charset="0"/>
            </a:endParaRPr>
          </a:p>
          <a:p>
            <a:pPr marL="285750" indent="-285750">
              <a:buFont typeface="Wingdings" charset="2"/>
              <a:buChar char="ü"/>
            </a:pPr>
            <a:r>
              <a:rPr lang="en-US" sz="2400" i="1" dirty="0" smtClean="0">
                <a:solidFill>
                  <a:srgbClr val="011F7D"/>
                </a:solidFill>
                <a:latin typeface="Calibri" charset="0"/>
                <a:ea typeface="Calibri" charset="0"/>
                <a:cs typeface="Calibri" charset="0"/>
              </a:rPr>
              <a:t>Request a USMLE/ECFMG Identification Number</a:t>
            </a:r>
          </a:p>
        </p:txBody>
      </p:sp>
      <p:grpSp>
        <p:nvGrpSpPr>
          <p:cNvPr id="7" name="Group 6"/>
          <p:cNvGrpSpPr/>
          <p:nvPr/>
        </p:nvGrpSpPr>
        <p:grpSpPr>
          <a:xfrm>
            <a:off x="4852985" y="2436157"/>
            <a:ext cx="7048503" cy="6279219"/>
            <a:chOff x="6095997" y="2421869"/>
            <a:chExt cx="5728651" cy="5037137"/>
          </a:xfrm>
        </p:grpSpPr>
        <p:pic>
          <p:nvPicPr>
            <p:cNvPr id="5" name="Picture 4"/>
            <p:cNvPicPr>
              <a:picLocks noChangeAspect="1"/>
            </p:cNvPicPr>
            <p:nvPr/>
          </p:nvPicPr>
          <p:blipFill>
            <a:blip r:embed="rId4"/>
            <a:stretch>
              <a:fillRect/>
            </a:stretch>
          </p:blipFill>
          <p:spPr>
            <a:xfrm>
              <a:off x="6095997" y="2421869"/>
              <a:ext cx="5728651" cy="5037137"/>
            </a:xfrm>
            <a:prstGeom prst="rect">
              <a:avLst/>
            </a:prstGeom>
            <a:ln w="28575">
              <a:solidFill>
                <a:srgbClr val="0070C0"/>
              </a:solidFill>
            </a:ln>
          </p:spPr>
        </p:pic>
        <p:sp>
          <p:nvSpPr>
            <p:cNvPr id="6" name="Oval 5"/>
            <p:cNvSpPr/>
            <p:nvPr/>
          </p:nvSpPr>
          <p:spPr>
            <a:xfrm>
              <a:off x="9803901" y="6029325"/>
              <a:ext cx="371475" cy="20002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Application </a:t>
            </a:r>
            <a:r>
              <a:rPr lang="mr-IN"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t>
            </a: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 Online Part</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904566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501" y="1858373"/>
            <a:ext cx="6772274" cy="1938992"/>
          </a:xfrm>
          <a:prstGeom prst="rect">
            <a:avLst/>
          </a:prstGeom>
        </p:spPr>
        <p:txBody>
          <a:bodyPr wrap="square">
            <a:spAutoFit/>
          </a:bodyPr>
          <a:lstStyle/>
          <a:p>
            <a:pPr marL="285750" indent="-285750">
              <a:buFont typeface="Arial" charset="0"/>
              <a:buChar char="•"/>
            </a:pPr>
            <a:r>
              <a:rPr lang="en-US" sz="2400" dirty="0" smtClean="0">
                <a:solidFill>
                  <a:srgbClr val="011F7D"/>
                </a:solidFill>
                <a:latin typeface="Calibri" charset="0"/>
                <a:ea typeface="Calibri" charset="0"/>
                <a:cs typeface="Calibri" charset="0"/>
              </a:rPr>
              <a:t>Read the information and instructions carefully for ”</a:t>
            </a:r>
            <a:r>
              <a:rPr lang="en-US" sz="2400" b="1" dirty="0" smtClean="0">
                <a:solidFill>
                  <a:srgbClr val="011F7D"/>
                </a:solidFill>
                <a:latin typeface="Calibri" charset="0"/>
                <a:ea typeface="Calibri" charset="0"/>
                <a:cs typeface="Calibri" charset="0"/>
              </a:rPr>
              <a:t>ECFMG </a:t>
            </a:r>
            <a:r>
              <a:rPr lang="en-US" sz="2400" b="1" dirty="0">
                <a:solidFill>
                  <a:srgbClr val="011F7D"/>
                </a:solidFill>
                <a:latin typeface="Calibri" charset="0"/>
                <a:ea typeface="Calibri" charset="0"/>
                <a:cs typeface="Calibri" charset="0"/>
              </a:rPr>
              <a:t>ON-LINE AUTHENTICATION </a:t>
            </a:r>
            <a:r>
              <a:rPr lang="en-US" sz="2400" b="1" dirty="0" smtClean="0">
                <a:solidFill>
                  <a:srgbClr val="011F7D"/>
                </a:solidFill>
                <a:latin typeface="Calibri" charset="0"/>
                <a:ea typeface="Calibri" charset="0"/>
                <a:cs typeface="Calibri" charset="0"/>
              </a:rPr>
              <a:t>PROCESS”</a:t>
            </a:r>
            <a:r>
              <a:rPr lang="en-US" sz="2400" dirty="0" smtClean="0">
                <a:solidFill>
                  <a:srgbClr val="011F7D"/>
                </a:solidFill>
                <a:latin typeface="Calibri" charset="0"/>
                <a:ea typeface="Calibri" charset="0"/>
                <a:cs typeface="Calibri" charset="0"/>
              </a:rPr>
              <a:t>, confirm you have read them and click ”Next”</a:t>
            </a:r>
          </a:p>
          <a:p>
            <a:pPr marL="285750" indent="-285750">
              <a:buFont typeface="Arial" charset="0"/>
              <a:buChar char="•"/>
            </a:pPr>
            <a:endParaRPr lang="en-US" sz="2400" i="1" dirty="0">
              <a:solidFill>
                <a:srgbClr val="011F7D"/>
              </a:solidFill>
              <a:latin typeface="Calibri" charset="0"/>
              <a:ea typeface="Calibri" charset="0"/>
              <a:cs typeface="Calibri" charset="0"/>
            </a:endParaRPr>
          </a:p>
          <a:p>
            <a:pPr marL="285750" indent="-285750">
              <a:buFont typeface="Arial" charset="0"/>
              <a:buChar char="•"/>
            </a:pPr>
            <a:r>
              <a:rPr lang="en-US" sz="2400" dirty="0" smtClean="0">
                <a:solidFill>
                  <a:srgbClr val="011F7D"/>
                </a:solidFill>
                <a:latin typeface="Calibri" charset="0"/>
                <a:ea typeface="Calibri" charset="0"/>
                <a:cs typeface="Calibri" charset="0"/>
              </a:rPr>
              <a:t>Now, answer the next question and click “Next”</a:t>
            </a:r>
          </a:p>
        </p:txBody>
      </p:sp>
      <p:grpSp>
        <p:nvGrpSpPr>
          <p:cNvPr id="4" name="Group 3"/>
          <p:cNvGrpSpPr/>
          <p:nvPr/>
        </p:nvGrpSpPr>
        <p:grpSpPr>
          <a:xfrm>
            <a:off x="7018979" y="2543738"/>
            <a:ext cx="4782496" cy="770963"/>
            <a:chOff x="5914264" y="2537206"/>
            <a:chExt cx="5833236" cy="889000"/>
          </a:xfrm>
        </p:grpSpPr>
        <p:pic>
          <p:nvPicPr>
            <p:cNvPr id="2" name="Picture 1"/>
            <p:cNvPicPr>
              <a:picLocks noChangeAspect="1"/>
            </p:cNvPicPr>
            <p:nvPr/>
          </p:nvPicPr>
          <p:blipFill>
            <a:blip r:embed="rId3"/>
            <a:stretch>
              <a:fillRect/>
            </a:stretch>
          </p:blipFill>
          <p:spPr>
            <a:xfrm>
              <a:off x="5930900" y="2537206"/>
              <a:ext cx="5816600" cy="889000"/>
            </a:xfrm>
            <a:prstGeom prst="rect">
              <a:avLst/>
            </a:prstGeom>
            <a:ln w="28575">
              <a:solidFill>
                <a:srgbClr val="0070C0"/>
              </a:solidFill>
            </a:ln>
          </p:spPr>
        </p:pic>
        <p:sp>
          <p:nvSpPr>
            <p:cNvPr id="8" name="TextBox 7"/>
            <p:cNvSpPr txBox="1"/>
            <p:nvPr/>
          </p:nvSpPr>
          <p:spPr>
            <a:xfrm>
              <a:off x="5914264" y="2567896"/>
              <a:ext cx="414338" cy="369332"/>
            </a:xfrm>
            <a:prstGeom prst="rect">
              <a:avLst/>
            </a:prstGeom>
            <a:noFill/>
          </p:spPr>
          <p:txBody>
            <a:bodyPr wrap="square" rtlCol="0">
              <a:spAutoFit/>
            </a:bodyPr>
            <a:lstStyle/>
            <a:p>
              <a:r>
                <a:rPr lang="en-US" dirty="0" smtClean="0">
                  <a:solidFill>
                    <a:srgbClr val="C00000"/>
                  </a:solidFill>
                </a:rPr>
                <a:t>✓</a:t>
              </a:r>
              <a:endParaRPr lang="en-US" dirty="0">
                <a:solidFill>
                  <a:srgbClr val="C00000"/>
                </a:solidFill>
              </a:endParaRPr>
            </a:p>
          </p:txBody>
        </p:sp>
        <p:sp>
          <p:nvSpPr>
            <p:cNvPr id="9" name="Oval 8"/>
            <p:cNvSpPr/>
            <p:nvPr/>
          </p:nvSpPr>
          <p:spPr>
            <a:xfrm>
              <a:off x="7819959" y="3057525"/>
              <a:ext cx="1033529" cy="33572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42857" y="6224526"/>
            <a:ext cx="12191997" cy="2862322"/>
          </a:xfrm>
          <a:prstGeom prst="rect">
            <a:avLst/>
          </a:prstGeom>
        </p:spPr>
        <p:txBody>
          <a:bodyPr wrap="square">
            <a:spAutoFit/>
          </a:bodyPr>
          <a:lstStyle/>
          <a:p>
            <a:pPr marL="285750" indent="-285750">
              <a:buFont typeface="Arial" charset="0"/>
              <a:buChar char="•"/>
            </a:pPr>
            <a:r>
              <a:rPr lang="en-US" sz="2000" b="1" dirty="0">
                <a:solidFill>
                  <a:srgbClr val="011F7D"/>
                </a:solidFill>
                <a:latin typeface="Calibri" charset="0"/>
                <a:ea typeface="Calibri" charset="0"/>
                <a:cs typeface="Calibri" charset="0"/>
              </a:rPr>
              <a:t>If you have previously submitted an exam application to ECFMG, you must answer "Yes" to this </a:t>
            </a:r>
            <a:r>
              <a:rPr lang="en-US" sz="2000" b="1" dirty="0" smtClean="0">
                <a:solidFill>
                  <a:srgbClr val="011F7D"/>
                </a:solidFill>
                <a:latin typeface="Calibri" charset="0"/>
                <a:ea typeface="Calibri" charset="0"/>
                <a:cs typeface="Calibri" charset="0"/>
              </a:rPr>
              <a:t>question</a:t>
            </a:r>
          </a:p>
          <a:p>
            <a:pPr marL="285750" indent="-285750">
              <a:buFont typeface="Wingdings" charset="2"/>
              <a:buChar char="ü"/>
            </a:pPr>
            <a:r>
              <a:rPr lang="en-US" sz="2000" dirty="0" smtClean="0">
                <a:solidFill>
                  <a:srgbClr val="011F7D"/>
                </a:solidFill>
                <a:latin typeface="Calibri" charset="0"/>
                <a:ea typeface="Calibri" charset="0"/>
                <a:cs typeface="Calibri" charset="0"/>
              </a:rPr>
              <a:t>You </a:t>
            </a:r>
            <a:r>
              <a:rPr lang="en-US" sz="2000" dirty="0">
                <a:solidFill>
                  <a:srgbClr val="011F7D"/>
                </a:solidFill>
                <a:latin typeface="Calibri" charset="0"/>
                <a:ea typeface="Calibri" charset="0"/>
                <a:cs typeface="Calibri" charset="0"/>
              </a:rPr>
              <a:t>must answer "Yes" even if you submitted an application under a different name or you did not take the exam for which you </a:t>
            </a:r>
            <a:r>
              <a:rPr lang="en-US" sz="2000" dirty="0" smtClean="0">
                <a:solidFill>
                  <a:srgbClr val="011F7D"/>
                </a:solidFill>
                <a:latin typeface="Calibri" charset="0"/>
                <a:ea typeface="Calibri" charset="0"/>
                <a:cs typeface="Calibri" charset="0"/>
              </a:rPr>
              <a:t>applied</a:t>
            </a:r>
          </a:p>
          <a:p>
            <a:pPr marL="285750" indent="-285750">
              <a:buFont typeface="Wingdings" charset="2"/>
              <a:buChar char="ü"/>
            </a:pPr>
            <a:r>
              <a:rPr lang="en-US" sz="2000" dirty="0" smtClean="0">
                <a:solidFill>
                  <a:srgbClr val="011F7D"/>
                </a:solidFill>
                <a:latin typeface="Calibri" charset="0"/>
                <a:ea typeface="Calibri" charset="0"/>
                <a:cs typeface="Calibri" charset="0"/>
              </a:rPr>
              <a:t>You </a:t>
            </a:r>
            <a:r>
              <a:rPr lang="en-US" sz="2000" dirty="0">
                <a:solidFill>
                  <a:srgbClr val="011F7D"/>
                </a:solidFill>
                <a:latin typeface="Calibri" charset="0"/>
                <a:ea typeface="Calibri" charset="0"/>
                <a:cs typeface="Calibri" charset="0"/>
              </a:rPr>
              <a:t>must answer "Yes" regardless of whether you submitted an Interactive Web Application (IWA) or a paper </a:t>
            </a:r>
            <a:r>
              <a:rPr lang="en-US" sz="2000" dirty="0" smtClean="0">
                <a:solidFill>
                  <a:srgbClr val="011F7D"/>
                </a:solidFill>
                <a:latin typeface="Calibri" charset="0"/>
                <a:ea typeface="Calibri" charset="0"/>
                <a:cs typeface="Calibri" charset="0"/>
              </a:rPr>
              <a:t>application</a:t>
            </a:r>
            <a:endParaRPr lang="en-US" sz="2000" dirty="0">
              <a:solidFill>
                <a:srgbClr val="011F7D"/>
              </a:solidFill>
              <a:latin typeface="Calibri" charset="0"/>
              <a:ea typeface="Calibri" charset="0"/>
              <a:cs typeface="Calibri" charset="0"/>
            </a:endParaRPr>
          </a:p>
          <a:p>
            <a:endParaRPr lang="en-US" sz="2000" dirty="0">
              <a:solidFill>
                <a:srgbClr val="011F7D"/>
              </a:solidFill>
              <a:latin typeface="Calibri" charset="0"/>
              <a:ea typeface="Calibri" charset="0"/>
              <a:cs typeface="Calibri" charset="0"/>
            </a:endParaRPr>
          </a:p>
          <a:p>
            <a:pPr marL="285750" indent="-285750">
              <a:buFont typeface="Arial" charset="0"/>
              <a:buChar char="•"/>
            </a:pPr>
            <a:r>
              <a:rPr lang="en-US" sz="2000" b="1" dirty="0">
                <a:solidFill>
                  <a:srgbClr val="011F7D"/>
                </a:solidFill>
                <a:latin typeface="Calibri" charset="0"/>
                <a:ea typeface="Calibri" charset="0"/>
                <a:cs typeface="Calibri" charset="0"/>
              </a:rPr>
              <a:t>If you have never submitted an application to ECFMG for any examination, answer "No</a:t>
            </a:r>
            <a:r>
              <a:rPr lang="en-US" sz="2000" b="1" dirty="0" smtClean="0">
                <a:solidFill>
                  <a:srgbClr val="011F7D"/>
                </a:solidFill>
                <a:latin typeface="Calibri" charset="0"/>
                <a:ea typeface="Calibri" charset="0"/>
                <a:cs typeface="Calibri" charset="0"/>
              </a:rPr>
              <a:t>"</a:t>
            </a:r>
          </a:p>
          <a:p>
            <a:endParaRPr lang="en-US" sz="2000" dirty="0">
              <a:solidFill>
                <a:srgbClr val="011F7D"/>
              </a:solidFill>
              <a:latin typeface="Calibri" charset="0"/>
              <a:ea typeface="Calibri" charset="0"/>
              <a:cs typeface="Calibri" charset="0"/>
            </a:endParaRPr>
          </a:p>
          <a:p>
            <a:pPr algn="ctr"/>
            <a:r>
              <a:rPr lang="en-US" sz="2000" b="1" i="1" dirty="0">
                <a:solidFill>
                  <a:srgbClr val="C00000"/>
                </a:solidFill>
                <a:latin typeface="Calibri" charset="0"/>
                <a:ea typeface="Calibri" charset="0"/>
                <a:cs typeface="Calibri" charset="0"/>
              </a:rPr>
              <a:t>If you do not answer accurately, this may result in a finding of irregular </a:t>
            </a:r>
            <a:r>
              <a:rPr lang="en-US" sz="2000" b="1" i="1" dirty="0" smtClean="0">
                <a:solidFill>
                  <a:srgbClr val="C00000"/>
                </a:solidFill>
                <a:latin typeface="Calibri" charset="0"/>
                <a:ea typeface="Calibri" charset="0"/>
                <a:cs typeface="Calibri" charset="0"/>
              </a:rPr>
              <a:t>behavior</a:t>
            </a:r>
            <a:endParaRPr lang="en-US" sz="2000" dirty="0">
              <a:solidFill>
                <a:srgbClr val="C00000"/>
              </a:solidFill>
              <a:latin typeface="Calibri" charset="0"/>
              <a:ea typeface="Calibri" charset="0"/>
              <a:cs typeface="Calibri" charset="0"/>
            </a:endParaRPr>
          </a:p>
        </p:txBody>
      </p:sp>
      <p:grpSp>
        <p:nvGrpSpPr>
          <p:cNvPr id="14" name="Group 13"/>
          <p:cNvGrpSpPr/>
          <p:nvPr/>
        </p:nvGrpSpPr>
        <p:grpSpPr>
          <a:xfrm>
            <a:off x="1801408" y="3828787"/>
            <a:ext cx="8674897" cy="2343151"/>
            <a:chOff x="1801410" y="4885811"/>
            <a:chExt cx="8674897" cy="2343151"/>
          </a:xfrm>
        </p:grpSpPr>
        <p:pic>
          <p:nvPicPr>
            <p:cNvPr id="10" name="Picture 9"/>
            <p:cNvPicPr>
              <a:picLocks noChangeAspect="1"/>
            </p:cNvPicPr>
            <p:nvPr/>
          </p:nvPicPr>
          <p:blipFill rotWithShape="1">
            <a:blip r:embed="rId4"/>
            <a:srcRect t="4659" r="1859" b="5778"/>
            <a:stretch/>
          </p:blipFill>
          <p:spPr>
            <a:xfrm>
              <a:off x="1801410" y="4885811"/>
              <a:ext cx="8674897" cy="2343151"/>
            </a:xfrm>
            <a:prstGeom prst="rect">
              <a:avLst/>
            </a:prstGeom>
            <a:ln w="28575">
              <a:solidFill>
                <a:srgbClr val="0070C0"/>
              </a:solidFill>
            </a:ln>
          </p:spPr>
        </p:pic>
        <p:sp>
          <p:nvSpPr>
            <p:cNvPr id="13" name="Oval 12"/>
            <p:cNvSpPr/>
            <p:nvPr/>
          </p:nvSpPr>
          <p:spPr>
            <a:xfrm>
              <a:off x="1914459" y="6807960"/>
              <a:ext cx="1033529" cy="33572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Application </a:t>
            </a:r>
            <a:r>
              <a:rPr lang="mr-IN"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t>
            </a: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 Online Part</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433668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628" t="626" r="2618"/>
          <a:stretch/>
        </p:blipFill>
        <p:spPr>
          <a:xfrm>
            <a:off x="3168247" y="4219422"/>
            <a:ext cx="5855498" cy="4653116"/>
          </a:xfrm>
          <a:prstGeom prst="rect">
            <a:avLst/>
          </a:prstGeom>
          <a:ln w="28575">
            <a:solidFill>
              <a:srgbClr val="0070C0"/>
            </a:solidFill>
          </a:ln>
        </p:spPr>
      </p:pic>
      <p:graphicFrame>
        <p:nvGraphicFramePr>
          <p:cNvPr id="6" name="Table 5"/>
          <p:cNvGraphicFramePr>
            <a:graphicFrameLocks noGrp="1"/>
          </p:cNvGraphicFramePr>
          <p:nvPr>
            <p:extLst>
              <p:ext uri="{D42A27DB-BD31-4B8C-83A1-F6EECF244321}">
                <p14:modId xmlns:p14="http://schemas.microsoft.com/office/powerpoint/2010/main" val="805757792"/>
              </p:ext>
            </p:extLst>
          </p:nvPr>
        </p:nvGraphicFramePr>
        <p:xfrm>
          <a:off x="180971" y="1785621"/>
          <a:ext cx="11830050" cy="2194560"/>
        </p:xfrm>
        <a:graphic>
          <a:graphicData uri="http://schemas.openxmlformats.org/drawingml/2006/table">
            <a:tbl>
              <a:tblPr/>
              <a:tblGrid>
                <a:gridCol w="11830050"/>
              </a:tblGrid>
              <a:tr h="240324">
                <a:tc>
                  <a:txBody>
                    <a:bodyPr/>
                    <a:lstStyle/>
                    <a:p>
                      <a:pPr marL="342900" indent="-342900" algn="l">
                        <a:buFont typeface="Arial" charset="0"/>
                        <a:buChar char="•"/>
                      </a:pPr>
                      <a:r>
                        <a:rPr lang="en-US" sz="2400" dirty="0">
                          <a:solidFill>
                            <a:srgbClr val="011F7D"/>
                          </a:solidFill>
                          <a:effectLst/>
                          <a:latin typeface="Calibri" charset="0"/>
                          <a:ea typeface="Calibri" charset="0"/>
                          <a:cs typeface="Calibri" charset="0"/>
                        </a:rPr>
                        <a:t>Follow the instructions carefully to ensure proper completion of the information required to obtain a USMLE/ECFMG Identification </a:t>
                      </a:r>
                      <a:r>
                        <a:rPr lang="en-US" sz="2400" dirty="0" smtClean="0">
                          <a:solidFill>
                            <a:srgbClr val="011F7D"/>
                          </a:solidFill>
                          <a:effectLst/>
                          <a:latin typeface="Calibri" charset="0"/>
                          <a:ea typeface="Calibri" charset="0"/>
                          <a:cs typeface="Calibri" charset="0"/>
                        </a:rPr>
                        <a:t>Number</a:t>
                      </a:r>
                    </a:p>
                    <a:p>
                      <a:pPr algn="l"/>
                      <a:endParaRPr lang="en-US" sz="2400" dirty="0" smtClean="0">
                        <a:solidFill>
                          <a:srgbClr val="011F7D"/>
                        </a:solidFill>
                        <a:effectLst/>
                        <a:latin typeface="Calibri" charset="0"/>
                        <a:ea typeface="Calibri" charset="0"/>
                        <a:cs typeface="Calibri" charset="0"/>
                      </a:endParaRPr>
                    </a:p>
                    <a:p>
                      <a:pPr marL="342900" indent="-342900" algn="l">
                        <a:buFont typeface="Arial" charset="0"/>
                        <a:buChar char="•"/>
                      </a:pPr>
                      <a:r>
                        <a:rPr lang="en-US" sz="2400" dirty="0" smtClean="0">
                          <a:solidFill>
                            <a:srgbClr val="011F7D"/>
                          </a:solidFill>
                          <a:effectLst/>
                          <a:latin typeface="Calibri" charset="0"/>
                          <a:ea typeface="Calibri" charset="0"/>
                          <a:cs typeface="Calibri" charset="0"/>
                        </a:rPr>
                        <a:t>If </a:t>
                      </a:r>
                      <a:r>
                        <a:rPr lang="en-US" sz="2400" dirty="0">
                          <a:solidFill>
                            <a:srgbClr val="011F7D"/>
                          </a:solidFill>
                          <a:effectLst/>
                          <a:latin typeface="Calibri" charset="0"/>
                          <a:ea typeface="Calibri" charset="0"/>
                          <a:cs typeface="Calibri" charset="0"/>
                        </a:rPr>
                        <a:t>ECFMG determines that the biographic information you enter is inaccurate, not complete or insufficient to assign a USMLE/ECFMG Identification Number to you, your request for the USMLE/ECFMG Identification Number will </a:t>
                      </a:r>
                      <a:r>
                        <a:rPr lang="en-US" sz="2400" b="1" dirty="0">
                          <a:solidFill>
                            <a:srgbClr val="011F7D"/>
                          </a:solidFill>
                          <a:effectLst/>
                          <a:latin typeface="Calibri" charset="0"/>
                          <a:ea typeface="Calibri" charset="0"/>
                          <a:cs typeface="Calibri" charset="0"/>
                        </a:rPr>
                        <a:t>not</a:t>
                      </a:r>
                      <a:r>
                        <a:rPr lang="en-US" sz="2400" dirty="0">
                          <a:solidFill>
                            <a:srgbClr val="011F7D"/>
                          </a:solidFill>
                          <a:effectLst/>
                          <a:latin typeface="Calibri" charset="0"/>
                          <a:ea typeface="Calibri" charset="0"/>
                          <a:cs typeface="Calibri" charset="0"/>
                        </a:rPr>
                        <a:t> be </a:t>
                      </a:r>
                      <a:r>
                        <a:rPr lang="en-US" sz="2400" dirty="0" smtClean="0">
                          <a:solidFill>
                            <a:srgbClr val="011F7D"/>
                          </a:solidFill>
                          <a:effectLst/>
                          <a:latin typeface="Calibri" charset="0"/>
                          <a:ea typeface="Calibri" charset="0"/>
                          <a:cs typeface="Calibri" charset="0"/>
                        </a:rPr>
                        <a:t>processed</a:t>
                      </a:r>
                    </a:p>
                  </a:txBody>
                  <a:tcPr marL="0" marR="0" marT="0" marB="0" anchor="ctr">
                    <a:lnL>
                      <a:noFill/>
                    </a:lnL>
                    <a:lnR>
                      <a:noFill/>
                    </a:lnR>
                    <a:lnT>
                      <a:noFill/>
                    </a:lnT>
                    <a:lnB>
                      <a:noFill/>
                    </a:lnB>
                  </a:tcPr>
                </a:tc>
              </a:tr>
            </a:tbl>
          </a:graphicData>
        </a:graphic>
      </p:graphicFrame>
      <p:sp>
        <p:nvSpPr>
          <p:cNvPr id="7" name="Rectangle 1"/>
          <p:cNvSpPr>
            <a:spLocks noChangeArrowheads="1"/>
          </p:cNvSpPr>
          <p:nvPr/>
        </p:nvSpPr>
        <p:spPr bwMode="auto">
          <a:xfrm>
            <a:off x="-3" y="32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12" name="Rectangle 11"/>
          <p:cNvSpPr/>
          <p:nvPr/>
        </p:nvSpPr>
        <p:spPr>
          <a:xfrm>
            <a:off x="9297634" y="8503206"/>
            <a:ext cx="2479910" cy="369332"/>
          </a:xfrm>
          <a:prstGeom prst="rect">
            <a:avLst/>
          </a:prstGeom>
        </p:spPr>
        <p:txBody>
          <a:bodyPr wrap="none">
            <a:spAutoFit/>
          </a:bodyPr>
          <a:lstStyle/>
          <a:p>
            <a:r>
              <a:rPr lang="en-US" b="1" i="1" dirty="0" smtClean="0">
                <a:solidFill>
                  <a:srgbClr val="C00000"/>
                </a:solidFill>
                <a:latin typeface="Calibri" charset="0"/>
                <a:ea typeface="Calibri" charset="0"/>
                <a:cs typeface="Calibri" charset="0"/>
              </a:rPr>
              <a:t>*</a:t>
            </a:r>
            <a:r>
              <a:rPr lang="en-US" b="1" i="1" dirty="0">
                <a:latin typeface="Calibri" charset="0"/>
                <a:ea typeface="Calibri" charset="0"/>
                <a:cs typeface="Calibri" charset="0"/>
              </a:rPr>
              <a:t> </a:t>
            </a:r>
            <a:r>
              <a:rPr lang="en-US" b="1" i="1" dirty="0">
                <a:solidFill>
                  <a:srgbClr val="011F7D"/>
                </a:solidFill>
                <a:latin typeface="Calibri" charset="0"/>
                <a:ea typeface="Calibri" charset="0"/>
                <a:cs typeface="Calibri" charset="0"/>
              </a:rPr>
              <a:t>Denotes required </a:t>
            </a:r>
            <a:r>
              <a:rPr lang="en-US" b="1" i="1" dirty="0" smtClean="0">
                <a:solidFill>
                  <a:srgbClr val="011F7D"/>
                </a:solidFill>
                <a:latin typeface="Calibri" charset="0"/>
                <a:ea typeface="Calibri" charset="0"/>
                <a:cs typeface="Calibri" charset="0"/>
              </a:rPr>
              <a:t>field</a:t>
            </a:r>
            <a:endParaRPr lang="en-US" b="1" i="1" dirty="0">
              <a:solidFill>
                <a:srgbClr val="011F7D"/>
              </a:solidFill>
              <a:latin typeface="Calibri" charset="0"/>
              <a:ea typeface="Calibri" charset="0"/>
              <a:cs typeface="Calibri" charset="0"/>
            </a:endParaRPr>
          </a:p>
        </p:txBody>
      </p:sp>
      <p:sp>
        <p:nvSpPr>
          <p:cNvPr id="8" name="Title 1"/>
          <p:cNvSpPr txBox="1">
            <a:spLocks/>
          </p:cNvSpPr>
          <p:nvPr/>
        </p:nvSpPr>
        <p:spPr>
          <a:xfrm>
            <a:off x="-3" y="325827"/>
            <a:ext cx="12192000" cy="790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i="1" dirty="0" smtClean="0">
                <a:ln w="0"/>
                <a:solidFill>
                  <a:srgbClr val="0070C0"/>
                </a:solidFill>
                <a:effectLst>
                  <a:outerShdw blurRad="38100" dist="19050" dir="2700000" algn="tl" rotWithShape="0">
                    <a:schemeClr val="dk1">
                      <a:alpha val="40000"/>
                    </a:schemeClr>
                  </a:outerShdw>
                </a:effectLst>
                <a:latin typeface="Cambria" charset="0"/>
                <a:ea typeface="Cambria" charset="0"/>
                <a:cs typeface="Cambria" charset="0"/>
              </a:rPr>
              <a:t>ECFMG Certification</a:t>
            </a:r>
          </a:p>
          <a:p>
            <a:pPr algn="ct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Application </a:t>
            </a:r>
            <a:r>
              <a:rPr lang="mr-IN"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a:t>
            </a:r>
            <a:r>
              <a:rPr lang="en-US" sz="5000" i="1" dirty="0" smtClean="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rPr>
              <a:t> Online Part</a:t>
            </a:r>
            <a:endParaRPr lang="en-US" sz="5000" i="1" dirty="0">
              <a:ln w="0"/>
              <a:solidFill>
                <a:srgbClr val="FFC000"/>
              </a:solidFill>
              <a:effectLst>
                <a:outerShdw blurRad="38100" dist="19050" dir="2700000" algn="tl" rotWithShape="0">
                  <a:schemeClr val="dk1">
                    <a:alpha val="40000"/>
                  </a:schemeClr>
                </a:outerShdw>
              </a:effectLst>
              <a:latin typeface="Cambria" charset="0"/>
              <a:ea typeface="Cambria" charset="0"/>
              <a:cs typeface="Cambria" charset="0"/>
            </a:endParaRPr>
          </a:p>
        </p:txBody>
      </p:sp>
    </p:spTree>
    <p:extLst>
      <p:ext uri="{BB962C8B-B14F-4D97-AF65-F5344CB8AC3E}">
        <p14:creationId xmlns:p14="http://schemas.microsoft.com/office/powerpoint/2010/main" val="1716616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elipe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lipe 2" id="{6F6B12EF-35E1-AE4E-A967-9B97784B2089}" vid="{567BD412-642D-2849-BC4D-64D833C78D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Felipe 2</Template>
  <TotalTime>31521</TotalTime>
  <Words>3885</Words>
  <Application>Microsoft Macintosh PowerPoint</Application>
  <PresentationFormat>Custom</PresentationFormat>
  <Paragraphs>467</Paragraphs>
  <Slides>46</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Calibri</vt:lpstr>
      <vt:lpstr>Cambria</vt:lpstr>
      <vt:lpstr>Wingdings</vt:lpstr>
      <vt:lpstr>Arial</vt:lpstr>
      <vt:lpstr>Felipe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UCLA IMG Program Presentation</dc:title>
  <dc:creator>Felipe Saavedra</dc:creator>
  <cp:lastModifiedBy>Taber, Aaron</cp:lastModifiedBy>
  <cp:revision>571</cp:revision>
  <cp:lastPrinted>2016-12-01T17:37:16Z</cp:lastPrinted>
  <dcterms:created xsi:type="dcterms:W3CDTF">2016-10-06T23:38:10Z</dcterms:created>
  <dcterms:modified xsi:type="dcterms:W3CDTF">2016-12-05T23:45:54Z</dcterms:modified>
</cp:coreProperties>
</file>