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0" r:id="rId1"/>
  </p:sldMasterIdLst>
  <p:notesMasterIdLst>
    <p:notesMasterId r:id="rId43"/>
  </p:notesMasterIdLst>
  <p:handoutMasterIdLst>
    <p:handoutMasterId r:id="rId44"/>
  </p:handoutMasterIdLst>
  <p:sldIdLst>
    <p:sldId id="314" r:id="rId2"/>
    <p:sldId id="322" r:id="rId3"/>
    <p:sldId id="319" r:id="rId4"/>
    <p:sldId id="323" r:id="rId5"/>
    <p:sldId id="318" r:id="rId6"/>
    <p:sldId id="317" r:id="rId7"/>
    <p:sldId id="341" r:id="rId8"/>
    <p:sldId id="324" r:id="rId9"/>
    <p:sldId id="316" r:id="rId10"/>
    <p:sldId id="325" r:id="rId11"/>
    <p:sldId id="326" r:id="rId12"/>
    <p:sldId id="327" r:id="rId13"/>
    <p:sldId id="328" r:id="rId14"/>
    <p:sldId id="342" r:id="rId15"/>
    <p:sldId id="343" r:id="rId16"/>
    <p:sldId id="330" r:id="rId17"/>
    <p:sldId id="315" r:id="rId18"/>
    <p:sldId id="351" r:id="rId19"/>
    <p:sldId id="352" r:id="rId20"/>
    <p:sldId id="329" r:id="rId21"/>
    <p:sldId id="359" r:id="rId22"/>
    <p:sldId id="332" r:id="rId23"/>
    <p:sldId id="344" r:id="rId24"/>
    <p:sldId id="345" r:id="rId25"/>
    <p:sldId id="346" r:id="rId26"/>
    <p:sldId id="347" r:id="rId27"/>
    <p:sldId id="348" r:id="rId28"/>
    <p:sldId id="349" r:id="rId29"/>
    <p:sldId id="353" r:id="rId30"/>
    <p:sldId id="358" r:id="rId31"/>
    <p:sldId id="357" r:id="rId32"/>
    <p:sldId id="354" r:id="rId33"/>
    <p:sldId id="337" r:id="rId34"/>
    <p:sldId id="335" r:id="rId35"/>
    <p:sldId id="339" r:id="rId36"/>
    <p:sldId id="355" r:id="rId37"/>
    <p:sldId id="356" r:id="rId38"/>
    <p:sldId id="333" r:id="rId39"/>
    <p:sldId id="334" r:id="rId40"/>
    <p:sldId id="338" r:id="rId41"/>
    <p:sldId id="312" r:id="rId42"/>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9FD3"/>
    <a:srgbClr val="99CCFF"/>
    <a:srgbClr val="9933FF"/>
    <a:srgbClr val="FFCCFF"/>
    <a:srgbClr val="898989"/>
    <a:srgbClr val="003557"/>
    <a:srgbClr val="003B5C"/>
    <a:srgbClr val="005587"/>
    <a:srgbClr val="8BB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3"/>
    <p:restoredTop sz="90357" autoAdjust="0"/>
  </p:normalViewPr>
  <p:slideViewPr>
    <p:cSldViewPr snapToGrid="0" snapToObjects="1">
      <p:cViewPr varScale="1">
        <p:scale>
          <a:sx n="108" d="100"/>
          <a:sy n="108" d="100"/>
        </p:scale>
        <p:origin x="108" y="4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01" d="100"/>
          <a:sy n="101" d="100"/>
        </p:scale>
        <p:origin x="3832"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8CDC96-A026-1A43-8FF8-F3431351CE46}"/>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a:t>UCLA Strategic Communications</a:t>
            </a:r>
          </a:p>
        </p:txBody>
      </p:sp>
      <p:sp>
        <p:nvSpPr>
          <p:cNvPr id="3" name="Date Placeholder 2">
            <a:extLst>
              <a:ext uri="{FF2B5EF4-FFF2-40B4-BE49-F238E27FC236}">
                <a16:creationId xmlns:a16="http://schemas.microsoft.com/office/drawing/2014/main" id="{E582E14D-EC09-2A4C-BC08-4C91CE927630}"/>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39C8A5AC-0EBB-924C-BA52-1578A2259E9A}" type="datetime4">
              <a:rPr lang="en-US" smtClean="0"/>
              <a:t>October 18, 2021</a:t>
            </a:fld>
            <a:endParaRPr lang="en-US"/>
          </a:p>
        </p:txBody>
      </p:sp>
      <p:sp>
        <p:nvSpPr>
          <p:cNvPr id="6" name="Footer Placeholder 5">
            <a:extLst>
              <a:ext uri="{FF2B5EF4-FFF2-40B4-BE49-F238E27FC236}">
                <a16:creationId xmlns:a16="http://schemas.microsoft.com/office/drawing/2014/main" id="{C6296818-3C08-A24F-B4F3-BDBA262C1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Pres-03-molecules</a:t>
            </a:r>
          </a:p>
        </p:txBody>
      </p:sp>
    </p:spTree>
    <p:extLst>
      <p:ext uri="{BB962C8B-B14F-4D97-AF65-F5344CB8AC3E}">
        <p14:creationId xmlns:p14="http://schemas.microsoft.com/office/powerpoint/2010/main" val="22989145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r>
              <a:rPr lang="en-US"/>
              <a:t>UCLA Strategic Communications</a:t>
            </a:r>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F07BF19D-CD48-1C48-ADC9-70C587EA8243}" type="datetime4">
              <a:rPr lang="en-US" smtClean="0"/>
              <a:t>October 18, 2021</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F0C19-1F3A-494B-AD56-5568DAB4ED89}" type="slidenum">
              <a:rPr lang="en-US" smtClean="0"/>
              <a:t>‹#›</a:t>
            </a:fld>
            <a:endParaRPr lang="en-US"/>
          </a:p>
        </p:txBody>
      </p:sp>
      <p:sp>
        <p:nvSpPr>
          <p:cNvPr id="9" name="Footer Placeholder 8">
            <a:extLst>
              <a:ext uri="{FF2B5EF4-FFF2-40B4-BE49-F238E27FC236}">
                <a16:creationId xmlns:a16="http://schemas.microsoft.com/office/drawing/2014/main" id="{AC207038-7B66-8245-BE4E-E929570A97D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418168656"/>
      </p:ext>
    </p:extLst>
  </p:cSld>
  <p:clrMap bg1="lt1" tx1="dk1" bg2="lt2" tx2="dk2" accent1="accent1" accent2="accent2" accent3="accent3" accent4="accent4" accent5="accent5" accent6="accent6" hlink="hlink" folHlink="folHlink"/>
  <p:hf/>
  <p:notesStyle>
    <a:lvl1pPr marL="0" algn="l" defTabSz="685983" rtl="0" eaLnBrk="1" latinLnBrk="0" hangingPunct="1">
      <a:defRPr sz="1100" kern="1200">
        <a:solidFill>
          <a:schemeClr val="tx1"/>
        </a:solidFill>
        <a:latin typeface="+mn-lt"/>
        <a:ea typeface="+mn-ea"/>
        <a:cs typeface="+mn-cs"/>
      </a:defRPr>
    </a:lvl1pPr>
    <a:lvl2pPr marL="342991" algn="l" defTabSz="685983" rtl="0" eaLnBrk="1" latinLnBrk="0" hangingPunct="1">
      <a:defRPr sz="1100" kern="1200">
        <a:solidFill>
          <a:schemeClr val="tx1"/>
        </a:solidFill>
        <a:latin typeface="+mn-lt"/>
        <a:ea typeface="+mn-ea"/>
        <a:cs typeface="+mn-cs"/>
      </a:defRPr>
    </a:lvl2pPr>
    <a:lvl3pPr marL="685983" algn="l" defTabSz="685983" rtl="0" eaLnBrk="1" latinLnBrk="0" hangingPunct="1">
      <a:defRPr sz="1100" kern="1200">
        <a:solidFill>
          <a:schemeClr val="tx1"/>
        </a:solidFill>
        <a:latin typeface="+mn-lt"/>
        <a:ea typeface="+mn-ea"/>
        <a:cs typeface="+mn-cs"/>
      </a:defRPr>
    </a:lvl3pPr>
    <a:lvl4pPr marL="1028974" algn="l" defTabSz="685983" rtl="0" eaLnBrk="1" latinLnBrk="0" hangingPunct="1">
      <a:defRPr sz="1100" kern="1200">
        <a:solidFill>
          <a:schemeClr val="tx1"/>
        </a:solidFill>
        <a:latin typeface="+mn-lt"/>
        <a:ea typeface="+mn-ea"/>
        <a:cs typeface="+mn-cs"/>
      </a:defRPr>
    </a:lvl4pPr>
    <a:lvl5pPr marL="1371966" algn="l" defTabSz="685983" rtl="0" eaLnBrk="1" latinLnBrk="0" hangingPunct="1">
      <a:defRPr sz="11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also the Clinical Trials Contracts and Strategic Relations Office </a:t>
            </a:r>
            <a:endParaRPr lang="en-US" dirty="0"/>
          </a:p>
        </p:txBody>
      </p:sp>
      <p:sp>
        <p:nvSpPr>
          <p:cNvPr id="4" name="Header Placeholder 3"/>
          <p:cNvSpPr>
            <a:spLocks noGrp="1"/>
          </p:cNvSpPr>
          <p:nvPr>
            <p:ph type="hdr" sz="quarter" idx="10"/>
          </p:nvPr>
        </p:nvSpPr>
        <p:spPr/>
        <p:txBody>
          <a:bodyPr/>
          <a:lstStyle/>
          <a:p>
            <a:r>
              <a:rPr lang="en-US" smtClean="0"/>
              <a:t>UCLA Strategic Communications</a:t>
            </a:r>
            <a:endParaRPr lang="en-US" dirty="0"/>
          </a:p>
        </p:txBody>
      </p:sp>
      <p:sp>
        <p:nvSpPr>
          <p:cNvPr id="5" name="Date Placeholder 4"/>
          <p:cNvSpPr>
            <a:spLocks noGrp="1"/>
          </p:cNvSpPr>
          <p:nvPr>
            <p:ph type="dt" idx="11"/>
          </p:nvPr>
        </p:nvSpPr>
        <p:spPr/>
        <p:txBody>
          <a:bodyPr/>
          <a:lstStyle/>
          <a:p>
            <a:fld id="{F07BF19D-CD48-1C48-ADC9-70C587EA8243}" type="datetime4">
              <a:rPr lang="en-US" smtClean="0"/>
              <a:t>October 18, 2021</a:t>
            </a:fld>
            <a:endParaRPr lang="en-US"/>
          </a:p>
        </p:txBody>
      </p:sp>
      <p:sp>
        <p:nvSpPr>
          <p:cNvPr id="6" name="Slide Number Placeholder 5"/>
          <p:cNvSpPr>
            <a:spLocks noGrp="1"/>
          </p:cNvSpPr>
          <p:nvPr>
            <p:ph type="sldNum" sz="quarter" idx="12"/>
          </p:nvPr>
        </p:nvSpPr>
        <p:spPr/>
        <p:txBody>
          <a:bodyPr/>
          <a:lstStyle/>
          <a:p>
            <a:fld id="{736F0C19-1F3A-494B-AD56-5568DAB4ED89}" type="slidenum">
              <a:rPr lang="en-US" smtClean="0"/>
              <a:t>4</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3424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rule: 25%, key</a:t>
            </a:r>
            <a:r>
              <a:rPr lang="en-US" baseline="0" dirty="0" smtClean="0"/>
              <a:t> personnel. Others 10% or 5%. Others depends on which category. Others ALL changes. </a:t>
            </a:r>
            <a:endParaRPr lang="en-US" dirty="0"/>
          </a:p>
        </p:txBody>
      </p:sp>
      <p:sp>
        <p:nvSpPr>
          <p:cNvPr id="4" name="Header Placeholder 3"/>
          <p:cNvSpPr>
            <a:spLocks noGrp="1"/>
          </p:cNvSpPr>
          <p:nvPr>
            <p:ph type="hdr" sz="quarter" idx="10"/>
          </p:nvPr>
        </p:nvSpPr>
        <p:spPr/>
        <p:txBody>
          <a:bodyPr/>
          <a:lstStyle/>
          <a:p>
            <a:r>
              <a:rPr lang="en-US" smtClean="0"/>
              <a:t>UCLA Strategic Communications</a:t>
            </a:r>
            <a:endParaRPr lang="en-US" dirty="0"/>
          </a:p>
        </p:txBody>
      </p:sp>
      <p:sp>
        <p:nvSpPr>
          <p:cNvPr id="5" name="Date Placeholder 4"/>
          <p:cNvSpPr>
            <a:spLocks noGrp="1"/>
          </p:cNvSpPr>
          <p:nvPr>
            <p:ph type="dt" idx="11"/>
          </p:nvPr>
        </p:nvSpPr>
        <p:spPr/>
        <p:txBody>
          <a:bodyPr/>
          <a:lstStyle/>
          <a:p>
            <a:fld id="{F07BF19D-CD48-1C48-ADC9-70C587EA8243}" type="datetime4">
              <a:rPr lang="en-US" smtClean="0"/>
              <a:t>October 18, 2021</a:t>
            </a:fld>
            <a:endParaRPr lang="en-US"/>
          </a:p>
        </p:txBody>
      </p:sp>
      <p:sp>
        <p:nvSpPr>
          <p:cNvPr id="6" name="Slide Number Placeholder 5"/>
          <p:cNvSpPr>
            <a:spLocks noGrp="1"/>
          </p:cNvSpPr>
          <p:nvPr>
            <p:ph type="sldNum" sz="quarter" idx="12"/>
          </p:nvPr>
        </p:nvSpPr>
        <p:spPr/>
        <p:txBody>
          <a:bodyPr/>
          <a:lstStyle/>
          <a:p>
            <a:fld id="{736F0C19-1F3A-494B-AD56-5568DAB4ED89}" type="slidenum">
              <a:rPr lang="en-US" smtClean="0"/>
              <a:t>32</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63930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Rare to actually receive a check</a:t>
            </a:r>
            <a:endParaRPr lang="en-US" dirty="0"/>
          </a:p>
        </p:txBody>
      </p:sp>
      <p:sp>
        <p:nvSpPr>
          <p:cNvPr id="4" name="Header Placeholder 3"/>
          <p:cNvSpPr>
            <a:spLocks noGrp="1"/>
          </p:cNvSpPr>
          <p:nvPr>
            <p:ph type="hdr" sz="quarter" idx="10"/>
          </p:nvPr>
        </p:nvSpPr>
        <p:spPr/>
        <p:txBody>
          <a:bodyPr/>
          <a:lstStyle/>
          <a:p>
            <a:r>
              <a:rPr lang="en-US" smtClean="0"/>
              <a:t>UCLA Strategic Communications</a:t>
            </a:r>
            <a:endParaRPr lang="en-US" dirty="0"/>
          </a:p>
        </p:txBody>
      </p:sp>
      <p:sp>
        <p:nvSpPr>
          <p:cNvPr id="5" name="Date Placeholder 4"/>
          <p:cNvSpPr>
            <a:spLocks noGrp="1"/>
          </p:cNvSpPr>
          <p:nvPr>
            <p:ph type="dt" idx="11"/>
          </p:nvPr>
        </p:nvSpPr>
        <p:spPr/>
        <p:txBody>
          <a:bodyPr/>
          <a:lstStyle/>
          <a:p>
            <a:fld id="{F07BF19D-CD48-1C48-ADC9-70C587EA8243}" type="datetime4">
              <a:rPr lang="en-US" smtClean="0"/>
              <a:t>October 18, 2021</a:t>
            </a:fld>
            <a:endParaRPr lang="en-US"/>
          </a:p>
        </p:txBody>
      </p:sp>
      <p:sp>
        <p:nvSpPr>
          <p:cNvPr id="6" name="Slide Number Placeholder 5"/>
          <p:cNvSpPr>
            <a:spLocks noGrp="1"/>
          </p:cNvSpPr>
          <p:nvPr>
            <p:ph type="sldNum" sz="quarter" idx="12"/>
          </p:nvPr>
        </p:nvSpPr>
        <p:spPr/>
        <p:txBody>
          <a:bodyPr/>
          <a:lstStyle/>
          <a:p>
            <a:fld id="{736F0C19-1F3A-494B-AD56-5568DAB4ED89}" type="slidenum">
              <a:rPr lang="en-US" smtClean="0"/>
              <a:t>6</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17061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downloaded from ORA Portal, but only Laura,</a:t>
            </a:r>
            <a:r>
              <a:rPr lang="en-US" baseline="0" dirty="0" smtClean="0"/>
              <a:t> Daphne, and Andrew have access. Can be requested from us. Good to review at first monthly review </a:t>
            </a:r>
            <a:r>
              <a:rPr lang="en-US" baseline="0" dirty="0" err="1" smtClean="0"/>
              <a:t>mtg</a:t>
            </a:r>
            <a:r>
              <a:rPr lang="en-US" baseline="0" dirty="0" smtClean="0"/>
              <a:t> with fund manager.</a:t>
            </a:r>
            <a:endParaRPr lang="en-US" dirty="0"/>
          </a:p>
        </p:txBody>
      </p:sp>
      <p:sp>
        <p:nvSpPr>
          <p:cNvPr id="4" name="Header Placeholder 3"/>
          <p:cNvSpPr>
            <a:spLocks noGrp="1"/>
          </p:cNvSpPr>
          <p:nvPr>
            <p:ph type="hdr" sz="quarter" idx="10"/>
          </p:nvPr>
        </p:nvSpPr>
        <p:spPr/>
        <p:txBody>
          <a:bodyPr/>
          <a:lstStyle/>
          <a:p>
            <a:r>
              <a:rPr lang="en-US" smtClean="0"/>
              <a:t>UCLA Strategic Communications</a:t>
            </a:r>
            <a:endParaRPr lang="en-US" dirty="0"/>
          </a:p>
        </p:txBody>
      </p:sp>
      <p:sp>
        <p:nvSpPr>
          <p:cNvPr id="5" name="Date Placeholder 4"/>
          <p:cNvSpPr>
            <a:spLocks noGrp="1"/>
          </p:cNvSpPr>
          <p:nvPr>
            <p:ph type="dt" idx="11"/>
          </p:nvPr>
        </p:nvSpPr>
        <p:spPr/>
        <p:txBody>
          <a:bodyPr/>
          <a:lstStyle/>
          <a:p>
            <a:fld id="{F07BF19D-CD48-1C48-ADC9-70C587EA8243}" type="datetime4">
              <a:rPr lang="en-US" smtClean="0"/>
              <a:t>October 18, 2021</a:t>
            </a:fld>
            <a:endParaRPr lang="en-US"/>
          </a:p>
        </p:txBody>
      </p:sp>
      <p:sp>
        <p:nvSpPr>
          <p:cNvPr id="6" name="Slide Number Placeholder 5"/>
          <p:cNvSpPr>
            <a:spLocks noGrp="1"/>
          </p:cNvSpPr>
          <p:nvPr>
            <p:ph type="sldNum" sz="quarter" idx="12"/>
          </p:nvPr>
        </p:nvSpPr>
        <p:spPr/>
        <p:txBody>
          <a:bodyPr/>
          <a:lstStyle/>
          <a:p>
            <a:fld id="{736F0C19-1F3A-494B-AD56-5568DAB4ED89}" type="slidenum">
              <a:rPr lang="en-US" smtClean="0"/>
              <a:t>8</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86692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attention items: salary caps,</a:t>
            </a:r>
            <a:r>
              <a:rPr lang="en-US" baseline="0" dirty="0" smtClean="0"/>
              <a:t> restrictions/holds, prior approvals. ACCURACY. </a:t>
            </a:r>
            <a:endParaRPr lang="en-US" dirty="0"/>
          </a:p>
        </p:txBody>
      </p:sp>
      <p:sp>
        <p:nvSpPr>
          <p:cNvPr id="4" name="Header Placeholder 3"/>
          <p:cNvSpPr>
            <a:spLocks noGrp="1"/>
          </p:cNvSpPr>
          <p:nvPr>
            <p:ph type="hdr" sz="quarter" idx="10"/>
          </p:nvPr>
        </p:nvSpPr>
        <p:spPr/>
        <p:txBody>
          <a:bodyPr/>
          <a:lstStyle/>
          <a:p>
            <a:r>
              <a:rPr lang="en-US" smtClean="0"/>
              <a:t>UCLA Strategic Communications</a:t>
            </a:r>
            <a:endParaRPr lang="en-US" dirty="0"/>
          </a:p>
        </p:txBody>
      </p:sp>
      <p:sp>
        <p:nvSpPr>
          <p:cNvPr id="5" name="Date Placeholder 4"/>
          <p:cNvSpPr>
            <a:spLocks noGrp="1"/>
          </p:cNvSpPr>
          <p:nvPr>
            <p:ph type="dt" idx="11"/>
          </p:nvPr>
        </p:nvSpPr>
        <p:spPr/>
        <p:txBody>
          <a:bodyPr/>
          <a:lstStyle/>
          <a:p>
            <a:fld id="{F07BF19D-CD48-1C48-ADC9-70C587EA8243}" type="datetime4">
              <a:rPr lang="en-US" smtClean="0"/>
              <a:t>October 18, 2021</a:t>
            </a:fld>
            <a:endParaRPr lang="en-US"/>
          </a:p>
        </p:txBody>
      </p:sp>
      <p:sp>
        <p:nvSpPr>
          <p:cNvPr id="6" name="Slide Number Placeholder 5"/>
          <p:cNvSpPr>
            <a:spLocks noGrp="1"/>
          </p:cNvSpPr>
          <p:nvPr>
            <p:ph type="sldNum" sz="quarter" idx="12"/>
          </p:nvPr>
        </p:nvSpPr>
        <p:spPr/>
        <p:txBody>
          <a:bodyPr/>
          <a:lstStyle/>
          <a:p>
            <a:fld id="{736F0C19-1F3A-494B-AD56-5568DAB4ED89}" type="slidenum">
              <a:rPr lang="en-US" smtClean="0"/>
              <a:t>10</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45827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UCLA Strategic Communications</a:t>
            </a:r>
            <a:endParaRPr lang="en-US" dirty="0"/>
          </a:p>
        </p:txBody>
      </p:sp>
      <p:sp>
        <p:nvSpPr>
          <p:cNvPr id="5" name="Date Placeholder 4"/>
          <p:cNvSpPr>
            <a:spLocks noGrp="1"/>
          </p:cNvSpPr>
          <p:nvPr>
            <p:ph type="dt" idx="11"/>
          </p:nvPr>
        </p:nvSpPr>
        <p:spPr/>
        <p:txBody>
          <a:bodyPr/>
          <a:lstStyle/>
          <a:p>
            <a:fld id="{F07BF19D-CD48-1C48-ADC9-70C587EA8243}" type="datetime4">
              <a:rPr lang="en-US" smtClean="0"/>
              <a:t>October 18, 2021</a:t>
            </a:fld>
            <a:endParaRPr lang="en-US"/>
          </a:p>
        </p:txBody>
      </p:sp>
      <p:sp>
        <p:nvSpPr>
          <p:cNvPr id="6" name="Slide Number Placeholder 5"/>
          <p:cNvSpPr>
            <a:spLocks noGrp="1"/>
          </p:cNvSpPr>
          <p:nvPr>
            <p:ph type="sldNum" sz="quarter" idx="12"/>
          </p:nvPr>
        </p:nvSpPr>
        <p:spPr/>
        <p:txBody>
          <a:bodyPr/>
          <a:lstStyle/>
          <a:p>
            <a:fld id="{736F0C19-1F3A-494B-AD56-5568DAB4ED89}" type="slidenum">
              <a:rPr lang="en-US" smtClean="0"/>
              <a:t>12</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94807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UCLA Strategic Communications</a:t>
            </a:r>
            <a:endParaRPr lang="en-US" dirty="0"/>
          </a:p>
        </p:txBody>
      </p:sp>
      <p:sp>
        <p:nvSpPr>
          <p:cNvPr id="5" name="Date Placeholder 4"/>
          <p:cNvSpPr>
            <a:spLocks noGrp="1"/>
          </p:cNvSpPr>
          <p:nvPr>
            <p:ph type="dt" idx="11"/>
          </p:nvPr>
        </p:nvSpPr>
        <p:spPr/>
        <p:txBody>
          <a:bodyPr/>
          <a:lstStyle/>
          <a:p>
            <a:fld id="{F07BF19D-CD48-1C48-ADC9-70C587EA8243}" type="datetime4">
              <a:rPr lang="en-US" smtClean="0"/>
              <a:t>October 18, 2021</a:t>
            </a:fld>
            <a:endParaRPr lang="en-US"/>
          </a:p>
        </p:txBody>
      </p:sp>
      <p:sp>
        <p:nvSpPr>
          <p:cNvPr id="6" name="Slide Number Placeholder 5"/>
          <p:cNvSpPr>
            <a:spLocks noGrp="1"/>
          </p:cNvSpPr>
          <p:nvPr>
            <p:ph type="sldNum" sz="quarter" idx="12"/>
          </p:nvPr>
        </p:nvSpPr>
        <p:spPr/>
        <p:txBody>
          <a:bodyPr/>
          <a:lstStyle/>
          <a:p>
            <a:fld id="{736F0C19-1F3A-494B-AD56-5568DAB4ED89}" type="slidenum">
              <a:rPr lang="en-US" smtClean="0"/>
              <a:t>26</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645246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UCLA Strategic Communications</a:t>
            </a:r>
            <a:endParaRPr lang="en-US" dirty="0"/>
          </a:p>
        </p:txBody>
      </p:sp>
      <p:sp>
        <p:nvSpPr>
          <p:cNvPr id="5" name="Date Placeholder 4"/>
          <p:cNvSpPr>
            <a:spLocks noGrp="1"/>
          </p:cNvSpPr>
          <p:nvPr>
            <p:ph type="dt" idx="11"/>
          </p:nvPr>
        </p:nvSpPr>
        <p:spPr/>
        <p:txBody>
          <a:bodyPr/>
          <a:lstStyle/>
          <a:p>
            <a:fld id="{F07BF19D-CD48-1C48-ADC9-70C587EA8243}" type="datetime4">
              <a:rPr lang="en-US" smtClean="0"/>
              <a:t>October 18, 2021</a:t>
            </a:fld>
            <a:endParaRPr lang="en-US"/>
          </a:p>
        </p:txBody>
      </p:sp>
      <p:sp>
        <p:nvSpPr>
          <p:cNvPr id="6" name="Slide Number Placeholder 5"/>
          <p:cNvSpPr>
            <a:spLocks noGrp="1"/>
          </p:cNvSpPr>
          <p:nvPr>
            <p:ph type="sldNum" sz="quarter" idx="12"/>
          </p:nvPr>
        </p:nvSpPr>
        <p:spPr/>
        <p:txBody>
          <a:bodyPr/>
          <a:lstStyle/>
          <a:p>
            <a:fld id="{736F0C19-1F3A-494B-AD56-5568DAB4ED89}" type="slidenum">
              <a:rPr lang="en-US" smtClean="0"/>
              <a:t>27</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055699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UCLA Strategic Communications</a:t>
            </a:r>
            <a:endParaRPr lang="en-US" dirty="0"/>
          </a:p>
        </p:txBody>
      </p:sp>
      <p:sp>
        <p:nvSpPr>
          <p:cNvPr id="5" name="Date Placeholder 4"/>
          <p:cNvSpPr>
            <a:spLocks noGrp="1"/>
          </p:cNvSpPr>
          <p:nvPr>
            <p:ph type="dt" idx="11"/>
          </p:nvPr>
        </p:nvSpPr>
        <p:spPr/>
        <p:txBody>
          <a:bodyPr/>
          <a:lstStyle/>
          <a:p>
            <a:fld id="{F07BF19D-CD48-1C48-ADC9-70C587EA8243}" type="datetime4">
              <a:rPr lang="en-US" smtClean="0"/>
              <a:t>October 18, 2021</a:t>
            </a:fld>
            <a:endParaRPr lang="en-US"/>
          </a:p>
        </p:txBody>
      </p:sp>
      <p:sp>
        <p:nvSpPr>
          <p:cNvPr id="6" name="Slide Number Placeholder 5"/>
          <p:cNvSpPr>
            <a:spLocks noGrp="1"/>
          </p:cNvSpPr>
          <p:nvPr>
            <p:ph type="sldNum" sz="quarter" idx="12"/>
          </p:nvPr>
        </p:nvSpPr>
        <p:spPr/>
        <p:txBody>
          <a:bodyPr/>
          <a:lstStyle/>
          <a:p>
            <a:fld id="{736F0C19-1F3A-494B-AD56-5568DAB4ED89}" type="slidenum">
              <a:rPr lang="en-US" smtClean="0"/>
              <a:t>28</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41822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centers, carryforwards, annual close outs, invoicing</a:t>
            </a:r>
            <a:endParaRPr lang="en-US" dirty="0"/>
          </a:p>
        </p:txBody>
      </p:sp>
      <p:sp>
        <p:nvSpPr>
          <p:cNvPr id="4" name="Header Placeholder 3"/>
          <p:cNvSpPr>
            <a:spLocks noGrp="1"/>
          </p:cNvSpPr>
          <p:nvPr>
            <p:ph type="hdr" sz="quarter" idx="10"/>
          </p:nvPr>
        </p:nvSpPr>
        <p:spPr/>
        <p:txBody>
          <a:bodyPr/>
          <a:lstStyle/>
          <a:p>
            <a:r>
              <a:rPr lang="en-US" smtClean="0"/>
              <a:t>UCLA Strategic Communications</a:t>
            </a:r>
            <a:endParaRPr lang="en-US" dirty="0"/>
          </a:p>
        </p:txBody>
      </p:sp>
      <p:sp>
        <p:nvSpPr>
          <p:cNvPr id="5" name="Date Placeholder 4"/>
          <p:cNvSpPr>
            <a:spLocks noGrp="1"/>
          </p:cNvSpPr>
          <p:nvPr>
            <p:ph type="dt" idx="11"/>
          </p:nvPr>
        </p:nvSpPr>
        <p:spPr/>
        <p:txBody>
          <a:bodyPr/>
          <a:lstStyle/>
          <a:p>
            <a:fld id="{F07BF19D-CD48-1C48-ADC9-70C587EA8243}" type="datetime4">
              <a:rPr lang="en-US" smtClean="0"/>
              <a:t>October 18, 2021</a:t>
            </a:fld>
            <a:endParaRPr lang="en-US"/>
          </a:p>
        </p:txBody>
      </p:sp>
      <p:sp>
        <p:nvSpPr>
          <p:cNvPr id="6" name="Slide Number Placeholder 5"/>
          <p:cNvSpPr>
            <a:spLocks noGrp="1"/>
          </p:cNvSpPr>
          <p:nvPr>
            <p:ph type="sldNum" sz="quarter" idx="12"/>
          </p:nvPr>
        </p:nvSpPr>
        <p:spPr/>
        <p:txBody>
          <a:bodyPr/>
          <a:lstStyle/>
          <a:p>
            <a:fld id="{736F0C19-1F3A-494B-AD56-5568DAB4ED89}" type="slidenum">
              <a:rPr lang="en-US" smtClean="0"/>
              <a:t>31</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11173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ener">
    <p:spTree>
      <p:nvGrpSpPr>
        <p:cNvPr id="1" name=""/>
        <p:cNvGrpSpPr/>
        <p:nvPr/>
      </p:nvGrpSpPr>
      <p:grpSpPr>
        <a:xfrm>
          <a:off x="0" y="0"/>
          <a:ext cx="0" cy="0"/>
          <a:chOff x="0" y="0"/>
          <a:chExt cx="0" cy="0"/>
        </a:xfrm>
      </p:grpSpPr>
      <p:sp>
        <p:nvSpPr>
          <p:cNvPr id="17" name="Octagon 16">
            <a:extLst>
              <a:ext uri="{FF2B5EF4-FFF2-40B4-BE49-F238E27FC236}">
                <a16:creationId xmlns:a16="http://schemas.microsoft.com/office/drawing/2014/main" id="{65FAC5BD-8BAD-5C4A-847B-C7B75BEC366F}"/>
              </a:ext>
            </a:extLst>
          </p:cNvPr>
          <p:cNvSpPr/>
          <p:nvPr/>
        </p:nvSpPr>
        <p:spPr>
          <a:xfrm rot="1331359">
            <a:off x="8454595" y="4505914"/>
            <a:ext cx="950160" cy="950160"/>
          </a:xfrm>
          <a:prstGeom prst="octagon">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ctagon 17">
            <a:extLst>
              <a:ext uri="{FF2B5EF4-FFF2-40B4-BE49-F238E27FC236}">
                <a16:creationId xmlns:a16="http://schemas.microsoft.com/office/drawing/2014/main" id="{3B792266-316D-9C4C-9C63-12A44EECEE56}"/>
              </a:ext>
            </a:extLst>
          </p:cNvPr>
          <p:cNvSpPr/>
          <p:nvPr/>
        </p:nvSpPr>
        <p:spPr>
          <a:xfrm rot="1331359">
            <a:off x="8087407" y="4308150"/>
            <a:ext cx="569699" cy="569699"/>
          </a:xfrm>
          <a:prstGeom prst="octagon">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ctagon 18">
            <a:extLst>
              <a:ext uri="{FF2B5EF4-FFF2-40B4-BE49-F238E27FC236}">
                <a16:creationId xmlns:a16="http://schemas.microsoft.com/office/drawing/2014/main" id="{8D071C0B-DEE0-4447-83EF-C1DFDAF36172}"/>
              </a:ext>
            </a:extLst>
          </p:cNvPr>
          <p:cNvSpPr/>
          <p:nvPr/>
        </p:nvSpPr>
        <p:spPr>
          <a:xfrm rot="1331359">
            <a:off x="6573106" y="3326120"/>
            <a:ext cx="828514" cy="828514"/>
          </a:xfrm>
          <a:prstGeom prst="octagon">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ctagon 19">
            <a:extLst>
              <a:ext uri="{FF2B5EF4-FFF2-40B4-BE49-F238E27FC236}">
                <a16:creationId xmlns:a16="http://schemas.microsoft.com/office/drawing/2014/main" id="{293D232C-036B-E04F-BC31-7B4034F59F5F}"/>
              </a:ext>
            </a:extLst>
          </p:cNvPr>
          <p:cNvSpPr/>
          <p:nvPr/>
        </p:nvSpPr>
        <p:spPr>
          <a:xfrm rot="1331359">
            <a:off x="7270172" y="3694929"/>
            <a:ext cx="273887" cy="273887"/>
          </a:xfrm>
          <a:prstGeom prst="octag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ctagon 20">
            <a:extLst>
              <a:ext uri="{FF2B5EF4-FFF2-40B4-BE49-F238E27FC236}">
                <a16:creationId xmlns:a16="http://schemas.microsoft.com/office/drawing/2014/main" id="{41C10D55-BFB8-C742-A2F2-B15022C45DB1}"/>
              </a:ext>
            </a:extLst>
          </p:cNvPr>
          <p:cNvSpPr/>
          <p:nvPr/>
        </p:nvSpPr>
        <p:spPr>
          <a:xfrm rot="1331359">
            <a:off x="7503711" y="4468794"/>
            <a:ext cx="297357" cy="297357"/>
          </a:xfrm>
          <a:prstGeom prst="octagon">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ctagon 21">
            <a:extLst>
              <a:ext uri="{FF2B5EF4-FFF2-40B4-BE49-F238E27FC236}">
                <a16:creationId xmlns:a16="http://schemas.microsoft.com/office/drawing/2014/main" id="{BBB900C5-B9B8-E746-9803-62E675CF024C}"/>
              </a:ext>
            </a:extLst>
          </p:cNvPr>
          <p:cNvSpPr/>
          <p:nvPr/>
        </p:nvSpPr>
        <p:spPr>
          <a:xfrm rot="1331359">
            <a:off x="4600713" y="1379365"/>
            <a:ext cx="297357" cy="297357"/>
          </a:xfrm>
          <a:prstGeom prst="octagon">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ctagon 22">
            <a:extLst>
              <a:ext uri="{FF2B5EF4-FFF2-40B4-BE49-F238E27FC236}">
                <a16:creationId xmlns:a16="http://schemas.microsoft.com/office/drawing/2014/main" id="{7E3B78D9-0EB3-AC4A-9700-3F7B3E083AD3}"/>
              </a:ext>
            </a:extLst>
          </p:cNvPr>
          <p:cNvSpPr/>
          <p:nvPr/>
        </p:nvSpPr>
        <p:spPr>
          <a:xfrm rot="1331359">
            <a:off x="4712537" y="1445398"/>
            <a:ext cx="461347" cy="461347"/>
          </a:xfrm>
          <a:prstGeom prst="octagon">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31520" y="2286000"/>
            <a:ext cx="7680960" cy="457200"/>
          </a:xfrm>
        </p:spPr>
        <p:txBody>
          <a:bodyPr wrap="square" bIns="0" anchor="t" anchorCtr="0">
            <a:spAutoFit/>
          </a:bodyPr>
          <a:lstStyle>
            <a:lvl1pPr algn="ctr">
              <a:defRPr sz="3800" b="1" i="1">
                <a:solidFill>
                  <a:schemeClr val="bg1"/>
                </a:solidFill>
              </a:defRPr>
            </a:lvl1pPr>
          </a:lstStyle>
          <a:p>
            <a:r>
              <a:rPr lang="en-US" dirty="0"/>
              <a:t>Presentation Title</a:t>
            </a:r>
          </a:p>
        </p:txBody>
      </p:sp>
      <p:sp>
        <p:nvSpPr>
          <p:cNvPr id="5" name="Text Placeholder 4">
            <a:extLst>
              <a:ext uri="{FF2B5EF4-FFF2-40B4-BE49-F238E27FC236}">
                <a16:creationId xmlns:a16="http://schemas.microsoft.com/office/drawing/2014/main" id="{BA2EE47F-39B2-D344-8C0D-33A4CCB7AAA6}"/>
              </a:ext>
            </a:extLst>
          </p:cNvPr>
          <p:cNvSpPr>
            <a:spLocks noGrp="1"/>
          </p:cNvSpPr>
          <p:nvPr>
            <p:ph type="body" sz="quarter" idx="20" hasCustomPrompt="1"/>
          </p:nvPr>
        </p:nvSpPr>
        <p:spPr>
          <a:xfrm>
            <a:off x="731520" y="2834639"/>
            <a:ext cx="7680960" cy="274320"/>
          </a:xfrm>
        </p:spPr>
        <p:txBody>
          <a:bodyPr wrap="square" lIns="0" tIns="0" rIns="0" bIns="0" anchor="t" anchorCtr="0">
            <a:spAutoFit/>
          </a:bodyPr>
          <a:lstStyle>
            <a:lvl1pPr algn="ctr">
              <a:defRPr/>
            </a:lvl1pPr>
            <a:lvl2pPr algn="ctr">
              <a:defRPr/>
            </a:lvl2pPr>
            <a:lvl3pPr algn="ctr">
              <a:defRPr/>
            </a:lvl3pPr>
            <a:lvl4pPr algn="ctr">
              <a:defRPr/>
            </a:lvl4pPr>
            <a:lvl5pPr algn="ctr">
              <a:defRPr/>
            </a:lvl5pPr>
          </a:lstStyle>
          <a:p>
            <a:pPr lvl="0"/>
            <a:r>
              <a:rPr lang="en-US" dirty="0"/>
              <a:t>Additional text goes here</a:t>
            </a:r>
          </a:p>
        </p:txBody>
      </p:sp>
      <p:sp>
        <p:nvSpPr>
          <p:cNvPr id="10" name="Date Placeholder 9" hidden="1">
            <a:extLst>
              <a:ext uri="{FF2B5EF4-FFF2-40B4-BE49-F238E27FC236}">
                <a16:creationId xmlns:a16="http://schemas.microsoft.com/office/drawing/2014/main" id="{B2A81AB0-654A-3248-A3C6-F1EE412BDF1D}"/>
              </a:ext>
            </a:extLst>
          </p:cNvPr>
          <p:cNvSpPr>
            <a:spLocks noGrp="1"/>
          </p:cNvSpPr>
          <p:nvPr>
            <p:ph type="dt" sz="half" idx="15"/>
          </p:nvPr>
        </p:nvSpPr>
        <p:spPr>
          <a:xfrm>
            <a:off x="6011601" y="4773251"/>
            <a:ext cx="2011680" cy="123111"/>
          </a:xfrm>
          <a:prstGeom prst="rect">
            <a:avLst/>
          </a:prstGeom>
        </p:spPr>
        <p:txBody>
          <a:bodyPr/>
          <a:lstStyle/>
          <a:p>
            <a:fld id="{3D8D77AA-0285-EA4C-A88D-327EB15FA828}" type="datetime4">
              <a:rPr lang="en-US" smtClean="0"/>
              <a:t>October 18, 2021</a:t>
            </a:fld>
            <a:endParaRPr lang="en-US"/>
          </a:p>
        </p:txBody>
      </p:sp>
      <p:sp>
        <p:nvSpPr>
          <p:cNvPr id="31" name="Slide Number Placeholder 30" hidden="1">
            <a:extLst>
              <a:ext uri="{FF2B5EF4-FFF2-40B4-BE49-F238E27FC236}">
                <a16:creationId xmlns:a16="http://schemas.microsoft.com/office/drawing/2014/main" id="{1FDC9578-4AC4-9D48-A4F5-3D595CDD3989}"/>
              </a:ext>
            </a:extLst>
          </p:cNvPr>
          <p:cNvSpPr>
            <a:spLocks noGrp="1"/>
          </p:cNvSpPr>
          <p:nvPr>
            <p:ph type="sldNum" sz="quarter" idx="17"/>
          </p:nvPr>
        </p:nvSpPr>
        <p:spPr>
          <a:xfrm>
            <a:off x="8249285" y="4773251"/>
            <a:ext cx="548640" cy="123111"/>
          </a:xfrm>
          <a:prstGeom prst="rect">
            <a:avLst/>
          </a:prstGeom>
        </p:spPr>
        <p:txBody>
          <a:bodyPr/>
          <a:lstStyle/>
          <a:p>
            <a:fld id="{8368066F-241F-DA46-A244-6F6C08E1BFA8}" type="slidenum">
              <a:rPr lang="en-US" smtClean="0"/>
              <a:pPr/>
              <a:t>‹#›</a:t>
            </a:fld>
            <a:endParaRPr lang="en-US"/>
          </a:p>
        </p:txBody>
      </p:sp>
      <p:sp>
        <p:nvSpPr>
          <p:cNvPr id="41" name="Text Placeholder 39">
            <a:extLst>
              <a:ext uri="{FF2B5EF4-FFF2-40B4-BE49-F238E27FC236}">
                <a16:creationId xmlns:a16="http://schemas.microsoft.com/office/drawing/2014/main" id="{C1CD1A20-8368-CF4D-89B6-4588CDF94C2D}"/>
              </a:ext>
            </a:extLst>
          </p:cNvPr>
          <p:cNvSpPr>
            <a:spLocks noGrp="1"/>
          </p:cNvSpPr>
          <p:nvPr>
            <p:ph type="body" sz="quarter" idx="19" hasCustomPrompt="1"/>
          </p:nvPr>
        </p:nvSpPr>
        <p:spPr>
          <a:xfrm>
            <a:off x="731520" y="4492772"/>
            <a:ext cx="5344710" cy="184666"/>
          </a:xfrm>
        </p:spPr>
        <p:txBody>
          <a:bodyPr wrap="square" lIns="0" tIns="0" bIns="0" anchor="b" anchorCtr="0">
            <a:spAutoFit/>
          </a:bodyPr>
          <a:lstStyle>
            <a:lvl1pPr marL="0" indent="0">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 Name</a:t>
            </a:r>
          </a:p>
        </p:txBody>
      </p:sp>
      <p:sp>
        <p:nvSpPr>
          <p:cNvPr id="4" name="Picture Placeholder 3">
            <a:extLst>
              <a:ext uri="{FF2B5EF4-FFF2-40B4-BE49-F238E27FC236}">
                <a16:creationId xmlns:a16="http://schemas.microsoft.com/office/drawing/2014/main" id="{8E9A85FF-E80A-5945-A966-BD2B1C8F10C9}"/>
              </a:ext>
            </a:extLst>
          </p:cNvPr>
          <p:cNvSpPr>
            <a:spLocks noGrp="1"/>
          </p:cNvSpPr>
          <p:nvPr>
            <p:ph type="pic" sz="quarter" idx="21" hasCustomPrompt="1"/>
          </p:nvPr>
        </p:nvSpPr>
        <p:spPr>
          <a:xfrm>
            <a:off x="731520" y="327025"/>
            <a:ext cx="6176963" cy="1398588"/>
          </a:xfrm>
        </p:spPr>
        <p:txBody>
          <a:bodyPr wrap="square" lIns="91440" tIns="45720" rIns="91440" bIns="45720">
            <a:normAutofit/>
          </a:bodyPr>
          <a:lstStyle>
            <a:lvl1pPr marL="0" indent="0">
              <a:buFontTx/>
              <a:buNone/>
              <a:defRPr sz="1400"/>
            </a:lvl1pPr>
          </a:lstStyle>
          <a:p>
            <a:r>
              <a:rPr lang="en-US" dirty="0"/>
              <a:t>Click the icon to insert the </a:t>
            </a:r>
            <a:r>
              <a:rPr lang="en-US" dirty="0" err="1"/>
              <a:t>Uxd-Wht</a:t>
            </a:r>
            <a:r>
              <a:rPr lang="en-US" dirty="0"/>
              <a:t> or Unboxed-</a:t>
            </a:r>
            <a:r>
              <a:rPr lang="en-US" dirty="0" err="1"/>
              <a:t>WhiteType</a:t>
            </a:r>
            <a:r>
              <a:rPr lang="en-US" dirty="0"/>
              <a:t>, </a:t>
            </a:r>
            <a:r>
              <a:rPr lang="en-US" dirty="0" err="1"/>
              <a:t>svg</a:t>
            </a:r>
            <a:r>
              <a:rPr lang="en-US" dirty="0"/>
              <a:t> or format version of your department logo. Follow the yellow instructions.</a:t>
            </a:r>
          </a:p>
        </p:txBody>
      </p:sp>
      <p:sp>
        <p:nvSpPr>
          <p:cNvPr id="16" name="Text Placeholder 15">
            <a:extLst>
              <a:ext uri="{FF2B5EF4-FFF2-40B4-BE49-F238E27FC236}">
                <a16:creationId xmlns:a16="http://schemas.microsoft.com/office/drawing/2014/main" id="{0AF373DD-908C-E94D-9AD6-5F9541E2B277}"/>
              </a:ext>
            </a:extLst>
          </p:cNvPr>
          <p:cNvSpPr>
            <a:spLocks noGrp="1"/>
          </p:cNvSpPr>
          <p:nvPr>
            <p:ph type="body" sz="quarter" idx="22" hasCustomPrompt="1"/>
          </p:nvPr>
        </p:nvSpPr>
        <p:spPr>
          <a:xfrm>
            <a:off x="7079600" y="337330"/>
            <a:ext cx="1956827" cy="705876"/>
          </a:xfrm>
        </p:spPr>
        <p:txBody>
          <a:bodyPr wrap="square" lIns="0">
            <a:noAutofit/>
          </a:bodyPr>
          <a:lstStyle>
            <a:lvl1pPr>
              <a:defRPr sz="1000">
                <a:solidFill>
                  <a:srgbClr val="FFFF00"/>
                </a:solidFill>
              </a:defRPr>
            </a:lvl1pPr>
            <a:lvl2pPr>
              <a:defRPr sz="1000">
                <a:solidFill>
                  <a:srgbClr val="FFFF00"/>
                </a:solidFill>
              </a:defRPr>
            </a:lvl2pPr>
            <a:lvl3pPr>
              <a:defRPr sz="1000">
                <a:solidFill>
                  <a:srgbClr val="FFFF00"/>
                </a:solidFill>
              </a:defRPr>
            </a:lvl3pPr>
            <a:lvl4pPr>
              <a:defRPr sz="1000">
                <a:solidFill>
                  <a:srgbClr val="FFFF00"/>
                </a:solidFill>
              </a:defRPr>
            </a:lvl4pPr>
            <a:lvl5pPr>
              <a:defRPr sz="1000">
                <a:solidFill>
                  <a:srgbClr val="FFFF00"/>
                </a:solidFill>
              </a:defRPr>
            </a:lvl5pPr>
          </a:lstStyle>
          <a:p>
            <a:r>
              <a:rPr lang="en-US" sz="1000" dirty="0">
                <a:solidFill>
                  <a:srgbClr val="FFFF00"/>
                </a:solidFill>
              </a:rPr>
              <a:t>1. GUIDES – To make sure guides are visible, inside the View ribbon, click the Guides checkbox. Then click the icon inside the picture frame to add your logo.</a:t>
            </a:r>
          </a:p>
        </p:txBody>
      </p:sp>
      <p:sp>
        <p:nvSpPr>
          <p:cNvPr id="46" name="Text Placeholder 15">
            <a:extLst>
              <a:ext uri="{FF2B5EF4-FFF2-40B4-BE49-F238E27FC236}">
                <a16:creationId xmlns:a16="http://schemas.microsoft.com/office/drawing/2014/main" id="{68850D03-9432-5045-8A8F-53B324B22A34}"/>
              </a:ext>
            </a:extLst>
          </p:cNvPr>
          <p:cNvSpPr>
            <a:spLocks noGrp="1"/>
          </p:cNvSpPr>
          <p:nvPr>
            <p:ph type="body" sz="quarter" idx="23" hasCustomPrompt="1"/>
          </p:nvPr>
        </p:nvSpPr>
        <p:spPr>
          <a:xfrm>
            <a:off x="7079600" y="1134645"/>
            <a:ext cx="1956826" cy="800916"/>
          </a:xfrm>
        </p:spPr>
        <p:txBody>
          <a:bodyPr lIns="0">
            <a:normAutofit/>
          </a:bodyPr>
          <a:lstStyle>
            <a:lvl1pPr defTabSz="685800">
              <a:lnSpc>
                <a:spcPct val="90000"/>
              </a:lnSpc>
              <a:spcBef>
                <a:spcPts val="750"/>
              </a:spcBef>
              <a:defRPr sz="1000">
                <a:solidFill>
                  <a:srgbClr val="FFFF00"/>
                </a:solidFill>
              </a:defRPr>
            </a:lvl1pPr>
            <a:lvl2pPr>
              <a:defRPr sz="1000">
                <a:solidFill>
                  <a:srgbClr val="FFFF00"/>
                </a:solidFill>
              </a:defRPr>
            </a:lvl2pPr>
            <a:lvl3pPr>
              <a:defRPr sz="1000">
                <a:solidFill>
                  <a:srgbClr val="FFFF00"/>
                </a:solidFill>
              </a:defRPr>
            </a:lvl3pPr>
            <a:lvl4pPr>
              <a:defRPr sz="1000">
                <a:solidFill>
                  <a:srgbClr val="FFFF00"/>
                </a:solidFill>
              </a:defRPr>
            </a:lvl4pPr>
            <a:lvl5pPr>
              <a:defRPr sz="1000">
                <a:solidFill>
                  <a:srgbClr val="FFFF00"/>
                </a:solidFill>
              </a:defRPr>
            </a:lvl5pPr>
          </a:lstStyle>
          <a:p>
            <a:pPr lvl="0" defTabSz="685800">
              <a:lnSpc>
                <a:spcPct val="90000"/>
              </a:lnSpc>
              <a:spcBef>
                <a:spcPts val="750"/>
              </a:spcBef>
              <a:defRPr/>
            </a:pPr>
            <a:r>
              <a:rPr lang="en-US" sz="1000" dirty="0">
                <a:solidFill>
                  <a:srgbClr val="FFFF00"/>
                </a:solidFill>
              </a:rPr>
              <a:t>2. QUALITY – For the sharpest image, we recommend selecting your logo from the </a:t>
            </a:r>
            <a:r>
              <a:rPr lang="en-US" sz="1000" dirty="0" err="1">
                <a:solidFill>
                  <a:srgbClr val="FFFF00"/>
                </a:solidFill>
              </a:rPr>
              <a:t>svg</a:t>
            </a:r>
            <a:r>
              <a:rPr lang="en-US" sz="1000" dirty="0">
                <a:solidFill>
                  <a:srgbClr val="FFFF00"/>
                </a:solidFill>
              </a:rPr>
              <a:t> folder. Insert the </a:t>
            </a:r>
            <a:r>
              <a:rPr lang="en-US" sz="1000" dirty="0" err="1">
                <a:solidFill>
                  <a:srgbClr val="FFFF00"/>
                </a:solidFill>
              </a:rPr>
              <a:t>Uxd-Wht</a:t>
            </a:r>
            <a:r>
              <a:rPr lang="en-US" sz="1000" dirty="0">
                <a:solidFill>
                  <a:srgbClr val="FFFF00"/>
                </a:solidFill>
              </a:rPr>
              <a:t> or Unboxed-</a:t>
            </a:r>
            <a:r>
              <a:rPr lang="en-US" sz="1000" dirty="0" err="1">
                <a:solidFill>
                  <a:srgbClr val="FFFF00"/>
                </a:solidFill>
              </a:rPr>
              <a:t>WhiteType</a:t>
            </a:r>
            <a:r>
              <a:rPr lang="en-US" sz="1000" dirty="0">
                <a:solidFill>
                  <a:srgbClr val="FFFF00"/>
                </a:solidFill>
              </a:rPr>
              <a:t> version and it will appear in the picture frame. </a:t>
            </a:r>
          </a:p>
        </p:txBody>
      </p:sp>
      <p:sp>
        <p:nvSpPr>
          <p:cNvPr id="47" name="Text Placeholder 15">
            <a:extLst>
              <a:ext uri="{FF2B5EF4-FFF2-40B4-BE49-F238E27FC236}">
                <a16:creationId xmlns:a16="http://schemas.microsoft.com/office/drawing/2014/main" id="{5FFB7AB8-AF09-3242-9F35-8B96D8415142}"/>
              </a:ext>
            </a:extLst>
          </p:cNvPr>
          <p:cNvSpPr>
            <a:spLocks noGrp="1"/>
          </p:cNvSpPr>
          <p:nvPr>
            <p:ph type="body" sz="quarter" idx="24" hasCustomPrompt="1"/>
          </p:nvPr>
        </p:nvSpPr>
        <p:spPr>
          <a:xfrm>
            <a:off x="6194854" y="3224426"/>
            <a:ext cx="2841572" cy="1284113"/>
          </a:xfrm>
        </p:spPr>
        <p:txBody>
          <a:bodyPr lIns="0">
            <a:normAutofit/>
          </a:bodyPr>
          <a:lstStyle>
            <a:lvl1pPr defTabSz="685800">
              <a:lnSpc>
                <a:spcPct val="90000"/>
              </a:lnSpc>
              <a:spcBef>
                <a:spcPts val="750"/>
              </a:spcBef>
              <a:defRPr sz="1000">
                <a:solidFill>
                  <a:srgbClr val="FFFF00"/>
                </a:solidFill>
              </a:defRPr>
            </a:lvl1pPr>
            <a:lvl2pPr>
              <a:defRPr sz="1000">
                <a:solidFill>
                  <a:srgbClr val="FFFF00"/>
                </a:solidFill>
              </a:defRPr>
            </a:lvl2pPr>
            <a:lvl3pPr>
              <a:defRPr sz="1000">
                <a:solidFill>
                  <a:srgbClr val="FFFF00"/>
                </a:solidFill>
              </a:defRPr>
            </a:lvl3pPr>
            <a:lvl4pPr>
              <a:defRPr sz="1000">
                <a:solidFill>
                  <a:srgbClr val="FFFF00"/>
                </a:solidFill>
              </a:defRPr>
            </a:lvl4pPr>
            <a:lvl5pPr>
              <a:defRPr sz="1000">
                <a:solidFill>
                  <a:srgbClr val="FFFF00"/>
                </a:solidFill>
              </a:defRPr>
            </a:lvl5pPr>
          </a:lstStyle>
          <a:p>
            <a:pPr lvl="0"/>
            <a:r>
              <a:rPr lang="en-US" sz="1000" dirty="0">
                <a:solidFill>
                  <a:srgbClr val="FFFF00"/>
                </a:solidFill>
              </a:rPr>
              <a:t>3. SCALE – With the picture frame selected, Inside the Graphic Format ribbon, click the Format Pane. Click the Size and Properties icon and open the Size section. Make sure the boxes for Lock aspect ratio and Relative to original picture size are checked. Click the RESET button to resize the logo in the frame. Continue resizing using the scaling arrows if necessary. The UCLA logo letters should match up with the top and bottom guides.</a:t>
            </a:r>
          </a:p>
        </p:txBody>
      </p:sp>
      <p:sp>
        <p:nvSpPr>
          <p:cNvPr id="48" name="Text Placeholder 15">
            <a:extLst>
              <a:ext uri="{FF2B5EF4-FFF2-40B4-BE49-F238E27FC236}">
                <a16:creationId xmlns:a16="http://schemas.microsoft.com/office/drawing/2014/main" id="{C46B9626-6E96-9340-AF44-2DC0F174B848}"/>
              </a:ext>
            </a:extLst>
          </p:cNvPr>
          <p:cNvSpPr>
            <a:spLocks noGrp="1"/>
          </p:cNvSpPr>
          <p:nvPr>
            <p:ph type="body" sz="quarter" idx="25" hasCustomPrompt="1"/>
          </p:nvPr>
        </p:nvSpPr>
        <p:spPr>
          <a:xfrm>
            <a:off x="6194854" y="4597443"/>
            <a:ext cx="2841572" cy="328379"/>
          </a:xfrm>
        </p:spPr>
        <p:txBody>
          <a:bodyPr lIns="0">
            <a:normAutofit/>
          </a:bodyPr>
          <a:lstStyle>
            <a:lvl1pPr defTabSz="685800">
              <a:lnSpc>
                <a:spcPct val="90000"/>
              </a:lnSpc>
              <a:spcBef>
                <a:spcPts val="750"/>
              </a:spcBef>
              <a:defRPr sz="1000">
                <a:solidFill>
                  <a:srgbClr val="FFFF00"/>
                </a:solidFill>
              </a:defRPr>
            </a:lvl1pPr>
            <a:lvl2pPr>
              <a:defRPr sz="1000">
                <a:solidFill>
                  <a:srgbClr val="FFFF00"/>
                </a:solidFill>
              </a:defRPr>
            </a:lvl2pPr>
            <a:lvl3pPr>
              <a:defRPr sz="1000">
                <a:solidFill>
                  <a:srgbClr val="FFFF00"/>
                </a:solidFill>
              </a:defRPr>
            </a:lvl3pPr>
            <a:lvl4pPr>
              <a:defRPr sz="1000">
                <a:solidFill>
                  <a:srgbClr val="FFFF00"/>
                </a:solidFill>
              </a:defRPr>
            </a:lvl4pPr>
            <a:lvl5pPr>
              <a:defRPr sz="1000">
                <a:solidFill>
                  <a:srgbClr val="FFFF00"/>
                </a:solidFill>
              </a:defRPr>
            </a:lvl5pPr>
          </a:lstStyle>
          <a:p>
            <a:pPr lvl="0"/>
            <a:r>
              <a:rPr lang="en-US" sz="1000" dirty="0">
                <a:solidFill>
                  <a:srgbClr val="FFFF00"/>
                </a:solidFill>
              </a:rPr>
              <a:t>4. POSITION – Align the UCLA logo letters to meet the left guide. </a:t>
            </a:r>
          </a:p>
        </p:txBody>
      </p:sp>
      <p:sp>
        <p:nvSpPr>
          <p:cNvPr id="24" name="Text Placeholder 39">
            <a:extLst>
              <a:ext uri="{FF2B5EF4-FFF2-40B4-BE49-F238E27FC236}">
                <a16:creationId xmlns:a16="http://schemas.microsoft.com/office/drawing/2014/main" id="{C6644CB1-2799-824F-9B38-C3AB81474574}"/>
              </a:ext>
            </a:extLst>
          </p:cNvPr>
          <p:cNvSpPr>
            <a:spLocks noGrp="1"/>
          </p:cNvSpPr>
          <p:nvPr>
            <p:ph type="body" sz="quarter" idx="18" hasCustomPrompt="1"/>
          </p:nvPr>
        </p:nvSpPr>
        <p:spPr>
          <a:xfrm>
            <a:off x="731520" y="4674004"/>
            <a:ext cx="5344710" cy="184666"/>
          </a:xfrm>
        </p:spPr>
        <p:txBody>
          <a:bodyPr wrap="square" lIns="0" tIns="0" bIns="0" anchor="b" anchorCtr="0">
            <a:spAutoFit/>
          </a:bodyPr>
          <a:lstStyle>
            <a:lvl1pPr marL="0" indent="0">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Title, Department Name</a:t>
            </a:r>
          </a:p>
        </p:txBody>
      </p:sp>
    </p:spTree>
    <p:extLst>
      <p:ext uri="{BB962C8B-B14F-4D97-AF65-F5344CB8AC3E}">
        <p14:creationId xmlns:p14="http://schemas.microsoft.com/office/powerpoint/2010/main" val="3343787172"/>
      </p:ext>
    </p:extLst>
  </p:cSld>
  <p:clrMapOvr>
    <a:masterClrMapping/>
  </p:clrMapOvr>
  <p:extLst mod="1">
    <p:ext uri="{DCECCB84-F9BA-43D5-87BE-67443E8EF086}">
      <p15:sldGuideLst xmlns:p15="http://schemas.microsoft.com/office/powerpoint/2012/main">
        <p15:guide id="20" orient="horz" pos="374" userDrawn="1">
          <p15:clr>
            <a:srgbClr val="FBAE40"/>
          </p15:clr>
        </p15:guide>
        <p15:guide id="21" orient="horz" pos="206" userDrawn="1">
          <p15:clr>
            <a:srgbClr val="FBAE40"/>
          </p15:clr>
        </p15:guide>
        <p15:guide id="22"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w/on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5793EB0-AC31-9B43-89A5-2CA5C7AA3207}"/>
              </a:ext>
            </a:extLst>
          </p:cNvPr>
          <p:cNvSpPr>
            <a:spLocks noGrp="1"/>
          </p:cNvSpPr>
          <p:nvPr>
            <p:ph type="pic" sz="quarter" idx="12"/>
          </p:nvPr>
        </p:nvSpPr>
        <p:spPr>
          <a:xfrm>
            <a:off x="4572000" y="0"/>
            <a:ext cx="4572000" cy="5148072"/>
          </a:xfrm>
          <a:solidFill>
            <a:srgbClr val="D2DDE9"/>
          </a:solidFill>
          <a:ln>
            <a:noFill/>
          </a:ln>
        </p:spPr>
        <p:txBody>
          <a:bodyPr wrap="none" anchor="t" anchorCtr="1"/>
          <a:lstStyle>
            <a:lvl1pPr marL="0" indent="0" algn="ctr">
              <a:buNone/>
              <a:defRPr>
                <a:solidFill>
                  <a:srgbClr val="898989"/>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0C5033AD-6FA7-7743-93B8-5E99DF3F1E0B}"/>
              </a:ext>
            </a:extLst>
          </p:cNvPr>
          <p:cNvSpPr>
            <a:spLocks noGrp="1"/>
          </p:cNvSpPr>
          <p:nvPr>
            <p:ph type="title" hasCustomPrompt="1"/>
          </p:nvPr>
        </p:nvSpPr>
        <p:spPr>
          <a:xfrm>
            <a:off x="731520" y="1134711"/>
            <a:ext cx="3200400" cy="666657"/>
          </a:xfrm>
        </p:spPr>
        <p:txBody>
          <a:bodyPr wrap="square" anchor="b" anchorCtr="0">
            <a:spAutoFit/>
          </a:bodyPr>
          <a:lstStyle>
            <a:lvl1pPr>
              <a:defRPr sz="2400"/>
            </a:lvl1pPr>
          </a:lstStyle>
          <a:p>
            <a:r>
              <a:rPr lang="en-US" dirty="0"/>
              <a:t>Header w/one image goes here</a:t>
            </a:r>
          </a:p>
        </p:txBody>
      </p:sp>
      <p:sp>
        <p:nvSpPr>
          <p:cNvPr id="4" name="Text Placeholder 3">
            <a:extLst>
              <a:ext uri="{FF2B5EF4-FFF2-40B4-BE49-F238E27FC236}">
                <a16:creationId xmlns:a16="http://schemas.microsoft.com/office/drawing/2014/main" id="{D9C68967-12D0-6948-BEC8-ADEC003C53B5}"/>
              </a:ext>
            </a:extLst>
          </p:cNvPr>
          <p:cNvSpPr>
            <a:spLocks noGrp="1"/>
          </p:cNvSpPr>
          <p:nvPr>
            <p:ph type="body" sz="quarter" idx="13" hasCustomPrompt="1"/>
          </p:nvPr>
        </p:nvSpPr>
        <p:spPr>
          <a:xfrm>
            <a:off x="731520" y="1920875"/>
            <a:ext cx="3200400" cy="1330814"/>
          </a:xfrm>
        </p:spPr>
        <p:txBody>
          <a:bodyPr lIns="457200">
            <a:spAutoFit/>
          </a:bodyPr>
          <a:lstStyle>
            <a:lvl1pPr>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a:t>
            </a:r>
          </a:p>
        </p:txBody>
      </p:sp>
      <p:pic>
        <p:nvPicPr>
          <p:cNvPr id="6" name="Logo">
            <a:extLst>
              <a:ext uri="{FF2B5EF4-FFF2-40B4-BE49-F238E27FC236}">
                <a16:creationId xmlns:a16="http://schemas.microsoft.com/office/drawing/2014/main" id="{69DA52EB-0B7F-A946-8832-982CA2F8057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0" y="181064"/>
            <a:ext cx="423229" cy="136525"/>
          </a:xfrm>
          <a:prstGeom prst="rect">
            <a:avLst/>
          </a:prstGeom>
        </p:spPr>
      </p:pic>
      <p:sp>
        <p:nvSpPr>
          <p:cNvPr id="8" name="Slide Number Placeholder 5">
            <a:extLst>
              <a:ext uri="{FF2B5EF4-FFF2-40B4-BE49-F238E27FC236}">
                <a16:creationId xmlns:a16="http://schemas.microsoft.com/office/drawing/2014/main" id="{7A035F90-CC8E-D44A-BA89-298A52D91FBB}"/>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898989"/>
                </a:solidFill>
              </a:defRPr>
            </a:lvl1pPr>
          </a:lstStyle>
          <a:p>
            <a:fld id="{8368066F-241F-DA46-A244-6F6C08E1BFA8}" type="slidenum">
              <a:rPr lang="en-US" smtClean="0"/>
              <a:pPr/>
              <a:t>‹#›</a:t>
            </a:fld>
            <a:endParaRPr lang="en-US" dirty="0"/>
          </a:p>
        </p:txBody>
      </p:sp>
      <p:sp>
        <p:nvSpPr>
          <p:cNvPr id="10" name="Text Placeholder 39">
            <a:extLst>
              <a:ext uri="{FF2B5EF4-FFF2-40B4-BE49-F238E27FC236}">
                <a16:creationId xmlns:a16="http://schemas.microsoft.com/office/drawing/2014/main" id="{5986C90C-47DF-4442-9E3D-A678FCD457F9}"/>
              </a:ext>
            </a:extLst>
          </p:cNvPr>
          <p:cNvSpPr txBox="1">
            <a:spLocks/>
          </p:cNvSpPr>
          <p:nvPr userDrawn="1"/>
        </p:nvSpPr>
        <p:spPr>
          <a:xfrm>
            <a:off x="731520" y="4769012"/>
            <a:ext cx="5212080" cy="123111"/>
          </a:xfrm>
          <a:prstGeom prst="rect">
            <a:avLst/>
          </a:prstGeom>
        </p:spPr>
        <p:txBody>
          <a:bodyPr wrap="square" lIns="0" tIns="0" rIns="0" bIns="0" anchor="b" anchorCtr="0">
            <a:spAutoFit/>
          </a:bodyPr>
          <a:lstStyle>
            <a:lvl1pPr marL="0" indent="0" algn="l" defTabSz="685800" rtl="0" eaLnBrk="1" latinLnBrk="0" hangingPunct="1">
              <a:lnSpc>
                <a:spcPct val="100000"/>
              </a:lnSpc>
              <a:spcBef>
                <a:spcPts val="750"/>
              </a:spcBef>
              <a:buFont typeface="Arial" panose="020B0604020202020204" pitchFamily="34" charset="0"/>
              <a:buNone/>
              <a:defRPr sz="1200" kern="1200" spc="0" baseline="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smtClean="0">
                <a:solidFill>
                  <a:srgbClr val="FFFFFF"/>
                </a:solidFill>
              </a:rPr>
              <a:t>Post Award Training I  </a:t>
            </a:r>
            <a:r>
              <a:rPr lang="en-US" sz="800" dirty="0" smtClean="0"/>
              <a:t>October 18, 2021</a:t>
            </a:r>
            <a:endParaRPr lang="en-US" sz="800" dirty="0">
              <a:solidFill>
                <a:srgbClr val="FFFFFF"/>
              </a:solidFill>
            </a:endParaRPr>
          </a:p>
        </p:txBody>
      </p:sp>
    </p:spTree>
    <p:extLst>
      <p:ext uri="{BB962C8B-B14F-4D97-AF65-F5344CB8AC3E}">
        <p14:creationId xmlns:p14="http://schemas.microsoft.com/office/powerpoint/2010/main" val="39237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w/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134711"/>
            <a:ext cx="3200400" cy="666657"/>
          </a:xfrm>
        </p:spPr>
        <p:txBody>
          <a:bodyPr wrap="square" anchor="b" anchorCtr="0">
            <a:spAutoFit/>
          </a:bodyPr>
          <a:lstStyle>
            <a:lvl1pPr>
              <a:defRPr sz="2400"/>
            </a:lvl1pPr>
          </a:lstStyle>
          <a:p>
            <a:r>
              <a:rPr lang="en-US" dirty="0"/>
              <a:t>Header w/two images goes here</a:t>
            </a:r>
          </a:p>
        </p:txBody>
      </p:sp>
      <p:sp>
        <p:nvSpPr>
          <p:cNvPr id="12" name="Date Placeholder 11">
            <a:extLst>
              <a:ext uri="{FF2B5EF4-FFF2-40B4-BE49-F238E27FC236}">
                <a16:creationId xmlns:a16="http://schemas.microsoft.com/office/drawing/2014/main" id="{A6B72BFA-E13B-4D4C-8F2C-2EDF1AD7E183}"/>
              </a:ext>
            </a:extLst>
          </p:cNvPr>
          <p:cNvSpPr>
            <a:spLocks noGrp="1"/>
          </p:cNvSpPr>
          <p:nvPr>
            <p:ph type="dt" sz="half" idx="10"/>
          </p:nvPr>
        </p:nvSpPr>
        <p:spPr>
          <a:xfrm>
            <a:off x="6011601" y="4773251"/>
            <a:ext cx="2011680" cy="123111"/>
          </a:xfrm>
          <a:prstGeom prst="rect">
            <a:avLst/>
          </a:prstGeom>
        </p:spPr>
        <p:txBody>
          <a:bodyPr/>
          <a:lstStyle/>
          <a:p>
            <a:fld id="{2D2DDB9B-04EE-4340-B40A-07409DEC5E74}" type="datetime4">
              <a:rPr lang="en-US" smtClean="0"/>
              <a:t>October 18, 2021</a:t>
            </a:fld>
            <a:endParaRPr lang="en-US"/>
          </a:p>
        </p:txBody>
      </p:sp>
      <p:sp>
        <p:nvSpPr>
          <p:cNvPr id="7" name="Picture Placeholder 6">
            <a:extLst>
              <a:ext uri="{FF2B5EF4-FFF2-40B4-BE49-F238E27FC236}">
                <a16:creationId xmlns:a16="http://schemas.microsoft.com/office/drawing/2014/main" id="{25793EB0-AC31-9B43-89A5-2CA5C7AA3207}"/>
              </a:ext>
            </a:extLst>
          </p:cNvPr>
          <p:cNvSpPr>
            <a:spLocks noGrp="1"/>
          </p:cNvSpPr>
          <p:nvPr>
            <p:ph type="pic" sz="quarter" idx="12"/>
          </p:nvPr>
        </p:nvSpPr>
        <p:spPr>
          <a:xfrm>
            <a:off x="4572000" y="0"/>
            <a:ext cx="4572000" cy="2578608"/>
          </a:xfrm>
          <a:solidFill>
            <a:srgbClr val="D2DDE9"/>
          </a:solidFill>
          <a:ln>
            <a:noFill/>
          </a:ln>
        </p:spPr>
        <p:txBody>
          <a:bodyPr wrap="none" anchor="t" anchorCtr="1"/>
          <a:lstStyle>
            <a:lvl1pPr marL="0" indent="0" algn="ctr">
              <a:buNone/>
              <a:defRPr>
                <a:solidFill>
                  <a:srgbClr val="898989"/>
                </a:solidFill>
              </a:defRPr>
            </a:lvl1pPr>
          </a:lstStyle>
          <a:p>
            <a:r>
              <a:rPr lang="en-US"/>
              <a:t>Click icon to add picture</a:t>
            </a:r>
          </a:p>
        </p:txBody>
      </p:sp>
      <p:sp>
        <p:nvSpPr>
          <p:cNvPr id="8" name="Picture Placeholder 6">
            <a:extLst>
              <a:ext uri="{FF2B5EF4-FFF2-40B4-BE49-F238E27FC236}">
                <a16:creationId xmlns:a16="http://schemas.microsoft.com/office/drawing/2014/main" id="{7CF5FAE1-A06E-B748-909A-FFE076FEF7D2}"/>
              </a:ext>
            </a:extLst>
          </p:cNvPr>
          <p:cNvSpPr>
            <a:spLocks noGrp="1"/>
          </p:cNvSpPr>
          <p:nvPr>
            <p:ph type="pic" sz="quarter" idx="13"/>
          </p:nvPr>
        </p:nvSpPr>
        <p:spPr>
          <a:xfrm>
            <a:off x="4572000" y="2569655"/>
            <a:ext cx="4572000" cy="2578608"/>
          </a:xfrm>
          <a:solidFill>
            <a:srgbClr val="D2DDE9"/>
          </a:solidFill>
          <a:ln>
            <a:noFill/>
          </a:ln>
        </p:spPr>
        <p:txBody>
          <a:bodyPr wrap="none" anchor="t" anchorCtr="1"/>
          <a:lstStyle>
            <a:lvl1pPr marL="0" indent="0" algn="ctr">
              <a:buNone/>
              <a:defRPr>
                <a:solidFill>
                  <a:srgbClr val="898989"/>
                </a:solidFill>
              </a:defRPr>
            </a:lvl1pPr>
          </a:lstStyle>
          <a:p>
            <a:r>
              <a:rPr lang="en-US"/>
              <a:t>Click icon to add picture</a:t>
            </a:r>
          </a:p>
        </p:txBody>
      </p:sp>
      <p:sp>
        <p:nvSpPr>
          <p:cNvPr id="9" name="Text Placeholder 3">
            <a:extLst>
              <a:ext uri="{FF2B5EF4-FFF2-40B4-BE49-F238E27FC236}">
                <a16:creationId xmlns:a16="http://schemas.microsoft.com/office/drawing/2014/main" id="{482BFA90-09AD-6F41-B5FD-054CA843D0F2}"/>
              </a:ext>
            </a:extLst>
          </p:cNvPr>
          <p:cNvSpPr>
            <a:spLocks noGrp="1"/>
          </p:cNvSpPr>
          <p:nvPr>
            <p:ph type="body" sz="quarter" idx="14" hasCustomPrompt="1"/>
          </p:nvPr>
        </p:nvSpPr>
        <p:spPr>
          <a:xfrm>
            <a:off x="731520" y="1920875"/>
            <a:ext cx="3200400" cy="1330814"/>
          </a:xfrm>
        </p:spPr>
        <p:txBody>
          <a:bodyPr lIns="457200">
            <a:spAutoFit/>
          </a:bodyPr>
          <a:lstStyle>
            <a:lvl1pPr>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a:t>
            </a:r>
          </a:p>
        </p:txBody>
      </p:sp>
      <p:pic>
        <p:nvPicPr>
          <p:cNvPr id="10" name="Logo">
            <a:extLst>
              <a:ext uri="{FF2B5EF4-FFF2-40B4-BE49-F238E27FC236}">
                <a16:creationId xmlns:a16="http://schemas.microsoft.com/office/drawing/2014/main" id="{DDE15D1E-78B9-2648-AE86-D875F2652CF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0" y="181064"/>
            <a:ext cx="423229" cy="136525"/>
          </a:xfrm>
          <a:prstGeom prst="rect">
            <a:avLst/>
          </a:prstGeom>
        </p:spPr>
      </p:pic>
      <p:sp>
        <p:nvSpPr>
          <p:cNvPr id="11" name="Slide Number Placeholder 5">
            <a:extLst>
              <a:ext uri="{FF2B5EF4-FFF2-40B4-BE49-F238E27FC236}">
                <a16:creationId xmlns:a16="http://schemas.microsoft.com/office/drawing/2014/main" id="{C4DD7BD6-BD6C-CC44-8ABC-7F1A14693794}"/>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898989"/>
                </a:solidFill>
              </a:defRPr>
            </a:lvl1pPr>
          </a:lstStyle>
          <a:p>
            <a:fld id="{8368066F-241F-DA46-A244-6F6C08E1BFA8}" type="slidenum">
              <a:rPr lang="en-US" smtClean="0"/>
              <a:pPr/>
              <a:t>‹#›</a:t>
            </a:fld>
            <a:endParaRPr lang="en-US" dirty="0"/>
          </a:p>
        </p:txBody>
      </p:sp>
      <p:sp>
        <p:nvSpPr>
          <p:cNvPr id="14" name="Text Placeholder 39">
            <a:extLst>
              <a:ext uri="{FF2B5EF4-FFF2-40B4-BE49-F238E27FC236}">
                <a16:creationId xmlns:a16="http://schemas.microsoft.com/office/drawing/2014/main" id="{AC9DA8BA-B807-D349-9D82-C633BCAFC97D}"/>
              </a:ext>
            </a:extLst>
          </p:cNvPr>
          <p:cNvSpPr txBox="1">
            <a:spLocks/>
          </p:cNvSpPr>
          <p:nvPr userDrawn="1"/>
        </p:nvSpPr>
        <p:spPr>
          <a:xfrm>
            <a:off x="731520" y="4769012"/>
            <a:ext cx="5212080" cy="123111"/>
          </a:xfrm>
          <a:prstGeom prst="rect">
            <a:avLst/>
          </a:prstGeom>
        </p:spPr>
        <p:txBody>
          <a:bodyPr wrap="square" lIns="0" tIns="0" rIns="0" bIns="0" anchor="b" anchorCtr="0">
            <a:spAutoFit/>
          </a:bodyPr>
          <a:lstStyle>
            <a:lvl1pPr marL="0" indent="0" algn="l" defTabSz="685800" rtl="0" eaLnBrk="1" latinLnBrk="0" hangingPunct="1">
              <a:lnSpc>
                <a:spcPct val="100000"/>
              </a:lnSpc>
              <a:spcBef>
                <a:spcPts val="750"/>
              </a:spcBef>
              <a:buFont typeface="Arial" panose="020B0604020202020204" pitchFamily="34" charset="0"/>
              <a:buNone/>
              <a:defRPr sz="1200" kern="1200" spc="0" baseline="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smtClean="0">
                <a:solidFill>
                  <a:srgbClr val="FFFFFF"/>
                </a:solidFill>
              </a:rPr>
              <a:t>Post Award Training I  </a:t>
            </a:r>
            <a:r>
              <a:rPr lang="en-US" sz="800" dirty="0" smtClean="0"/>
              <a:t>October 18, 2021</a:t>
            </a:r>
            <a:endParaRPr lang="en-US" sz="800" dirty="0">
              <a:solidFill>
                <a:srgbClr val="FFFFFF"/>
              </a:solidFill>
            </a:endParaRPr>
          </a:p>
        </p:txBody>
      </p:sp>
    </p:spTree>
    <p:extLst>
      <p:ext uri="{BB962C8B-B14F-4D97-AF65-F5344CB8AC3E}">
        <p14:creationId xmlns:p14="http://schemas.microsoft.com/office/powerpoint/2010/main" val="1706573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 w/four images">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A6B72BFA-E13B-4D4C-8F2C-2EDF1AD7E183}"/>
              </a:ext>
            </a:extLst>
          </p:cNvPr>
          <p:cNvSpPr>
            <a:spLocks noGrp="1"/>
          </p:cNvSpPr>
          <p:nvPr>
            <p:ph type="dt" sz="half" idx="10"/>
          </p:nvPr>
        </p:nvSpPr>
        <p:spPr>
          <a:xfrm>
            <a:off x="6011601" y="4773251"/>
            <a:ext cx="2011680" cy="123111"/>
          </a:xfrm>
          <a:prstGeom prst="rect">
            <a:avLst/>
          </a:prstGeom>
        </p:spPr>
        <p:txBody>
          <a:bodyPr/>
          <a:lstStyle/>
          <a:p>
            <a:fld id="{A13FA39C-CF0E-E44D-BC46-DC29BC679DDB}" type="datetime4">
              <a:rPr lang="en-US" smtClean="0"/>
              <a:t>October 18, 2021</a:t>
            </a:fld>
            <a:endParaRPr lang="en-US"/>
          </a:p>
        </p:txBody>
      </p:sp>
      <p:sp>
        <p:nvSpPr>
          <p:cNvPr id="7" name="Picture Placeholder 6">
            <a:extLst>
              <a:ext uri="{FF2B5EF4-FFF2-40B4-BE49-F238E27FC236}">
                <a16:creationId xmlns:a16="http://schemas.microsoft.com/office/drawing/2014/main" id="{25793EB0-AC31-9B43-89A5-2CA5C7AA3207}"/>
              </a:ext>
            </a:extLst>
          </p:cNvPr>
          <p:cNvSpPr>
            <a:spLocks noGrp="1"/>
          </p:cNvSpPr>
          <p:nvPr>
            <p:ph type="pic" sz="quarter" idx="12"/>
          </p:nvPr>
        </p:nvSpPr>
        <p:spPr>
          <a:xfrm>
            <a:off x="4572000" y="0"/>
            <a:ext cx="2286000" cy="2578608"/>
          </a:xfrm>
          <a:solidFill>
            <a:srgbClr val="D2DDE9"/>
          </a:solidFill>
          <a:ln>
            <a:noFill/>
          </a:ln>
        </p:spPr>
        <p:txBody>
          <a:bodyPr wrap="none" lIns="0" anchor="t" anchorCtr="1"/>
          <a:lstStyle>
            <a:lvl1pPr marL="0" indent="0" algn="ctr">
              <a:buNone/>
              <a:defRPr>
                <a:solidFill>
                  <a:srgbClr val="898989"/>
                </a:solidFill>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CF5FAE1-A06E-B748-909A-FFE076FEF7D2}"/>
              </a:ext>
            </a:extLst>
          </p:cNvPr>
          <p:cNvSpPr>
            <a:spLocks noGrp="1"/>
          </p:cNvSpPr>
          <p:nvPr>
            <p:ph type="pic" sz="quarter" idx="13"/>
          </p:nvPr>
        </p:nvSpPr>
        <p:spPr>
          <a:xfrm>
            <a:off x="4572000" y="2569655"/>
            <a:ext cx="2286000" cy="2578608"/>
          </a:xfrm>
          <a:solidFill>
            <a:srgbClr val="D2DDE9"/>
          </a:solidFill>
          <a:ln>
            <a:noFill/>
          </a:ln>
        </p:spPr>
        <p:txBody>
          <a:bodyPr wrap="none" lIns="0" anchor="t" anchorCtr="1"/>
          <a:lstStyle>
            <a:lvl1pPr marL="0" indent="0" algn="ctr">
              <a:buNone/>
              <a:defRPr>
                <a:solidFill>
                  <a:srgbClr val="898989"/>
                </a:solidFill>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31C7C305-4BBB-6942-B2B6-9AA624351F13}"/>
              </a:ext>
            </a:extLst>
          </p:cNvPr>
          <p:cNvSpPr>
            <a:spLocks noGrp="1"/>
          </p:cNvSpPr>
          <p:nvPr>
            <p:ph type="pic" sz="quarter" idx="14"/>
          </p:nvPr>
        </p:nvSpPr>
        <p:spPr>
          <a:xfrm>
            <a:off x="6858000" y="0"/>
            <a:ext cx="2286000" cy="2578608"/>
          </a:xfrm>
          <a:solidFill>
            <a:srgbClr val="D2DDE9"/>
          </a:solidFill>
          <a:ln>
            <a:noFill/>
          </a:ln>
        </p:spPr>
        <p:txBody>
          <a:bodyPr wrap="none" lIns="0" anchor="t" anchorCtr="1"/>
          <a:lstStyle>
            <a:lvl1pPr marL="0" indent="0" algn="ctr">
              <a:buNone/>
              <a:defRPr>
                <a:solidFill>
                  <a:srgbClr val="898989"/>
                </a:solidFill>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C1F47180-3946-234C-B463-253FFA16F973}"/>
              </a:ext>
            </a:extLst>
          </p:cNvPr>
          <p:cNvSpPr>
            <a:spLocks noGrp="1"/>
          </p:cNvSpPr>
          <p:nvPr>
            <p:ph type="pic" sz="quarter" idx="15"/>
          </p:nvPr>
        </p:nvSpPr>
        <p:spPr>
          <a:xfrm>
            <a:off x="6858000" y="2569655"/>
            <a:ext cx="2286000" cy="2578608"/>
          </a:xfrm>
          <a:solidFill>
            <a:srgbClr val="D2DDE9"/>
          </a:solidFill>
          <a:ln>
            <a:noFill/>
          </a:ln>
        </p:spPr>
        <p:txBody>
          <a:bodyPr wrap="none" lIns="0" anchor="t" anchorCtr="1"/>
          <a:lstStyle>
            <a:lvl1pPr marL="0" indent="0" algn="ctr">
              <a:buNone/>
              <a:defRPr>
                <a:solidFill>
                  <a:srgbClr val="898989"/>
                </a:solidFill>
              </a:defRPr>
            </a:lvl1pPr>
          </a:lstStyle>
          <a:p>
            <a:r>
              <a:rPr lang="en-US" dirty="0"/>
              <a:t>Click icon to add picture</a:t>
            </a:r>
          </a:p>
        </p:txBody>
      </p:sp>
      <p:sp>
        <p:nvSpPr>
          <p:cNvPr id="14" name="Title 1">
            <a:extLst>
              <a:ext uri="{FF2B5EF4-FFF2-40B4-BE49-F238E27FC236}">
                <a16:creationId xmlns:a16="http://schemas.microsoft.com/office/drawing/2014/main" id="{1C2AC2C3-2558-8E41-980D-6B256CBEF2D8}"/>
              </a:ext>
            </a:extLst>
          </p:cNvPr>
          <p:cNvSpPr>
            <a:spLocks noGrp="1"/>
          </p:cNvSpPr>
          <p:nvPr>
            <p:ph type="title" hasCustomPrompt="1"/>
          </p:nvPr>
        </p:nvSpPr>
        <p:spPr>
          <a:xfrm>
            <a:off x="731520" y="1134711"/>
            <a:ext cx="3200400" cy="666657"/>
          </a:xfrm>
        </p:spPr>
        <p:txBody>
          <a:bodyPr wrap="square" anchor="b" anchorCtr="0">
            <a:spAutoFit/>
          </a:bodyPr>
          <a:lstStyle>
            <a:lvl1pPr>
              <a:defRPr sz="2400"/>
            </a:lvl1pPr>
          </a:lstStyle>
          <a:p>
            <a:r>
              <a:rPr lang="en-US" dirty="0"/>
              <a:t>Header w/four images goes here</a:t>
            </a:r>
          </a:p>
        </p:txBody>
      </p:sp>
      <p:sp>
        <p:nvSpPr>
          <p:cNvPr id="16" name="Text Placeholder 3">
            <a:extLst>
              <a:ext uri="{FF2B5EF4-FFF2-40B4-BE49-F238E27FC236}">
                <a16:creationId xmlns:a16="http://schemas.microsoft.com/office/drawing/2014/main" id="{3066FADF-91C1-FE46-8E36-3D6F448D0EA2}"/>
              </a:ext>
            </a:extLst>
          </p:cNvPr>
          <p:cNvSpPr>
            <a:spLocks noGrp="1"/>
          </p:cNvSpPr>
          <p:nvPr>
            <p:ph type="body" sz="quarter" idx="16" hasCustomPrompt="1"/>
          </p:nvPr>
        </p:nvSpPr>
        <p:spPr>
          <a:xfrm>
            <a:off x="731520" y="1920875"/>
            <a:ext cx="3200400" cy="1330814"/>
          </a:xfrm>
        </p:spPr>
        <p:txBody>
          <a:bodyPr lIns="457200">
            <a:spAutoFit/>
          </a:bodyPr>
          <a:lstStyle>
            <a:lvl1pPr>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a:t>
            </a:r>
          </a:p>
        </p:txBody>
      </p:sp>
      <p:pic>
        <p:nvPicPr>
          <p:cNvPr id="11" name="Logo">
            <a:extLst>
              <a:ext uri="{FF2B5EF4-FFF2-40B4-BE49-F238E27FC236}">
                <a16:creationId xmlns:a16="http://schemas.microsoft.com/office/drawing/2014/main" id="{3904BA74-2D04-524A-8DEC-72E9C62E74A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0" y="181064"/>
            <a:ext cx="423229" cy="136525"/>
          </a:xfrm>
          <a:prstGeom prst="rect">
            <a:avLst/>
          </a:prstGeom>
        </p:spPr>
      </p:pic>
      <p:sp>
        <p:nvSpPr>
          <p:cNvPr id="15" name="Slide Number Placeholder 5">
            <a:extLst>
              <a:ext uri="{FF2B5EF4-FFF2-40B4-BE49-F238E27FC236}">
                <a16:creationId xmlns:a16="http://schemas.microsoft.com/office/drawing/2014/main" id="{92594530-7B39-1B4B-94E4-3501FA7DFCB5}"/>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898989"/>
                </a:solidFill>
              </a:defRPr>
            </a:lvl1pPr>
          </a:lstStyle>
          <a:p>
            <a:fld id="{8368066F-241F-DA46-A244-6F6C08E1BFA8}" type="slidenum">
              <a:rPr lang="en-US" smtClean="0"/>
              <a:pPr/>
              <a:t>‹#›</a:t>
            </a:fld>
            <a:endParaRPr lang="en-US" dirty="0"/>
          </a:p>
        </p:txBody>
      </p:sp>
      <p:sp>
        <p:nvSpPr>
          <p:cNvPr id="17" name="Text Placeholder 39">
            <a:extLst>
              <a:ext uri="{FF2B5EF4-FFF2-40B4-BE49-F238E27FC236}">
                <a16:creationId xmlns:a16="http://schemas.microsoft.com/office/drawing/2014/main" id="{E5EB1623-0DA2-A44C-B2AF-1B497AFBC13B}"/>
              </a:ext>
            </a:extLst>
          </p:cNvPr>
          <p:cNvSpPr txBox="1">
            <a:spLocks/>
          </p:cNvSpPr>
          <p:nvPr userDrawn="1"/>
        </p:nvSpPr>
        <p:spPr>
          <a:xfrm>
            <a:off x="731520" y="4769012"/>
            <a:ext cx="5212080" cy="123111"/>
          </a:xfrm>
          <a:prstGeom prst="rect">
            <a:avLst/>
          </a:prstGeom>
        </p:spPr>
        <p:txBody>
          <a:bodyPr wrap="square" lIns="0" tIns="0" rIns="0" bIns="0" anchor="b" anchorCtr="0">
            <a:spAutoFit/>
          </a:bodyPr>
          <a:lstStyle>
            <a:lvl1pPr marL="0" indent="0" algn="l" defTabSz="685800" rtl="0" eaLnBrk="1" latinLnBrk="0" hangingPunct="1">
              <a:lnSpc>
                <a:spcPct val="100000"/>
              </a:lnSpc>
              <a:spcBef>
                <a:spcPts val="750"/>
              </a:spcBef>
              <a:buFont typeface="Arial" panose="020B0604020202020204" pitchFamily="34" charset="0"/>
              <a:buNone/>
              <a:defRPr sz="1200" kern="1200" spc="0" baseline="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smtClean="0">
                <a:solidFill>
                  <a:srgbClr val="FFFFFF"/>
                </a:solidFill>
              </a:rPr>
              <a:t>Post Award Training I  </a:t>
            </a:r>
            <a:r>
              <a:rPr lang="en-US" sz="800" dirty="0" smtClean="0"/>
              <a:t>October 18, 2021</a:t>
            </a:r>
            <a:endParaRPr lang="en-US" sz="800" dirty="0">
              <a:solidFill>
                <a:srgbClr val="FFFFFF"/>
              </a:solidFill>
            </a:endParaRPr>
          </a:p>
        </p:txBody>
      </p:sp>
    </p:spTree>
    <p:extLst>
      <p:ext uri="{BB962C8B-B14F-4D97-AF65-F5344CB8AC3E}">
        <p14:creationId xmlns:p14="http://schemas.microsoft.com/office/powerpoint/2010/main" val="557603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full screen">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A6B72BFA-E13B-4D4C-8F2C-2EDF1AD7E183}"/>
              </a:ext>
            </a:extLst>
          </p:cNvPr>
          <p:cNvSpPr>
            <a:spLocks noGrp="1"/>
          </p:cNvSpPr>
          <p:nvPr>
            <p:ph type="dt" sz="half" idx="10"/>
          </p:nvPr>
        </p:nvSpPr>
        <p:spPr>
          <a:xfrm>
            <a:off x="6011601" y="4773251"/>
            <a:ext cx="2011680" cy="123111"/>
          </a:xfrm>
          <a:prstGeom prst="rect">
            <a:avLst/>
          </a:prstGeom>
        </p:spPr>
        <p:txBody>
          <a:bodyPr/>
          <a:lstStyle/>
          <a:p>
            <a:fld id="{23BAD7FA-6B1C-1B4B-9CBA-357FBBCDBD51}" type="datetime4">
              <a:rPr lang="en-US" smtClean="0"/>
              <a:t>October 18, 2021</a:t>
            </a:fld>
            <a:endParaRPr lang="en-US"/>
          </a:p>
        </p:txBody>
      </p:sp>
      <p:sp>
        <p:nvSpPr>
          <p:cNvPr id="5" name="Media Placeholder 4">
            <a:extLst>
              <a:ext uri="{FF2B5EF4-FFF2-40B4-BE49-F238E27FC236}">
                <a16:creationId xmlns:a16="http://schemas.microsoft.com/office/drawing/2014/main" id="{4D4587A5-0103-8944-8C69-9CB5A6AA09C8}"/>
              </a:ext>
            </a:extLst>
          </p:cNvPr>
          <p:cNvSpPr>
            <a:spLocks noGrp="1"/>
          </p:cNvSpPr>
          <p:nvPr>
            <p:ph type="media" sz="quarter" idx="12"/>
          </p:nvPr>
        </p:nvSpPr>
        <p:spPr>
          <a:xfrm>
            <a:off x="0" y="0"/>
            <a:ext cx="9144000" cy="5148263"/>
          </a:xfrm>
          <a:solidFill>
            <a:srgbClr val="D2DDE9"/>
          </a:solidFill>
        </p:spPr>
        <p:txBody>
          <a:bodyPr anchor="t" anchorCtr="1"/>
          <a:lstStyle>
            <a:lvl1pPr marL="0" indent="0">
              <a:buNone/>
              <a:defRPr>
                <a:solidFill>
                  <a:srgbClr val="898989"/>
                </a:solidFill>
              </a:defRPr>
            </a:lvl1pPr>
          </a:lstStyle>
          <a:p>
            <a:r>
              <a:rPr lang="en-US"/>
              <a:t>Click icon to add media</a:t>
            </a:r>
            <a:endParaRPr lang="en-US" dirty="0"/>
          </a:p>
        </p:txBody>
      </p:sp>
      <p:sp>
        <p:nvSpPr>
          <p:cNvPr id="6" name="Slide Number Placeholder 5">
            <a:extLst>
              <a:ext uri="{FF2B5EF4-FFF2-40B4-BE49-F238E27FC236}">
                <a16:creationId xmlns:a16="http://schemas.microsoft.com/office/drawing/2014/main" id="{18EEBAE1-4DB4-F24B-A2B9-5E7138C67D71}"/>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898989"/>
                </a:solidFill>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2341988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8800" y="1828800"/>
            <a:ext cx="5486400" cy="1463040"/>
          </a:xfrm>
        </p:spPr>
        <p:txBody>
          <a:bodyPr wrap="square" bIns="0" anchor="ctr" anchorCtr="1">
            <a:spAutoFit/>
          </a:bodyPr>
          <a:lstStyle>
            <a:lvl1pPr algn="ctr">
              <a:defRPr sz="3200" b="0" i="0">
                <a:solidFill>
                  <a:schemeClr val="bg1"/>
                </a:solidFill>
              </a:defRPr>
            </a:lvl1pPr>
          </a:lstStyle>
          <a:p>
            <a:pPr>
              <a:lnSpc>
                <a:spcPct val="100000"/>
              </a:lnSpc>
              <a:spcBef>
                <a:spcPts val="0"/>
              </a:spcBef>
            </a:pPr>
            <a:r>
              <a:rPr lang="en-US" sz="3200" dirty="0">
                <a:solidFill>
                  <a:schemeClr val="bg1"/>
                </a:solidFill>
                <a:latin typeface="Helvetica" pitchFamily="2" charset="0"/>
              </a:rPr>
              <a:t>Lorem ipsum dolor sit </a:t>
            </a:r>
            <a:r>
              <a:rPr lang="en-US" sz="3200" dirty="0" err="1">
                <a:solidFill>
                  <a:schemeClr val="bg1"/>
                </a:solidFill>
                <a:latin typeface="Helvetica" pitchFamily="2" charset="0"/>
              </a:rPr>
              <a:t>amet</a:t>
            </a:r>
            <a:r>
              <a:rPr lang="en-US" sz="3200" dirty="0">
                <a:solidFill>
                  <a:schemeClr val="bg1"/>
                </a:solidFill>
                <a:latin typeface="Helvetica" pitchFamily="2" charset="0"/>
              </a:rPr>
              <a:t> ex </a:t>
            </a:r>
            <a:r>
              <a:rPr lang="en-US" sz="3200" dirty="0" err="1">
                <a:solidFill>
                  <a:schemeClr val="bg1"/>
                </a:solidFill>
                <a:latin typeface="Helvetica" pitchFamily="2" charset="0"/>
              </a:rPr>
              <a:t>eum</a:t>
            </a:r>
            <a:r>
              <a:rPr lang="en-US" sz="3200" dirty="0">
                <a:solidFill>
                  <a:schemeClr val="bg1"/>
                </a:solidFill>
                <a:latin typeface="Helvetica" pitchFamily="2" charset="0"/>
              </a:rPr>
              <a:t> </a:t>
            </a:r>
            <a:r>
              <a:rPr lang="en-US" sz="3200" dirty="0" err="1">
                <a:solidFill>
                  <a:schemeClr val="bg1"/>
                </a:solidFill>
                <a:latin typeface="Helvetica" pitchFamily="2" charset="0"/>
              </a:rPr>
              <a:t>reque</a:t>
            </a:r>
            <a:r>
              <a:rPr lang="en-US" sz="3200" dirty="0">
                <a:solidFill>
                  <a:schemeClr val="bg1"/>
                </a:solidFill>
                <a:latin typeface="Helvetica" pitchFamily="2" charset="0"/>
              </a:rPr>
              <a:t> </a:t>
            </a:r>
            <a:r>
              <a:rPr lang="en-US" sz="3200" dirty="0" err="1">
                <a:solidFill>
                  <a:schemeClr val="bg1"/>
                </a:solidFill>
                <a:latin typeface="Helvetica" pitchFamily="2" charset="0"/>
              </a:rPr>
              <a:t>graece</a:t>
            </a:r>
            <a:r>
              <a:rPr lang="en-US" sz="3200" dirty="0">
                <a:solidFill>
                  <a:schemeClr val="bg1"/>
                </a:solidFill>
                <a:latin typeface="Helvetica" pitchFamily="2" charset="0"/>
              </a:rPr>
              <a:t> </a:t>
            </a:r>
            <a:r>
              <a:rPr lang="en-US" sz="3200" dirty="0" err="1">
                <a:solidFill>
                  <a:schemeClr val="bg1"/>
                </a:solidFill>
                <a:latin typeface="Helvetica" pitchFamily="2" charset="0"/>
              </a:rPr>
              <a:t>nam</a:t>
            </a:r>
            <a:r>
              <a:rPr lang="en-US" sz="3200" dirty="0">
                <a:solidFill>
                  <a:schemeClr val="bg1"/>
                </a:solidFill>
                <a:latin typeface="Helvetica" pitchFamily="2" charset="0"/>
              </a:rPr>
              <a:t> </a:t>
            </a:r>
            <a:r>
              <a:rPr lang="en-US" sz="3200" dirty="0" err="1">
                <a:solidFill>
                  <a:schemeClr val="bg1"/>
                </a:solidFill>
                <a:latin typeface="Helvetica" pitchFamily="2" charset="0"/>
              </a:rPr>
              <a:t>harum</a:t>
            </a:r>
            <a:r>
              <a:rPr lang="en-US" sz="3200" dirty="0">
                <a:solidFill>
                  <a:schemeClr val="bg1"/>
                </a:solidFill>
                <a:latin typeface="Helvetica" pitchFamily="2" charset="0"/>
              </a:rPr>
              <a:t> </a:t>
            </a:r>
            <a:r>
              <a:rPr lang="en-US" sz="3200" dirty="0" err="1">
                <a:solidFill>
                  <a:schemeClr val="bg1"/>
                </a:solidFill>
                <a:latin typeface="Helvetica" pitchFamily="2" charset="0"/>
              </a:rPr>
              <a:t>vonsequat</a:t>
            </a:r>
            <a:endParaRPr lang="en-US" sz="3200" dirty="0">
              <a:solidFill>
                <a:schemeClr val="bg1"/>
              </a:solidFill>
              <a:latin typeface="Helvetica" pitchFamily="2" charset="0"/>
            </a:endParaRPr>
          </a:p>
        </p:txBody>
      </p:sp>
      <p:pic>
        <p:nvPicPr>
          <p:cNvPr id="5" name="Logo">
            <a:extLst>
              <a:ext uri="{FF2B5EF4-FFF2-40B4-BE49-F238E27FC236}">
                <a16:creationId xmlns:a16="http://schemas.microsoft.com/office/drawing/2014/main" id="{0604D2C3-39E0-4548-9607-93EF27519C2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0" y="181064"/>
            <a:ext cx="423229" cy="136525"/>
          </a:xfrm>
          <a:prstGeom prst="rect">
            <a:avLst/>
          </a:prstGeom>
        </p:spPr>
      </p:pic>
      <p:sp>
        <p:nvSpPr>
          <p:cNvPr id="6" name="Department name placeholder">
            <a:extLst>
              <a:ext uri="{FF2B5EF4-FFF2-40B4-BE49-F238E27FC236}">
                <a16:creationId xmlns:a16="http://schemas.microsoft.com/office/drawing/2014/main" id="{5D369064-CD95-BD43-8AAE-AE5601B4A20E}"/>
              </a:ext>
            </a:extLst>
          </p:cNvPr>
          <p:cNvSpPr txBox="1"/>
          <p:nvPr userDrawn="1"/>
        </p:nvSpPr>
        <p:spPr>
          <a:xfrm>
            <a:off x="6243665" y="214650"/>
            <a:ext cx="2554260" cy="123111"/>
          </a:xfrm>
          <a:prstGeom prst="rect">
            <a:avLst/>
          </a:prstGeom>
          <a:noFill/>
        </p:spPr>
        <p:txBody>
          <a:bodyPr wrap="square" lIns="0" tIns="0" rIns="0" bIns="0" rtlCol="0">
            <a:spAutoFit/>
          </a:bodyPr>
          <a:lstStyle/>
          <a:p>
            <a:pPr algn="r"/>
            <a:r>
              <a:rPr lang="en-US" sz="800" dirty="0" smtClean="0">
                <a:solidFill>
                  <a:srgbClr val="FFFFFF"/>
                </a:solidFill>
              </a:rPr>
              <a:t>Department of Family Medicine</a:t>
            </a:r>
            <a:endParaRPr lang="en-US" sz="800" dirty="0">
              <a:solidFill>
                <a:srgbClr val="FFFFFF"/>
              </a:solidFill>
            </a:endParaRPr>
          </a:p>
        </p:txBody>
      </p:sp>
      <p:sp>
        <p:nvSpPr>
          <p:cNvPr id="7" name="Slide Number Placeholder 5">
            <a:extLst>
              <a:ext uri="{FF2B5EF4-FFF2-40B4-BE49-F238E27FC236}">
                <a16:creationId xmlns:a16="http://schemas.microsoft.com/office/drawing/2014/main" id="{B3D86365-7541-B146-86AF-23ABB9E75E9C}"/>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003557"/>
                </a:solidFill>
              </a:defRPr>
            </a:lvl1pPr>
          </a:lstStyle>
          <a:p>
            <a:fld id="{8368066F-241F-DA46-A244-6F6C08E1BFA8}" type="slidenum">
              <a:rPr lang="en-US" smtClean="0"/>
              <a:pPr/>
              <a:t>‹#›</a:t>
            </a:fld>
            <a:endParaRPr lang="en-US" dirty="0"/>
          </a:p>
        </p:txBody>
      </p:sp>
      <p:sp>
        <p:nvSpPr>
          <p:cNvPr id="8" name="Text Placeholder 39">
            <a:extLst>
              <a:ext uri="{FF2B5EF4-FFF2-40B4-BE49-F238E27FC236}">
                <a16:creationId xmlns:a16="http://schemas.microsoft.com/office/drawing/2014/main" id="{3DE816D4-4B90-FE49-8481-7DD645091402}"/>
              </a:ext>
            </a:extLst>
          </p:cNvPr>
          <p:cNvSpPr txBox="1">
            <a:spLocks/>
          </p:cNvSpPr>
          <p:nvPr userDrawn="1"/>
        </p:nvSpPr>
        <p:spPr>
          <a:xfrm>
            <a:off x="731520" y="4769012"/>
            <a:ext cx="5212080" cy="123111"/>
          </a:xfrm>
          <a:prstGeom prst="rect">
            <a:avLst/>
          </a:prstGeom>
        </p:spPr>
        <p:txBody>
          <a:bodyPr wrap="square" lIns="0" tIns="0" rIns="0" bIns="0" anchor="b" anchorCtr="0">
            <a:spAutoFit/>
          </a:bodyPr>
          <a:lstStyle>
            <a:lvl1pPr marL="0" indent="0" algn="l" defTabSz="685800" rtl="0" eaLnBrk="1" latinLnBrk="0" hangingPunct="1">
              <a:lnSpc>
                <a:spcPct val="100000"/>
              </a:lnSpc>
              <a:spcBef>
                <a:spcPts val="750"/>
              </a:spcBef>
              <a:buFont typeface="Arial" panose="020B0604020202020204" pitchFamily="34" charset="0"/>
              <a:buNone/>
              <a:defRPr sz="1200" kern="1200" spc="0" baseline="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smtClean="0">
                <a:solidFill>
                  <a:srgbClr val="FFFFFF"/>
                </a:solidFill>
              </a:rPr>
              <a:t>Post Award Training I  </a:t>
            </a:r>
            <a:r>
              <a:rPr lang="en-US" sz="800" dirty="0" smtClean="0"/>
              <a:t>October 18, 2021</a:t>
            </a:r>
            <a:endParaRPr lang="en-US" sz="800" dirty="0">
              <a:solidFill>
                <a:srgbClr val="FFFFFF"/>
              </a:solidFill>
            </a:endParaRPr>
          </a:p>
        </p:txBody>
      </p:sp>
      <p:sp>
        <p:nvSpPr>
          <p:cNvPr id="3" name="Rectangle 2"/>
          <p:cNvSpPr/>
          <p:nvPr userDrawn="1"/>
        </p:nvSpPr>
        <p:spPr>
          <a:xfrm>
            <a:off x="2894617" y="2419450"/>
            <a:ext cx="3354765" cy="307777"/>
          </a:xfrm>
          <a:prstGeom prst="rect">
            <a:avLst/>
          </a:prstGeom>
        </p:spPr>
        <p:txBody>
          <a:bodyPr wrap="none">
            <a:spAutoFit/>
          </a:bodyPr>
          <a:lstStyle/>
          <a:p>
            <a:r>
              <a:rPr lang="en-US" sz="1400" dirty="0" smtClean="0">
                <a:solidFill>
                  <a:srgbClr val="FFFFFF"/>
                </a:solidFill>
              </a:rPr>
              <a:t>Post Award Training I  </a:t>
            </a:r>
            <a:r>
              <a:rPr lang="en-US" sz="1400" dirty="0" smtClean="0"/>
              <a:t>October 18, 2021</a:t>
            </a:r>
            <a:endParaRPr lang="en-US" sz="1400" dirty="0">
              <a:solidFill>
                <a:srgbClr val="FFFFFF"/>
              </a:solidFill>
            </a:endParaRPr>
          </a:p>
        </p:txBody>
      </p:sp>
    </p:spTree>
    <p:extLst>
      <p:ext uri="{BB962C8B-B14F-4D97-AF65-F5344CB8AC3E}">
        <p14:creationId xmlns:p14="http://schemas.microsoft.com/office/powerpoint/2010/main" val="1508776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1520" y="2286000"/>
            <a:ext cx="7680960" cy="457200"/>
          </a:xfrm>
        </p:spPr>
        <p:txBody>
          <a:bodyPr bIns="0" anchor="t" anchorCtr="0">
            <a:spAutoFit/>
          </a:bodyPr>
          <a:lstStyle>
            <a:lvl1pPr algn="ctr">
              <a:defRPr sz="3800" b="1" i="1">
                <a:solidFill>
                  <a:schemeClr val="bg1"/>
                </a:solidFill>
              </a:defRPr>
            </a:lvl1pPr>
          </a:lstStyle>
          <a:p>
            <a:r>
              <a:rPr lang="en-US" dirty="0"/>
              <a:t>Thank You</a:t>
            </a:r>
          </a:p>
        </p:txBody>
      </p:sp>
      <p:pic>
        <p:nvPicPr>
          <p:cNvPr id="5" name="Logo">
            <a:extLst>
              <a:ext uri="{FF2B5EF4-FFF2-40B4-BE49-F238E27FC236}">
                <a16:creationId xmlns:a16="http://schemas.microsoft.com/office/drawing/2014/main" id="{F02B907D-DB80-4640-AA80-74FBB8D6FB5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0" y="181064"/>
            <a:ext cx="423229" cy="136525"/>
          </a:xfrm>
          <a:prstGeom prst="rect">
            <a:avLst/>
          </a:prstGeom>
        </p:spPr>
      </p:pic>
      <p:sp>
        <p:nvSpPr>
          <p:cNvPr id="6" name="Department name placeholder">
            <a:extLst>
              <a:ext uri="{FF2B5EF4-FFF2-40B4-BE49-F238E27FC236}">
                <a16:creationId xmlns:a16="http://schemas.microsoft.com/office/drawing/2014/main" id="{8708F4BD-3269-C04E-BA55-17A695533E39}"/>
              </a:ext>
            </a:extLst>
          </p:cNvPr>
          <p:cNvSpPr txBox="1"/>
          <p:nvPr userDrawn="1"/>
        </p:nvSpPr>
        <p:spPr>
          <a:xfrm>
            <a:off x="6243665" y="214650"/>
            <a:ext cx="2554260" cy="123111"/>
          </a:xfrm>
          <a:prstGeom prst="rect">
            <a:avLst/>
          </a:prstGeom>
          <a:noFill/>
        </p:spPr>
        <p:txBody>
          <a:bodyPr wrap="square" lIns="0" tIns="0" rIns="0" bIns="0" rtlCol="0">
            <a:spAutoFit/>
          </a:bodyPr>
          <a:lstStyle/>
          <a:p>
            <a:pPr algn="r"/>
            <a:r>
              <a:rPr lang="en-US" sz="800" dirty="0">
                <a:solidFill>
                  <a:srgbClr val="FFFFFF"/>
                </a:solidFill>
              </a:rPr>
              <a:t>Department </a:t>
            </a:r>
            <a:r>
              <a:rPr lang="en-US" sz="800" dirty="0" smtClean="0">
                <a:solidFill>
                  <a:srgbClr val="FFFFFF"/>
                </a:solidFill>
              </a:rPr>
              <a:t>of Family</a:t>
            </a:r>
            <a:r>
              <a:rPr lang="en-US" sz="800" baseline="0" dirty="0" smtClean="0">
                <a:solidFill>
                  <a:srgbClr val="FFFFFF"/>
                </a:solidFill>
              </a:rPr>
              <a:t> Medicine</a:t>
            </a:r>
            <a:endParaRPr lang="en-US" sz="800" dirty="0">
              <a:solidFill>
                <a:srgbClr val="FFFFFF"/>
              </a:solidFill>
            </a:endParaRPr>
          </a:p>
        </p:txBody>
      </p:sp>
      <p:sp>
        <p:nvSpPr>
          <p:cNvPr id="7" name="Slide Number Placeholder 5">
            <a:extLst>
              <a:ext uri="{FF2B5EF4-FFF2-40B4-BE49-F238E27FC236}">
                <a16:creationId xmlns:a16="http://schemas.microsoft.com/office/drawing/2014/main" id="{7CAB8A34-353F-8847-A605-2A675359BFA7}"/>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003557"/>
                </a:solidFill>
              </a:defRPr>
            </a:lvl1pPr>
          </a:lstStyle>
          <a:p>
            <a:fld id="{8368066F-241F-DA46-A244-6F6C08E1BFA8}" type="slidenum">
              <a:rPr lang="en-US" smtClean="0"/>
              <a:pPr/>
              <a:t>‹#›</a:t>
            </a:fld>
            <a:endParaRPr lang="en-US" dirty="0"/>
          </a:p>
        </p:txBody>
      </p:sp>
      <p:sp>
        <p:nvSpPr>
          <p:cNvPr id="8" name="Text Placeholder 39">
            <a:extLst>
              <a:ext uri="{FF2B5EF4-FFF2-40B4-BE49-F238E27FC236}">
                <a16:creationId xmlns:a16="http://schemas.microsoft.com/office/drawing/2014/main" id="{1C5E6D59-CEC6-6641-8DEE-369868B6B256}"/>
              </a:ext>
            </a:extLst>
          </p:cNvPr>
          <p:cNvSpPr txBox="1">
            <a:spLocks/>
          </p:cNvSpPr>
          <p:nvPr userDrawn="1"/>
        </p:nvSpPr>
        <p:spPr>
          <a:xfrm>
            <a:off x="731520" y="4769012"/>
            <a:ext cx="5212080" cy="123111"/>
          </a:xfrm>
          <a:prstGeom prst="rect">
            <a:avLst/>
          </a:prstGeom>
        </p:spPr>
        <p:txBody>
          <a:bodyPr wrap="square" lIns="0" tIns="0" rIns="0" bIns="0" anchor="b" anchorCtr="0">
            <a:spAutoFit/>
          </a:bodyPr>
          <a:lstStyle>
            <a:lvl1pPr marL="0" indent="0" algn="l" defTabSz="685800" rtl="0" eaLnBrk="1" latinLnBrk="0" hangingPunct="1">
              <a:lnSpc>
                <a:spcPct val="100000"/>
              </a:lnSpc>
              <a:spcBef>
                <a:spcPts val="750"/>
              </a:spcBef>
              <a:buFont typeface="Arial" panose="020B0604020202020204" pitchFamily="34" charset="0"/>
              <a:buNone/>
              <a:defRPr sz="1200" kern="1200" spc="0" baseline="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smtClean="0">
                <a:solidFill>
                  <a:srgbClr val="FFFFFF"/>
                </a:solidFill>
              </a:rPr>
              <a:t>Post Award Training I  </a:t>
            </a:r>
            <a:r>
              <a:rPr lang="en-US" sz="800" dirty="0" smtClean="0"/>
              <a:t>October 18, 2021</a:t>
            </a:r>
            <a:endParaRPr lang="en-US" sz="800" dirty="0">
              <a:solidFill>
                <a:srgbClr val="FFFFFF"/>
              </a:solidFill>
            </a:endParaRPr>
          </a:p>
        </p:txBody>
      </p:sp>
    </p:spTree>
    <p:extLst>
      <p:ext uri="{BB962C8B-B14F-4D97-AF65-F5344CB8AC3E}">
        <p14:creationId xmlns:p14="http://schemas.microsoft.com/office/powerpoint/2010/main" val="331065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1520" y="2286000"/>
            <a:ext cx="7680960" cy="457200"/>
          </a:xfrm>
        </p:spPr>
        <p:txBody>
          <a:bodyPr bIns="0" anchor="t" anchorCtr="0">
            <a:spAutoFit/>
          </a:bodyPr>
          <a:lstStyle>
            <a:lvl1pPr algn="ctr">
              <a:defRPr sz="3800" b="1" i="1">
                <a:solidFill>
                  <a:schemeClr val="bg1"/>
                </a:solidFill>
              </a:defRPr>
            </a:lvl1pPr>
          </a:lstStyle>
          <a:p>
            <a:r>
              <a:rPr lang="en-US" dirty="0"/>
              <a:t>Section Divider</a:t>
            </a:r>
          </a:p>
        </p:txBody>
      </p:sp>
      <p:sp>
        <p:nvSpPr>
          <p:cNvPr id="6" name="Text Placeholder 4">
            <a:extLst>
              <a:ext uri="{FF2B5EF4-FFF2-40B4-BE49-F238E27FC236}">
                <a16:creationId xmlns:a16="http://schemas.microsoft.com/office/drawing/2014/main" id="{F189EAFF-696D-0248-AFFA-AAE927E26F96}"/>
              </a:ext>
            </a:extLst>
          </p:cNvPr>
          <p:cNvSpPr>
            <a:spLocks noGrp="1"/>
          </p:cNvSpPr>
          <p:nvPr>
            <p:ph type="body" sz="quarter" idx="20" hasCustomPrompt="1"/>
          </p:nvPr>
        </p:nvSpPr>
        <p:spPr>
          <a:xfrm>
            <a:off x="731520" y="2834639"/>
            <a:ext cx="7680960" cy="274320"/>
          </a:xfrm>
        </p:spPr>
        <p:txBody>
          <a:bodyPr lIns="0" tIns="0" rIns="0" bIns="0" anchor="t" anchorCtr="0">
            <a:spAutoFit/>
          </a:bodyPr>
          <a:lstStyle>
            <a:lvl1pPr algn="ctr">
              <a:defRPr/>
            </a:lvl1pPr>
            <a:lvl2pPr algn="ctr">
              <a:defRPr/>
            </a:lvl2pPr>
            <a:lvl3pPr algn="ctr">
              <a:defRPr/>
            </a:lvl3pPr>
            <a:lvl4pPr algn="ctr">
              <a:defRPr/>
            </a:lvl4pPr>
            <a:lvl5pPr algn="ctr">
              <a:defRPr/>
            </a:lvl5pPr>
          </a:lstStyle>
          <a:p>
            <a:pPr lvl="0"/>
            <a:r>
              <a:rPr lang="en-US" dirty="0"/>
              <a:t>Additional text goes here</a:t>
            </a:r>
          </a:p>
        </p:txBody>
      </p:sp>
      <p:pic>
        <p:nvPicPr>
          <p:cNvPr id="8" name="Logo">
            <a:extLst>
              <a:ext uri="{FF2B5EF4-FFF2-40B4-BE49-F238E27FC236}">
                <a16:creationId xmlns:a16="http://schemas.microsoft.com/office/drawing/2014/main" id="{BC2FB62D-AA28-C648-8D9A-0E5FF26CB31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0" y="181064"/>
            <a:ext cx="423229" cy="136525"/>
          </a:xfrm>
          <a:prstGeom prst="rect">
            <a:avLst/>
          </a:prstGeom>
        </p:spPr>
      </p:pic>
      <p:sp>
        <p:nvSpPr>
          <p:cNvPr id="9" name="Department name placeholder">
            <a:extLst>
              <a:ext uri="{FF2B5EF4-FFF2-40B4-BE49-F238E27FC236}">
                <a16:creationId xmlns:a16="http://schemas.microsoft.com/office/drawing/2014/main" id="{5DCD82B4-E92A-734D-8320-2F72ADF0E473}"/>
              </a:ext>
            </a:extLst>
          </p:cNvPr>
          <p:cNvSpPr txBox="1"/>
          <p:nvPr userDrawn="1"/>
        </p:nvSpPr>
        <p:spPr>
          <a:xfrm>
            <a:off x="6243665" y="214650"/>
            <a:ext cx="2554260" cy="123111"/>
          </a:xfrm>
          <a:prstGeom prst="rect">
            <a:avLst/>
          </a:prstGeom>
          <a:noFill/>
        </p:spPr>
        <p:txBody>
          <a:bodyPr wrap="square" lIns="0" tIns="0" rIns="0" bIns="0" rtlCol="0">
            <a:spAutoFit/>
          </a:bodyPr>
          <a:lstStyle/>
          <a:p>
            <a:pPr algn="r"/>
            <a:r>
              <a:rPr lang="en-US" sz="800" dirty="0">
                <a:solidFill>
                  <a:srgbClr val="FFFFFF"/>
                </a:solidFill>
              </a:rPr>
              <a:t>Department </a:t>
            </a:r>
            <a:r>
              <a:rPr lang="en-US" sz="800" dirty="0" smtClean="0">
                <a:solidFill>
                  <a:srgbClr val="FFFFFF"/>
                </a:solidFill>
              </a:rPr>
              <a:t>of Family Medicine</a:t>
            </a:r>
            <a:endParaRPr lang="en-US" sz="800" dirty="0">
              <a:solidFill>
                <a:srgbClr val="FFFFFF"/>
              </a:solidFill>
            </a:endParaRPr>
          </a:p>
        </p:txBody>
      </p:sp>
      <p:sp>
        <p:nvSpPr>
          <p:cNvPr id="11" name="Slide Number Placeholder 5">
            <a:extLst>
              <a:ext uri="{FF2B5EF4-FFF2-40B4-BE49-F238E27FC236}">
                <a16:creationId xmlns:a16="http://schemas.microsoft.com/office/drawing/2014/main" id="{66EA4C0E-6546-1A4F-AF42-99DEDD3547A3}"/>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003557"/>
                </a:solidFill>
              </a:defRPr>
            </a:lvl1pPr>
          </a:lstStyle>
          <a:p>
            <a:fld id="{8368066F-241F-DA46-A244-6F6C08E1BFA8}" type="slidenum">
              <a:rPr lang="en-US" smtClean="0"/>
              <a:pPr/>
              <a:t>‹#›</a:t>
            </a:fld>
            <a:endParaRPr lang="en-US" dirty="0"/>
          </a:p>
        </p:txBody>
      </p:sp>
      <p:sp>
        <p:nvSpPr>
          <p:cNvPr id="12" name="Text Placeholder 39">
            <a:extLst>
              <a:ext uri="{FF2B5EF4-FFF2-40B4-BE49-F238E27FC236}">
                <a16:creationId xmlns:a16="http://schemas.microsoft.com/office/drawing/2014/main" id="{CBF9BE02-2BD0-EF4B-867F-BE6F4277B285}"/>
              </a:ext>
            </a:extLst>
          </p:cNvPr>
          <p:cNvSpPr txBox="1">
            <a:spLocks/>
          </p:cNvSpPr>
          <p:nvPr userDrawn="1"/>
        </p:nvSpPr>
        <p:spPr>
          <a:xfrm>
            <a:off x="731520" y="4769012"/>
            <a:ext cx="5212080" cy="123111"/>
          </a:xfrm>
          <a:prstGeom prst="rect">
            <a:avLst/>
          </a:prstGeom>
        </p:spPr>
        <p:txBody>
          <a:bodyPr wrap="square" lIns="0" tIns="0" rIns="0" bIns="0" anchor="b" anchorCtr="0">
            <a:spAutoFit/>
          </a:bodyPr>
          <a:lstStyle>
            <a:lvl1pPr marL="0" indent="0" algn="l" defTabSz="685800" rtl="0" eaLnBrk="1" latinLnBrk="0" hangingPunct="1">
              <a:lnSpc>
                <a:spcPct val="100000"/>
              </a:lnSpc>
              <a:spcBef>
                <a:spcPts val="750"/>
              </a:spcBef>
              <a:buFont typeface="Arial" panose="020B0604020202020204" pitchFamily="34" charset="0"/>
              <a:buNone/>
              <a:defRPr sz="1200" kern="1200" spc="0" baseline="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smtClean="0">
                <a:solidFill>
                  <a:srgbClr val="FFFFFF"/>
                </a:solidFill>
              </a:rPr>
              <a:t>Post Award Training I  </a:t>
            </a:r>
            <a:r>
              <a:rPr lang="en-US" sz="800" dirty="0" smtClean="0"/>
              <a:t>October 18, 2021</a:t>
            </a:r>
            <a:endParaRPr lang="en-US" sz="800" dirty="0">
              <a:solidFill>
                <a:srgbClr val="FFFFFF"/>
              </a:solidFill>
            </a:endParaRPr>
          </a:p>
        </p:txBody>
      </p:sp>
    </p:spTree>
    <p:extLst>
      <p:ext uri="{BB962C8B-B14F-4D97-AF65-F5344CB8AC3E}">
        <p14:creationId xmlns:p14="http://schemas.microsoft.com/office/powerpoint/2010/main" val="291761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3040"/>
            <a:ext cx="7315200" cy="334259"/>
          </a:xfrm>
        </p:spPr>
        <p:txBody>
          <a:bodyPr wrap="square" anchor="b" anchorCtr="0">
            <a:spAutoFit/>
          </a:bodyPr>
          <a:lstStyle>
            <a:lvl1pPr>
              <a:defRPr sz="2400"/>
            </a:lvl1pPr>
          </a:lstStyle>
          <a:p>
            <a:r>
              <a:rPr lang="en-US" dirty="0"/>
              <a:t>Header w/copy</a:t>
            </a:r>
          </a:p>
        </p:txBody>
      </p:sp>
      <p:sp>
        <p:nvSpPr>
          <p:cNvPr id="16" name="Text Placeholder 15">
            <a:extLst>
              <a:ext uri="{FF2B5EF4-FFF2-40B4-BE49-F238E27FC236}">
                <a16:creationId xmlns:a16="http://schemas.microsoft.com/office/drawing/2014/main" id="{096DF2BE-5EBE-5B40-92D3-2880086C2AD6}"/>
              </a:ext>
            </a:extLst>
          </p:cNvPr>
          <p:cNvSpPr>
            <a:spLocks noGrp="1"/>
          </p:cNvSpPr>
          <p:nvPr>
            <p:ph type="body" sz="quarter" idx="12" hasCustomPrompt="1"/>
          </p:nvPr>
        </p:nvSpPr>
        <p:spPr>
          <a:xfrm>
            <a:off x="731520" y="1920240"/>
            <a:ext cx="7314883" cy="222818"/>
          </a:xfrm>
        </p:spPr>
        <p:txBody>
          <a:bodyPr lIns="457200">
            <a:spAutoFit/>
          </a:bodyPr>
          <a:lstStyle>
            <a:lvl1pPr marL="0" indent="0">
              <a:buNone/>
              <a:defRPr b="1" cap="all" baseline="0"/>
            </a:lvl1pPr>
            <a:lvl2pPr marL="342900" indent="0">
              <a:buNone/>
              <a:defRPr b="1" cap="all" baseline="0"/>
            </a:lvl2pPr>
            <a:lvl3pPr marL="685800" indent="0">
              <a:buNone/>
              <a:defRPr b="1" cap="all" baseline="0"/>
            </a:lvl3pPr>
            <a:lvl4pPr marL="1028700" indent="0">
              <a:buNone/>
              <a:defRPr b="1" cap="all" baseline="0"/>
            </a:lvl4pPr>
            <a:lvl5pPr marL="1371600" indent="0">
              <a:buNone/>
              <a:defRPr b="1" cap="all" baseline="0"/>
            </a:lvl5pPr>
          </a:lstStyle>
          <a:p>
            <a:pPr lvl="0"/>
            <a:r>
              <a:rPr lang="en-US" dirty="0"/>
              <a:t>SUBHEAD IF NEEDED</a:t>
            </a:r>
          </a:p>
        </p:txBody>
      </p:sp>
      <p:sp>
        <p:nvSpPr>
          <p:cNvPr id="7" name="Text Placeholder 6">
            <a:extLst>
              <a:ext uri="{FF2B5EF4-FFF2-40B4-BE49-F238E27FC236}">
                <a16:creationId xmlns:a16="http://schemas.microsoft.com/office/drawing/2014/main" id="{16A9AE35-7F73-6044-BF44-6833FBE8EFF5}"/>
              </a:ext>
            </a:extLst>
          </p:cNvPr>
          <p:cNvSpPr>
            <a:spLocks noGrp="1"/>
          </p:cNvSpPr>
          <p:nvPr>
            <p:ph type="body" sz="quarter" idx="13" hasCustomPrompt="1"/>
          </p:nvPr>
        </p:nvSpPr>
        <p:spPr>
          <a:xfrm>
            <a:off x="731838" y="2286000"/>
            <a:ext cx="7315200" cy="731520"/>
          </a:xfrm>
        </p:spPr>
        <p:txBody>
          <a:bodyPr/>
          <a:lstStyle>
            <a:lvl1pPr>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ead</a:t>
            </a:r>
            <a:r>
              <a:rPr lang="en-US" dirty="0"/>
              <a:t>.</a:t>
            </a:r>
          </a:p>
        </p:txBody>
      </p:sp>
      <p:pic>
        <p:nvPicPr>
          <p:cNvPr id="8" name="Logo">
            <a:extLst>
              <a:ext uri="{FF2B5EF4-FFF2-40B4-BE49-F238E27FC236}">
                <a16:creationId xmlns:a16="http://schemas.microsoft.com/office/drawing/2014/main" id="{C235F16B-E9E7-BA44-BDB7-6781B7C52C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0" y="181064"/>
            <a:ext cx="423229" cy="136525"/>
          </a:xfrm>
          <a:prstGeom prst="rect">
            <a:avLst/>
          </a:prstGeom>
        </p:spPr>
      </p:pic>
      <p:sp>
        <p:nvSpPr>
          <p:cNvPr id="9" name="Department name placeholder">
            <a:extLst>
              <a:ext uri="{FF2B5EF4-FFF2-40B4-BE49-F238E27FC236}">
                <a16:creationId xmlns:a16="http://schemas.microsoft.com/office/drawing/2014/main" id="{912A488A-6869-2D4F-9E13-6DD07A408A4B}"/>
              </a:ext>
            </a:extLst>
          </p:cNvPr>
          <p:cNvSpPr txBox="1"/>
          <p:nvPr userDrawn="1"/>
        </p:nvSpPr>
        <p:spPr>
          <a:xfrm>
            <a:off x="6243665" y="214650"/>
            <a:ext cx="2554260" cy="123111"/>
          </a:xfrm>
          <a:prstGeom prst="rect">
            <a:avLst/>
          </a:prstGeom>
          <a:noFill/>
        </p:spPr>
        <p:txBody>
          <a:bodyPr wrap="square" lIns="0" tIns="0" rIns="0" bIns="0" rtlCol="0">
            <a:spAutoFit/>
          </a:bodyPr>
          <a:lstStyle/>
          <a:p>
            <a:pPr algn="r"/>
            <a:r>
              <a:rPr lang="en-US" sz="800" dirty="0">
                <a:solidFill>
                  <a:srgbClr val="FFFFFF"/>
                </a:solidFill>
              </a:rPr>
              <a:t>Department Name (edit in Slide Master)</a:t>
            </a:r>
          </a:p>
        </p:txBody>
      </p:sp>
      <p:sp>
        <p:nvSpPr>
          <p:cNvPr id="10" name="Slide Number Placeholder 5">
            <a:extLst>
              <a:ext uri="{FF2B5EF4-FFF2-40B4-BE49-F238E27FC236}">
                <a16:creationId xmlns:a16="http://schemas.microsoft.com/office/drawing/2014/main" id="{4C6C9CC0-7C6A-1043-84E6-E80163529BC9}"/>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003557"/>
                </a:solidFill>
              </a:defRPr>
            </a:lvl1pPr>
          </a:lstStyle>
          <a:p>
            <a:fld id="{8368066F-241F-DA46-A244-6F6C08E1BFA8}" type="slidenum">
              <a:rPr lang="en-US" smtClean="0"/>
              <a:pPr/>
              <a:t>‹#›</a:t>
            </a:fld>
            <a:endParaRPr lang="en-US" dirty="0"/>
          </a:p>
        </p:txBody>
      </p:sp>
      <p:sp>
        <p:nvSpPr>
          <p:cNvPr id="11" name="Text Placeholder 39">
            <a:extLst>
              <a:ext uri="{FF2B5EF4-FFF2-40B4-BE49-F238E27FC236}">
                <a16:creationId xmlns:a16="http://schemas.microsoft.com/office/drawing/2014/main" id="{73B4D4F1-C68B-AA43-A6C9-2AAE5A324949}"/>
              </a:ext>
            </a:extLst>
          </p:cNvPr>
          <p:cNvSpPr txBox="1">
            <a:spLocks/>
          </p:cNvSpPr>
          <p:nvPr userDrawn="1"/>
        </p:nvSpPr>
        <p:spPr>
          <a:xfrm>
            <a:off x="731520" y="4769012"/>
            <a:ext cx="5212080" cy="123111"/>
          </a:xfrm>
          <a:prstGeom prst="rect">
            <a:avLst/>
          </a:prstGeom>
        </p:spPr>
        <p:txBody>
          <a:bodyPr wrap="square" lIns="0" tIns="0" rIns="0" bIns="0" anchor="b" anchorCtr="0">
            <a:spAutoFit/>
          </a:bodyPr>
          <a:lstStyle>
            <a:lvl1pPr marL="0" indent="0" algn="l" defTabSz="685800" rtl="0" eaLnBrk="1" latinLnBrk="0" hangingPunct="1">
              <a:lnSpc>
                <a:spcPct val="100000"/>
              </a:lnSpc>
              <a:spcBef>
                <a:spcPts val="750"/>
              </a:spcBef>
              <a:buFont typeface="Arial" panose="020B0604020202020204" pitchFamily="34" charset="0"/>
              <a:buNone/>
              <a:defRPr sz="1200" kern="1200" spc="0" baseline="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smtClean="0">
                <a:solidFill>
                  <a:srgbClr val="FFFFFF"/>
                </a:solidFill>
              </a:rPr>
              <a:t>Post Award Training I  </a:t>
            </a:r>
            <a:r>
              <a:rPr lang="en-US" sz="800" dirty="0" smtClean="0"/>
              <a:t>October 18, 2021</a:t>
            </a:r>
            <a:endParaRPr lang="en-US" sz="800" dirty="0">
              <a:solidFill>
                <a:srgbClr val="FFFFFF"/>
              </a:solidFill>
            </a:endParaRPr>
          </a:p>
        </p:txBody>
      </p:sp>
    </p:spTree>
    <p:extLst>
      <p:ext uri="{BB962C8B-B14F-4D97-AF65-F5344CB8AC3E}">
        <p14:creationId xmlns:p14="http://schemas.microsoft.com/office/powerpoint/2010/main" val="138227205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3040"/>
            <a:ext cx="7315200" cy="334259"/>
          </a:xfrm>
        </p:spPr>
        <p:txBody>
          <a:bodyPr wrap="square" anchor="b" anchorCtr="0">
            <a:spAutoFit/>
          </a:bodyPr>
          <a:lstStyle>
            <a:lvl1pPr>
              <a:defRPr sz="2400"/>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20240"/>
            <a:ext cx="7315200" cy="548640"/>
          </a:xfrm>
        </p:spPr>
        <p:txBody>
          <a:bodyPr/>
          <a:lstStyle>
            <a:lvl1pPr marL="173736" indent="-173736">
              <a:buFont typeface="Arial" panose="020B0604020202020204" pitchFamily="34" charset="0"/>
              <a:buChar char="•"/>
              <a:defRPr/>
            </a:lvl1pPr>
          </a:lstStyle>
          <a:p>
            <a:pPr lvl="0"/>
            <a:r>
              <a:rPr lang="en-US" dirty="0"/>
              <a:t>Most bulleted slides should have no more than 5 bullets with only about 5-6 words per bullet.</a:t>
            </a:r>
          </a:p>
        </p:txBody>
      </p:sp>
      <p:pic>
        <p:nvPicPr>
          <p:cNvPr id="7" name="Logo">
            <a:extLst>
              <a:ext uri="{FF2B5EF4-FFF2-40B4-BE49-F238E27FC236}">
                <a16:creationId xmlns:a16="http://schemas.microsoft.com/office/drawing/2014/main" id="{3CFA3ECD-99AD-4E49-9B46-9A02286F8C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0" y="181064"/>
            <a:ext cx="423229" cy="136525"/>
          </a:xfrm>
          <a:prstGeom prst="rect">
            <a:avLst/>
          </a:prstGeom>
        </p:spPr>
      </p:pic>
      <p:sp>
        <p:nvSpPr>
          <p:cNvPr id="9" name="Department name placeholder">
            <a:extLst>
              <a:ext uri="{FF2B5EF4-FFF2-40B4-BE49-F238E27FC236}">
                <a16:creationId xmlns:a16="http://schemas.microsoft.com/office/drawing/2014/main" id="{B2CC8341-58A3-1844-B88A-0181C3E4EEDF}"/>
              </a:ext>
            </a:extLst>
          </p:cNvPr>
          <p:cNvSpPr txBox="1"/>
          <p:nvPr userDrawn="1"/>
        </p:nvSpPr>
        <p:spPr>
          <a:xfrm>
            <a:off x="6243665" y="214650"/>
            <a:ext cx="2554260" cy="123111"/>
          </a:xfrm>
          <a:prstGeom prst="rect">
            <a:avLst/>
          </a:prstGeom>
          <a:noFill/>
        </p:spPr>
        <p:txBody>
          <a:bodyPr wrap="square" lIns="0" tIns="0" rIns="0" bIns="0" rtlCol="0">
            <a:spAutoFit/>
          </a:bodyPr>
          <a:lstStyle/>
          <a:p>
            <a:pPr algn="r"/>
            <a:r>
              <a:rPr lang="en-US" sz="800" dirty="0">
                <a:solidFill>
                  <a:srgbClr val="FFFFFF"/>
                </a:solidFill>
              </a:rPr>
              <a:t>Department </a:t>
            </a:r>
            <a:r>
              <a:rPr lang="en-US" sz="800" dirty="0" smtClean="0">
                <a:solidFill>
                  <a:srgbClr val="FFFFFF"/>
                </a:solidFill>
              </a:rPr>
              <a:t>of Family Medicine</a:t>
            </a:r>
            <a:endParaRPr lang="en-US" sz="800" dirty="0">
              <a:solidFill>
                <a:srgbClr val="FFFFFF"/>
              </a:solidFill>
            </a:endParaRP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003557"/>
                </a:solidFill>
              </a:defRPr>
            </a:lvl1pPr>
          </a:lstStyle>
          <a:p>
            <a:fld id="{8368066F-241F-DA46-A244-6F6C08E1BFA8}" type="slidenum">
              <a:rPr lang="en-US" smtClean="0"/>
              <a:pPr/>
              <a:t>‹#›</a:t>
            </a:fld>
            <a:endParaRPr lang="en-US" dirty="0"/>
          </a:p>
        </p:txBody>
      </p:sp>
      <p:sp>
        <p:nvSpPr>
          <p:cNvPr id="11" name="Text Placeholder 39">
            <a:extLst>
              <a:ext uri="{FF2B5EF4-FFF2-40B4-BE49-F238E27FC236}">
                <a16:creationId xmlns:a16="http://schemas.microsoft.com/office/drawing/2014/main" id="{D9E198F9-9DC1-294A-99AE-4ED00AC1B24E}"/>
              </a:ext>
            </a:extLst>
          </p:cNvPr>
          <p:cNvSpPr txBox="1">
            <a:spLocks/>
          </p:cNvSpPr>
          <p:nvPr userDrawn="1"/>
        </p:nvSpPr>
        <p:spPr>
          <a:xfrm>
            <a:off x="731520" y="4769012"/>
            <a:ext cx="5212080" cy="123111"/>
          </a:xfrm>
          <a:prstGeom prst="rect">
            <a:avLst/>
          </a:prstGeom>
        </p:spPr>
        <p:txBody>
          <a:bodyPr wrap="square" lIns="0" tIns="0" rIns="0" bIns="0" anchor="b" anchorCtr="0">
            <a:spAutoFit/>
          </a:bodyPr>
          <a:lstStyle>
            <a:lvl1pPr marL="0" indent="0" algn="l" defTabSz="685800" rtl="0" eaLnBrk="1" latinLnBrk="0" hangingPunct="1">
              <a:lnSpc>
                <a:spcPct val="100000"/>
              </a:lnSpc>
              <a:spcBef>
                <a:spcPts val="750"/>
              </a:spcBef>
              <a:buFont typeface="Arial" panose="020B0604020202020204" pitchFamily="34" charset="0"/>
              <a:buNone/>
              <a:defRPr sz="1200" kern="1200" spc="0" baseline="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smtClean="0">
                <a:solidFill>
                  <a:srgbClr val="FFFFFF"/>
                </a:solidFill>
              </a:rPr>
              <a:t>Post Award Training I  </a:t>
            </a:r>
            <a:r>
              <a:rPr lang="en-US" sz="800" dirty="0" smtClean="0"/>
              <a:t>October 18, 2021</a:t>
            </a:r>
            <a:endParaRPr lang="en-US" sz="800" dirty="0">
              <a:solidFill>
                <a:srgbClr val="FFFFFF"/>
              </a:solidFill>
            </a:endParaRPr>
          </a:p>
        </p:txBody>
      </p:sp>
    </p:spTree>
    <p:extLst>
      <p:ext uri="{BB962C8B-B14F-4D97-AF65-F5344CB8AC3E}">
        <p14:creationId xmlns:p14="http://schemas.microsoft.com/office/powerpoint/2010/main" val="22860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3040"/>
            <a:ext cx="7315200" cy="334259"/>
          </a:xfrm>
        </p:spPr>
        <p:txBody>
          <a:bodyPr wrap="square" anchor="b" anchorCtr="0">
            <a:spAutoFit/>
          </a:bodyPr>
          <a:lstStyle>
            <a:lvl1pPr>
              <a:defRPr sz="2400"/>
            </a:lvl1pPr>
          </a:lstStyle>
          <a:p>
            <a:r>
              <a:rPr lang="en-US" dirty="0"/>
              <a:t>Header w/two columns</a:t>
            </a:r>
          </a:p>
        </p:txBody>
      </p:sp>
      <p:sp>
        <p:nvSpPr>
          <p:cNvPr id="16" name="Text Placeholder 15">
            <a:extLst>
              <a:ext uri="{FF2B5EF4-FFF2-40B4-BE49-F238E27FC236}">
                <a16:creationId xmlns:a16="http://schemas.microsoft.com/office/drawing/2014/main" id="{096DF2BE-5EBE-5B40-92D3-2880086C2AD6}"/>
              </a:ext>
            </a:extLst>
          </p:cNvPr>
          <p:cNvSpPr>
            <a:spLocks noGrp="1"/>
          </p:cNvSpPr>
          <p:nvPr>
            <p:ph type="body" sz="quarter" idx="12" hasCustomPrompt="1"/>
          </p:nvPr>
        </p:nvSpPr>
        <p:spPr>
          <a:xfrm>
            <a:off x="731520" y="1920240"/>
            <a:ext cx="3566160" cy="222818"/>
          </a:xfrm>
        </p:spPr>
        <p:txBody>
          <a:bodyPr lIns="457200" tIns="0" rIns="0" bIns="0">
            <a:spAutoFit/>
          </a:bodyPr>
          <a:lstStyle>
            <a:lvl1pPr marL="0" indent="0">
              <a:buNone/>
              <a:defRPr b="1" cap="all" baseline="0"/>
            </a:lvl1pPr>
            <a:lvl2pPr marL="342900" indent="0">
              <a:buNone/>
              <a:defRPr b="1" cap="all" baseline="0"/>
            </a:lvl2pPr>
            <a:lvl3pPr marL="685800" indent="0">
              <a:buNone/>
              <a:defRPr b="1" cap="all" baseline="0"/>
            </a:lvl3pPr>
            <a:lvl4pPr marL="1028700" indent="0">
              <a:buNone/>
              <a:defRPr b="1" cap="all" baseline="0"/>
            </a:lvl4pPr>
            <a:lvl5pPr marL="1371600" indent="0">
              <a:buNone/>
              <a:defRPr b="1" cap="all" baseline="0"/>
            </a:lvl5pPr>
          </a:lstStyle>
          <a:p>
            <a:pPr lvl="0"/>
            <a:r>
              <a:rPr lang="en-US" dirty="0"/>
              <a:t>SUBHEAD Column </a:t>
            </a:r>
            <a:r>
              <a:rPr lang="en-US" dirty="0" err="1"/>
              <a:t>ONe</a:t>
            </a:r>
            <a:endParaRPr lang="en-US" dirty="0"/>
          </a:p>
        </p:txBody>
      </p:sp>
      <p:sp>
        <p:nvSpPr>
          <p:cNvPr id="7" name="Text Placeholder 15">
            <a:extLst>
              <a:ext uri="{FF2B5EF4-FFF2-40B4-BE49-F238E27FC236}">
                <a16:creationId xmlns:a16="http://schemas.microsoft.com/office/drawing/2014/main" id="{F830867C-9860-A540-B2F8-B4F1E5421A7C}"/>
              </a:ext>
            </a:extLst>
          </p:cNvPr>
          <p:cNvSpPr>
            <a:spLocks noGrp="1"/>
          </p:cNvSpPr>
          <p:nvPr>
            <p:ph type="body" sz="quarter" idx="13" hasCustomPrompt="1"/>
          </p:nvPr>
        </p:nvSpPr>
        <p:spPr>
          <a:xfrm>
            <a:off x="4480560" y="1920240"/>
            <a:ext cx="3566160" cy="222818"/>
          </a:xfrm>
        </p:spPr>
        <p:txBody>
          <a:bodyPr lIns="457200" tIns="0" rIns="0" bIns="0">
            <a:spAutoFit/>
          </a:bodyPr>
          <a:lstStyle>
            <a:lvl1pPr marL="0" indent="0">
              <a:buNone/>
              <a:defRPr b="1" cap="all" baseline="0"/>
            </a:lvl1pPr>
            <a:lvl2pPr marL="342900" indent="0">
              <a:buNone/>
              <a:defRPr b="1" cap="all" baseline="0"/>
            </a:lvl2pPr>
            <a:lvl3pPr marL="685800" indent="0">
              <a:buNone/>
              <a:defRPr b="1" cap="all" baseline="0"/>
            </a:lvl3pPr>
            <a:lvl4pPr marL="1028700" indent="0">
              <a:buNone/>
              <a:defRPr b="1" cap="all" baseline="0"/>
            </a:lvl4pPr>
            <a:lvl5pPr marL="1371600" indent="0">
              <a:buNone/>
              <a:defRPr b="1" cap="all" baseline="0"/>
            </a:lvl5pPr>
          </a:lstStyle>
          <a:p>
            <a:pPr lvl="0"/>
            <a:r>
              <a:rPr lang="en-US" dirty="0"/>
              <a:t>SUBHEAD Column Two</a:t>
            </a:r>
          </a:p>
        </p:txBody>
      </p:sp>
      <p:sp>
        <p:nvSpPr>
          <p:cNvPr id="9" name="Text Placeholder 6">
            <a:extLst>
              <a:ext uri="{FF2B5EF4-FFF2-40B4-BE49-F238E27FC236}">
                <a16:creationId xmlns:a16="http://schemas.microsoft.com/office/drawing/2014/main" id="{58655711-A5BA-0340-8B5D-3721C36F5FE6}"/>
              </a:ext>
            </a:extLst>
          </p:cNvPr>
          <p:cNvSpPr>
            <a:spLocks noGrp="1"/>
          </p:cNvSpPr>
          <p:nvPr>
            <p:ph type="body" sz="quarter" idx="15" hasCustomPrompt="1"/>
          </p:nvPr>
        </p:nvSpPr>
        <p:spPr>
          <a:xfrm>
            <a:off x="731838" y="2286000"/>
            <a:ext cx="3566160" cy="1188720"/>
          </a:xfrm>
        </p:spPr>
        <p:txBody>
          <a:bodyPr/>
          <a:lstStyle>
            <a:lvl1pPr>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a:t>
            </a:r>
          </a:p>
        </p:txBody>
      </p:sp>
      <p:sp>
        <p:nvSpPr>
          <p:cNvPr id="10" name="Text Placeholder 6">
            <a:extLst>
              <a:ext uri="{FF2B5EF4-FFF2-40B4-BE49-F238E27FC236}">
                <a16:creationId xmlns:a16="http://schemas.microsoft.com/office/drawing/2014/main" id="{6377D75B-88A1-8E47-BB90-9C926877E2A0}"/>
              </a:ext>
            </a:extLst>
          </p:cNvPr>
          <p:cNvSpPr>
            <a:spLocks noGrp="1"/>
          </p:cNvSpPr>
          <p:nvPr>
            <p:ph type="body" sz="quarter" idx="16" hasCustomPrompt="1"/>
          </p:nvPr>
        </p:nvSpPr>
        <p:spPr>
          <a:xfrm>
            <a:off x="4480560" y="2286000"/>
            <a:ext cx="3566160" cy="1188720"/>
          </a:xfrm>
        </p:spPr>
        <p:txBody>
          <a:bodyPr/>
          <a:lstStyle>
            <a:lvl1pPr>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a:t>
            </a:r>
          </a:p>
        </p:txBody>
      </p:sp>
      <p:pic>
        <p:nvPicPr>
          <p:cNvPr id="11" name="Logo">
            <a:extLst>
              <a:ext uri="{FF2B5EF4-FFF2-40B4-BE49-F238E27FC236}">
                <a16:creationId xmlns:a16="http://schemas.microsoft.com/office/drawing/2014/main" id="{BFF1E592-52C2-4640-A5EE-A71FA414C5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0" y="181064"/>
            <a:ext cx="423229" cy="136525"/>
          </a:xfrm>
          <a:prstGeom prst="rect">
            <a:avLst/>
          </a:prstGeom>
        </p:spPr>
      </p:pic>
      <p:sp>
        <p:nvSpPr>
          <p:cNvPr id="14" name="Department name placeholder">
            <a:extLst>
              <a:ext uri="{FF2B5EF4-FFF2-40B4-BE49-F238E27FC236}">
                <a16:creationId xmlns:a16="http://schemas.microsoft.com/office/drawing/2014/main" id="{DDD185D4-EA97-E743-A9B9-4CD1F1BD8574}"/>
              </a:ext>
            </a:extLst>
          </p:cNvPr>
          <p:cNvSpPr txBox="1"/>
          <p:nvPr userDrawn="1"/>
        </p:nvSpPr>
        <p:spPr>
          <a:xfrm>
            <a:off x="6243665" y="214650"/>
            <a:ext cx="2554260" cy="123111"/>
          </a:xfrm>
          <a:prstGeom prst="rect">
            <a:avLst/>
          </a:prstGeom>
          <a:noFill/>
        </p:spPr>
        <p:txBody>
          <a:bodyPr wrap="square" lIns="0" tIns="0" rIns="0" bIns="0" rtlCol="0">
            <a:spAutoFit/>
          </a:bodyPr>
          <a:lstStyle/>
          <a:p>
            <a:pPr algn="r"/>
            <a:r>
              <a:rPr lang="en-US" sz="800" dirty="0" smtClean="0">
                <a:solidFill>
                  <a:srgbClr val="FFFFFF"/>
                </a:solidFill>
              </a:rPr>
              <a:t>Department of Family Medicine</a:t>
            </a:r>
            <a:endParaRPr lang="en-US" sz="800" dirty="0">
              <a:solidFill>
                <a:srgbClr val="FFFFFF"/>
              </a:solidFill>
            </a:endParaRPr>
          </a:p>
        </p:txBody>
      </p:sp>
      <p:sp>
        <p:nvSpPr>
          <p:cNvPr id="15" name="Slide Number Placeholder 5">
            <a:extLst>
              <a:ext uri="{FF2B5EF4-FFF2-40B4-BE49-F238E27FC236}">
                <a16:creationId xmlns:a16="http://schemas.microsoft.com/office/drawing/2014/main" id="{15EA7B53-4608-C149-A461-5D00A7C21384}"/>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003557"/>
                </a:solidFill>
              </a:defRPr>
            </a:lvl1pPr>
          </a:lstStyle>
          <a:p>
            <a:fld id="{8368066F-241F-DA46-A244-6F6C08E1BFA8}" type="slidenum">
              <a:rPr lang="en-US" smtClean="0"/>
              <a:pPr/>
              <a:t>‹#›</a:t>
            </a:fld>
            <a:endParaRPr lang="en-US" dirty="0"/>
          </a:p>
        </p:txBody>
      </p:sp>
      <p:sp>
        <p:nvSpPr>
          <p:cNvPr id="17" name="Text Placeholder 39">
            <a:extLst>
              <a:ext uri="{FF2B5EF4-FFF2-40B4-BE49-F238E27FC236}">
                <a16:creationId xmlns:a16="http://schemas.microsoft.com/office/drawing/2014/main" id="{073913A9-D7AB-284C-B157-FE3542360687}"/>
              </a:ext>
            </a:extLst>
          </p:cNvPr>
          <p:cNvSpPr txBox="1">
            <a:spLocks/>
          </p:cNvSpPr>
          <p:nvPr userDrawn="1"/>
        </p:nvSpPr>
        <p:spPr>
          <a:xfrm>
            <a:off x="731520" y="4769012"/>
            <a:ext cx="5212080" cy="123111"/>
          </a:xfrm>
          <a:prstGeom prst="rect">
            <a:avLst/>
          </a:prstGeom>
        </p:spPr>
        <p:txBody>
          <a:bodyPr wrap="square" lIns="0" tIns="0" rIns="0" bIns="0" anchor="b" anchorCtr="0">
            <a:spAutoFit/>
          </a:bodyPr>
          <a:lstStyle>
            <a:lvl1pPr marL="0" indent="0" algn="l" defTabSz="685800" rtl="0" eaLnBrk="1" latinLnBrk="0" hangingPunct="1">
              <a:lnSpc>
                <a:spcPct val="100000"/>
              </a:lnSpc>
              <a:spcBef>
                <a:spcPts val="750"/>
              </a:spcBef>
              <a:buFont typeface="Arial" panose="020B0604020202020204" pitchFamily="34" charset="0"/>
              <a:buNone/>
              <a:defRPr sz="1200" kern="1200" spc="0" baseline="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smtClean="0">
                <a:solidFill>
                  <a:srgbClr val="FFFFFF"/>
                </a:solidFill>
              </a:rPr>
              <a:t>Post Award Training I  </a:t>
            </a:r>
            <a:r>
              <a:rPr lang="en-US" sz="800" dirty="0" smtClean="0"/>
              <a:t>October 18, 2021</a:t>
            </a:r>
            <a:endParaRPr lang="en-US" sz="800" dirty="0">
              <a:solidFill>
                <a:srgbClr val="FFFFFF"/>
              </a:solidFill>
            </a:endParaRPr>
          </a:p>
        </p:txBody>
      </p:sp>
    </p:spTree>
    <p:extLst>
      <p:ext uri="{BB962C8B-B14F-4D97-AF65-F5344CB8AC3E}">
        <p14:creationId xmlns:p14="http://schemas.microsoft.com/office/powerpoint/2010/main" val="273291237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w/two bullet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3040"/>
            <a:ext cx="7315200" cy="334259"/>
          </a:xfrm>
        </p:spPr>
        <p:txBody>
          <a:bodyPr wrap="square" anchor="b" anchorCtr="0">
            <a:spAutoFit/>
          </a:bodyPr>
          <a:lstStyle>
            <a:lvl1pPr>
              <a:defRPr sz="2400"/>
            </a:lvl1pPr>
          </a:lstStyle>
          <a:p>
            <a:r>
              <a:rPr lang="en-US" dirty="0"/>
              <a:t>Header w/two bullet columns</a:t>
            </a:r>
          </a:p>
        </p:txBody>
      </p:sp>
      <p:sp>
        <p:nvSpPr>
          <p:cNvPr id="7" name="Text Placeholder 6">
            <a:extLst>
              <a:ext uri="{FF2B5EF4-FFF2-40B4-BE49-F238E27FC236}">
                <a16:creationId xmlns:a16="http://schemas.microsoft.com/office/drawing/2014/main" id="{819E5FAE-7645-C34B-94C3-69C37891FB84}"/>
              </a:ext>
            </a:extLst>
          </p:cNvPr>
          <p:cNvSpPr>
            <a:spLocks noGrp="1"/>
          </p:cNvSpPr>
          <p:nvPr>
            <p:ph type="body" sz="quarter" idx="13" hasCustomPrompt="1"/>
          </p:nvPr>
        </p:nvSpPr>
        <p:spPr>
          <a:xfrm>
            <a:off x="731838" y="1920240"/>
            <a:ext cx="3566160" cy="731520"/>
          </a:xfrm>
        </p:spPr>
        <p:txBody>
          <a:bodyPr/>
          <a:lstStyle>
            <a:lvl1pPr marL="173736" indent="-173736">
              <a:buFont typeface="Arial" panose="020B0604020202020204" pitchFamily="34" charset="0"/>
              <a:buChar char="•"/>
              <a:defRPr/>
            </a:lvl1pPr>
          </a:lstStyle>
          <a:p>
            <a:pPr lvl="0"/>
            <a:r>
              <a:rPr lang="en-US" dirty="0"/>
              <a:t>Most bulleted slides should have no more than 5 bullets with only about 5-6 words per bullet.</a:t>
            </a:r>
          </a:p>
        </p:txBody>
      </p:sp>
      <p:sp>
        <p:nvSpPr>
          <p:cNvPr id="9" name="Text Placeholder 6">
            <a:extLst>
              <a:ext uri="{FF2B5EF4-FFF2-40B4-BE49-F238E27FC236}">
                <a16:creationId xmlns:a16="http://schemas.microsoft.com/office/drawing/2014/main" id="{6466192A-B18D-6B4F-B810-262A070288A2}"/>
              </a:ext>
            </a:extLst>
          </p:cNvPr>
          <p:cNvSpPr>
            <a:spLocks noGrp="1"/>
          </p:cNvSpPr>
          <p:nvPr>
            <p:ph type="body" sz="quarter" idx="14" hasCustomPrompt="1"/>
          </p:nvPr>
        </p:nvSpPr>
        <p:spPr>
          <a:xfrm>
            <a:off x="4480560" y="1920240"/>
            <a:ext cx="3566160" cy="731520"/>
          </a:xfrm>
        </p:spPr>
        <p:txBody>
          <a:bodyPr/>
          <a:lstStyle>
            <a:lvl1pPr marL="173736" indent="-173736">
              <a:buFont typeface="Arial" panose="020B0604020202020204" pitchFamily="34" charset="0"/>
              <a:buChar char="•"/>
              <a:defRPr/>
            </a:lvl1pPr>
          </a:lstStyle>
          <a:p>
            <a:pPr lvl="0"/>
            <a:r>
              <a:rPr lang="en-US" dirty="0"/>
              <a:t>Most bulleted slides should have no more than 5 bullets with only about 5-6 words per bullet.</a:t>
            </a:r>
          </a:p>
        </p:txBody>
      </p:sp>
      <p:pic>
        <p:nvPicPr>
          <p:cNvPr id="8" name="Logo">
            <a:extLst>
              <a:ext uri="{FF2B5EF4-FFF2-40B4-BE49-F238E27FC236}">
                <a16:creationId xmlns:a16="http://schemas.microsoft.com/office/drawing/2014/main" id="{E8C2CC86-6EE8-8D49-B3B0-DBF61BC4AA1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0" y="181064"/>
            <a:ext cx="423229" cy="136525"/>
          </a:xfrm>
          <a:prstGeom prst="rect">
            <a:avLst/>
          </a:prstGeom>
        </p:spPr>
      </p:pic>
      <p:sp>
        <p:nvSpPr>
          <p:cNvPr id="10" name="Department name placeholder">
            <a:extLst>
              <a:ext uri="{FF2B5EF4-FFF2-40B4-BE49-F238E27FC236}">
                <a16:creationId xmlns:a16="http://schemas.microsoft.com/office/drawing/2014/main" id="{AFB9229E-2D91-2F49-ABFD-B283E94DDAD8}"/>
              </a:ext>
            </a:extLst>
          </p:cNvPr>
          <p:cNvSpPr txBox="1"/>
          <p:nvPr userDrawn="1"/>
        </p:nvSpPr>
        <p:spPr>
          <a:xfrm>
            <a:off x="6243665" y="214650"/>
            <a:ext cx="2554260" cy="123111"/>
          </a:xfrm>
          <a:prstGeom prst="rect">
            <a:avLst/>
          </a:prstGeom>
          <a:noFill/>
        </p:spPr>
        <p:txBody>
          <a:bodyPr wrap="square" lIns="0" tIns="0" rIns="0" bIns="0" rtlCol="0">
            <a:spAutoFit/>
          </a:bodyPr>
          <a:lstStyle/>
          <a:p>
            <a:pPr algn="r"/>
            <a:r>
              <a:rPr lang="en-US" sz="800" dirty="0" smtClean="0">
                <a:solidFill>
                  <a:srgbClr val="FFFFFF"/>
                </a:solidFill>
              </a:rPr>
              <a:t>Department of Family Medicine</a:t>
            </a:r>
            <a:endParaRPr lang="en-US" sz="800" dirty="0">
              <a:solidFill>
                <a:srgbClr val="FFFFFF"/>
              </a:solidFill>
            </a:endParaRPr>
          </a:p>
        </p:txBody>
      </p:sp>
      <p:sp>
        <p:nvSpPr>
          <p:cNvPr id="11" name="Slide Number Placeholder 5">
            <a:extLst>
              <a:ext uri="{FF2B5EF4-FFF2-40B4-BE49-F238E27FC236}">
                <a16:creationId xmlns:a16="http://schemas.microsoft.com/office/drawing/2014/main" id="{5DDAEFB0-0F74-E646-9CF2-AAE738BC733F}"/>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003557"/>
                </a:solidFill>
              </a:defRPr>
            </a:lvl1pPr>
          </a:lstStyle>
          <a:p>
            <a:fld id="{8368066F-241F-DA46-A244-6F6C08E1BFA8}" type="slidenum">
              <a:rPr lang="en-US" smtClean="0"/>
              <a:pPr/>
              <a:t>‹#›</a:t>
            </a:fld>
            <a:endParaRPr lang="en-US" dirty="0"/>
          </a:p>
        </p:txBody>
      </p:sp>
      <p:sp>
        <p:nvSpPr>
          <p:cNvPr id="14" name="Text Placeholder 39">
            <a:extLst>
              <a:ext uri="{FF2B5EF4-FFF2-40B4-BE49-F238E27FC236}">
                <a16:creationId xmlns:a16="http://schemas.microsoft.com/office/drawing/2014/main" id="{E15BFCAB-1BD7-9644-9633-55F9D96E9A98}"/>
              </a:ext>
            </a:extLst>
          </p:cNvPr>
          <p:cNvSpPr txBox="1">
            <a:spLocks/>
          </p:cNvSpPr>
          <p:nvPr userDrawn="1"/>
        </p:nvSpPr>
        <p:spPr>
          <a:xfrm>
            <a:off x="731520" y="4769012"/>
            <a:ext cx="5212080" cy="123111"/>
          </a:xfrm>
          <a:prstGeom prst="rect">
            <a:avLst/>
          </a:prstGeom>
        </p:spPr>
        <p:txBody>
          <a:bodyPr wrap="square" lIns="0" tIns="0" rIns="0" bIns="0" anchor="b" anchorCtr="0">
            <a:spAutoFit/>
          </a:bodyPr>
          <a:lstStyle>
            <a:lvl1pPr marL="0" indent="0" algn="l" defTabSz="685800" rtl="0" eaLnBrk="1" latinLnBrk="0" hangingPunct="1">
              <a:lnSpc>
                <a:spcPct val="100000"/>
              </a:lnSpc>
              <a:spcBef>
                <a:spcPts val="750"/>
              </a:spcBef>
              <a:buFont typeface="Arial" panose="020B0604020202020204" pitchFamily="34" charset="0"/>
              <a:buNone/>
              <a:defRPr sz="1200" kern="1200" spc="0" baseline="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smtClean="0">
                <a:solidFill>
                  <a:srgbClr val="FFFFFF"/>
                </a:solidFill>
              </a:rPr>
              <a:t>Post Award Training I  </a:t>
            </a:r>
            <a:r>
              <a:rPr lang="en-US" sz="800" dirty="0" smtClean="0"/>
              <a:t>October 18, 2021</a:t>
            </a:r>
            <a:endParaRPr lang="en-US" sz="800" dirty="0">
              <a:solidFill>
                <a:srgbClr val="FFFFFF"/>
              </a:solidFill>
            </a:endParaRPr>
          </a:p>
        </p:txBody>
      </p:sp>
    </p:spTree>
    <p:extLst>
      <p:ext uri="{BB962C8B-B14F-4D97-AF65-F5344CB8AC3E}">
        <p14:creationId xmlns:p14="http://schemas.microsoft.com/office/powerpoint/2010/main" val="200209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w/number callouts">
    <p:spTree>
      <p:nvGrpSpPr>
        <p:cNvPr id="1" name=""/>
        <p:cNvGrpSpPr/>
        <p:nvPr/>
      </p:nvGrpSpPr>
      <p:grpSpPr>
        <a:xfrm>
          <a:off x="0" y="0"/>
          <a:ext cx="0" cy="0"/>
          <a:chOff x="0" y="0"/>
          <a:chExt cx="0" cy="0"/>
        </a:xfrm>
      </p:grpSpPr>
      <p:sp>
        <p:nvSpPr>
          <p:cNvPr id="20" name="Label Placeholder 15">
            <a:extLst>
              <a:ext uri="{FF2B5EF4-FFF2-40B4-BE49-F238E27FC236}">
                <a16:creationId xmlns:a16="http://schemas.microsoft.com/office/drawing/2014/main" id="{393FEC69-576E-5A41-A66C-343864F51003}"/>
              </a:ext>
            </a:extLst>
          </p:cNvPr>
          <p:cNvSpPr>
            <a:spLocks noGrp="1"/>
          </p:cNvSpPr>
          <p:nvPr>
            <p:ph type="body" sz="quarter" idx="17" hasCustomPrompt="1"/>
          </p:nvPr>
        </p:nvSpPr>
        <p:spPr>
          <a:xfrm>
            <a:off x="1977468" y="3655945"/>
            <a:ext cx="1818445" cy="194990"/>
          </a:xfrm>
        </p:spPr>
        <p:txBody>
          <a:bodyPr wrap="square" lIns="0" tIns="0" rIns="0" bIns="0" anchor="t" anchorCtr="0">
            <a:spAutoFit/>
          </a:bodyPr>
          <a:lstStyle>
            <a:lvl1pPr marL="0" indent="0" algn="ctr">
              <a:buNone/>
              <a:defRPr sz="1400" b="0" cap="none" baseline="0"/>
            </a:lvl1pPr>
            <a:lvl2pPr marL="342900" indent="0">
              <a:buNone/>
              <a:defRPr b="1" cap="all" baseline="0"/>
            </a:lvl2pPr>
            <a:lvl3pPr marL="685800" indent="0">
              <a:buNone/>
              <a:defRPr b="1" cap="all" baseline="0"/>
            </a:lvl3pPr>
            <a:lvl4pPr marL="1028700" indent="0">
              <a:buNone/>
              <a:defRPr b="1" cap="all" baseline="0"/>
            </a:lvl4pPr>
            <a:lvl5pPr marL="1371600" indent="0">
              <a:buNone/>
              <a:defRPr b="1" cap="all" baseline="0"/>
            </a:lvl5pPr>
          </a:lstStyle>
          <a:p>
            <a:pPr lvl="0"/>
            <a:r>
              <a:rPr lang="en-US" dirty="0"/>
              <a:t>Label goes here</a:t>
            </a:r>
          </a:p>
        </p:txBody>
      </p:sp>
      <p:sp>
        <p:nvSpPr>
          <p:cNvPr id="16" name="Data Placeholder 15">
            <a:extLst>
              <a:ext uri="{FF2B5EF4-FFF2-40B4-BE49-F238E27FC236}">
                <a16:creationId xmlns:a16="http://schemas.microsoft.com/office/drawing/2014/main" id="{096DF2BE-5EBE-5B40-92D3-2880086C2AD6}"/>
              </a:ext>
            </a:extLst>
          </p:cNvPr>
          <p:cNvSpPr>
            <a:spLocks noGrp="1"/>
          </p:cNvSpPr>
          <p:nvPr>
            <p:ph type="body" sz="quarter" idx="12" hasCustomPrompt="1"/>
          </p:nvPr>
        </p:nvSpPr>
        <p:spPr>
          <a:xfrm>
            <a:off x="2725025" y="1875645"/>
            <a:ext cx="876202" cy="1738938"/>
          </a:xfrm>
        </p:spPr>
        <p:txBody>
          <a:bodyPr wrap="none" lIns="0" anchor="b" anchorCtr="0">
            <a:spAutoFit/>
          </a:bodyPr>
          <a:lstStyle>
            <a:lvl1pPr marL="0" indent="0" algn="l">
              <a:buNone/>
              <a:defRPr sz="11000" b="0" cap="none" baseline="0"/>
            </a:lvl1pPr>
            <a:lvl2pPr marL="342900" indent="0">
              <a:buNone/>
              <a:defRPr b="1" cap="all" baseline="0"/>
            </a:lvl2pPr>
            <a:lvl3pPr marL="685800" indent="0">
              <a:buNone/>
              <a:defRPr b="1" cap="all" baseline="0"/>
            </a:lvl3pPr>
            <a:lvl4pPr marL="1028700" indent="0">
              <a:buNone/>
              <a:defRPr b="1" cap="all" baseline="0"/>
            </a:lvl4pPr>
            <a:lvl5pPr marL="1371600" indent="0">
              <a:buNone/>
              <a:defRPr b="1" cap="all" baseline="0"/>
            </a:lvl5pPr>
          </a:lstStyle>
          <a:p>
            <a:pPr lvl="0"/>
            <a:r>
              <a:rPr lang="en-US" dirty="0"/>
              <a:t>1</a:t>
            </a:r>
          </a:p>
        </p:txBody>
      </p:sp>
      <p:sp>
        <p:nvSpPr>
          <p:cNvPr id="19" name="# symbol Placeholder 15">
            <a:extLst>
              <a:ext uri="{FF2B5EF4-FFF2-40B4-BE49-F238E27FC236}">
                <a16:creationId xmlns:a16="http://schemas.microsoft.com/office/drawing/2014/main" id="{75006981-AE6F-ED48-9FDA-C84F313AB315}"/>
              </a:ext>
            </a:extLst>
          </p:cNvPr>
          <p:cNvSpPr>
            <a:spLocks noGrp="1"/>
          </p:cNvSpPr>
          <p:nvPr>
            <p:ph type="body" sz="quarter" idx="16" hasCustomPrompt="1"/>
          </p:nvPr>
        </p:nvSpPr>
        <p:spPr>
          <a:xfrm>
            <a:off x="2173955" y="2460421"/>
            <a:ext cx="520334" cy="1154162"/>
          </a:xfrm>
        </p:spPr>
        <p:txBody>
          <a:bodyPr wrap="none" lIns="0" bIns="182880" anchor="b" anchorCtr="0">
            <a:spAutoFit/>
          </a:bodyPr>
          <a:lstStyle>
            <a:lvl1pPr marL="0" indent="0" algn="r">
              <a:buNone/>
              <a:defRPr sz="6000" b="0" cap="none" baseline="0"/>
            </a:lvl1pPr>
            <a:lvl2pPr marL="342900" indent="0">
              <a:buNone/>
              <a:defRPr b="1" cap="all" baseline="0"/>
            </a:lvl2pPr>
            <a:lvl3pPr marL="685800" indent="0">
              <a:buNone/>
              <a:defRPr b="1" cap="all" baseline="0"/>
            </a:lvl3pPr>
            <a:lvl4pPr marL="1028700" indent="0">
              <a:buNone/>
              <a:defRPr b="1" cap="all" baseline="0"/>
            </a:lvl4pPr>
            <a:lvl5pPr marL="1371600" indent="0">
              <a:buNone/>
              <a:defRPr b="1" cap="all" baseline="0"/>
            </a:lvl5pPr>
          </a:lstStyle>
          <a:p>
            <a:pPr lvl="0"/>
            <a:r>
              <a:rPr lang="en-US" dirty="0"/>
              <a:t>#</a:t>
            </a:r>
          </a:p>
        </p:txBody>
      </p:sp>
      <p:sp>
        <p:nvSpPr>
          <p:cNvPr id="21" name="Label Placeholder 15">
            <a:extLst>
              <a:ext uri="{FF2B5EF4-FFF2-40B4-BE49-F238E27FC236}">
                <a16:creationId xmlns:a16="http://schemas.microsoft.com/office/drawing/2014/main" id="{281D7D63-1772-2548-8E9D-38CC73E7E410}"/>
              </a:ext>
            </a:extLst>
          </p:cNvPr>
          <p:cNvSpPr>
            <a:spLocks noGrp="1"/>
          </p:cNvSpPr>
          <p:nvPr>
            <p:ph type="body" sz="quarter" idx="18" hasCustomPrompt="1"/>
          </p:nvPr>
        </p:nvSpPr>
        <p:spPr>
          <a:xfrm>
            <a:off x="6019269" y="3655945"/>
            <a:ext cx="1818445" cy="194990"/>
          </a:xfrm>
        </p:spPr>
        <p:txBody>
          <a:bodyPr wrap="square" lIns="0" tIns="0" rIns="0" bIns="0" anchor="t" anchorCtr="0">
            <a:spAutoFit/>
          </a:bodyPr>
          <a:lstStyle>
            <a:lvl1pPr marL="0" indent="0" algn="ctr">
              <a:buNone/>
              <a:defRPr sz="1400" b="0" cap="none" baseline="0"/>
            </a:lvl1pPr>
            <a:lvl2pPr marL="342900" indent="0">
              <a:buNone/>
              <a:defRPr b="1" cap="all" baseline="0"/>
            </a:lvl2pPr>
            <a:lvl3pPr marL="685800" indent="0">
              <a:buNone/>
              <a:defRPr b="1" cap="all" baseline="0"/>
            </a:lvl3pPr>
            <a:lvl4pPr marL="1028700" indent="0">
              <a:buNone/>
              <a:defRPr b="1" cap="all" baseline="0"/>
            </a:lvl4pPr>
            <a:lvl5pPr marL="1371600" indent="0">
              <a:buNone/>
              <a:defRPr b="1" cap="all" baseline="0"/>
            </a:lvl5pPr>
          </a:lstStyle>
          <a:p>
            <a:pPr lvl="0"/>
            <a:r>
              <a:rPr lang="en-US" dirty="0"/>
              <a:t>Label goes here</a:t>
            </a:r>
          </a:p>
        </p:txBody>
      </p:sp>
      <p:sp>
        <p:nvSpPr>
          <p:cNvPr id="14" name="Data Placeholder 15">
            <a:extLst>
              <a:ext uri="{FF2B5EF4-FFF2-40B4-BE49-F238E27FC236}">
                <a16:creationId xmlns:a16="http://schemas.microsoft.com/office/drawing/2014/main" id="{0D991CE4-8961-6642-9F1F-CD254B61DBC1}"/>
              </a:ext>
            </a:extLst>
          </p:cNvPr>
          <p:cNvSpPr>
            <a:spLocks noGrp="1"/>
          </p:cNvSpPr>
          <p:nvPr>
            <p:ph type="body" sz="quarter" idx="14" hasCustomPrompt="1"/>
          </p:nvPr>
        </p:nvSpPr>
        <p:spPr>
          <a:xfrm>
            <a:off x="6144623" y="2082625"/>
            <a:ext cx="1567737" cy="1531958"/>
          </a:xfrm>
        </p:spPr>
        <p:txBody>
          <a:bodyPr wrap="none" lIns="0" anchor="b" anchorCtr="0">
            <a:spAutoFit/>
          </a:bodyPr>
          <a:lstStyle>
            <a:lvl1pPr marL="0" indent="0" algn="ctr">
              <a:buNone/>
              <a:defRPr sz="11000" b="0" cap="none" baseline="0"/>
            </a:lvl1pPr>
            <a:lvl2pPr marL="342900" indent="0">
              <a:buNone/>
              <a:defRPr b="1" cap="all" baseline="0"/>
            </a:lvl2pPr>
            <a:lvl3pPr marL="685800" indent="0">
              <a:buNone/>
              <a:defRPr b="1" cap="all" baseline="0"/>
            </a:lvl3pPr>
            <a:lvl4pPr marL="1028700" indent="0">
              <a:buNone/>
              <a:defRPr b="1" cap="all" baseline="0"/>
            </a:lvl4pPr>
            <a:lvl5pPr marL="1371600" indent="0">
              <a:buNone/>
              <a:defRPr b="1" cap="all" baseline="0"/>
            </a:lvl5pPr>
          </a:lstStyle>
          <a:p>
            <a:pPr lvl="0"/>
            <a:r>
              <a:rPr lang="en-US" dirty="0"/>
              <a:t>80</a:t>
            </a:r>
          </a:p>
        </p:txBody>
      </p:sp>
      <p:sp>
        <p:nvSpPr>
          <p:cNvPr id="2" name="Title 1"/>
          <p:cNvSpPr>
            <a:spLocks noGrp="1"/>
          </p:cNvSpPr>
          <p:nvPr>
            <p:ph type="title" hasCustomPrompt="1"/>
          </p:nvPr>
        </p:nvSpPr>
        <p:spPr>
          <a:xfrm>
            <a:off x="731520" y="1463040"/>
            <a:ext cx="7315200" cy="334259"/>
          </a:xfrm>
        </p:spPr>
        <p:txBody>
          <a:bodyPr wrap="square" anchor="b" anchorCtr="0">
            <a:spAutoFit/>
          </a:bodyPr>
          <a:lstStyle>
            <a:lvl1pPr>
              <a:defRPr sz="2400"/>
            </a:lvl1pPr>
          </a:lstStyle>
          <a:p>
            <a:r>
              <a:rPr lang="en-US" dirty="0"/>
              <a:t>Header w/number callouts</a:t>
            </a:r>
          </a:p>
        </p:txBody>
      </p:sp>
      <p:pic>
        <p:nvPicPr>
          <p:cNvPr id="10" name="Logo">
            <a:extLst>
              <a:ext uri="{FF2B5EF4-FFF2-40B4-BE49-F238E27FC236}">
                <a16:creationId xmlns:a16="http://schemas.microsoft.com/office/drawing/2014/main" id="{8441B478-1152-394B-84AB-C8F4E165E88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0" y="181064"/>
            <a:ext cx="423229" cy="136525"/>
          </a:xfrm>
          <a:prstGeom prst="rect">
            <a:avLst/>
          </a:prstGeom>
        </p:spPr>
      </p:pic>
      <p:sp>
        <p:nvSpPr>
          <p:cNvPr id="11" name="Department name placeholder">
            <a:extLst>
              <a:ext uri="{FF2B5EF4-FFF2-40B4-BE49-F238E27FC236}">
                <a16:creationId xmlns:a16="http://schemas.microsoft.com/office/drawing/2014/main" id="{474B7B78-DA36-9C4B-B347-DA8B9C638C75}"/>
              </a:ext>
            </a:extLst>
          </p:cNvPr>
          <p:cNvSpPr txBox="1"/>
          <p:nvPr userDrawn="1"/>
        </p:nvSpPr>
        <p:spPr>
          <a:xfrm>
            <a:off x="6243665" y="214650"/>
            <a:ext cx="2554260" cy="123111"/>
          </a:xfrm>
          <a:prstGeom prst="rect">
            <a:avLst/>
          </a:prstGeom>
          <a:noFill/>
        </p:spPr>
        <p:txBody>
          <a:bodyPr wrap="square" lIns="0" tIns="0" rIns="0" bIns="0" rtlCol="0">
            <a:spAutoFit/>
          </a:bodyPr>
          <a:lstStyle/>
          <a:p>
            <a:pPr algn="r"/>
            <a:r>
              <a:rPr lang="en-US" sz="800" dirty="0" smtClean="0">
                <a:solidFill>
                  <a:srgbClr val="FFFFFF"/>
                </a:solidFill>
              </a:rPr>
              <a:t>Department of Family Medicine</a:t>
            </a:r>
            <a:endParaRPr lang="en-US" sz="800" dirty="0">
              <a:solidFill>
                <a:srgbClr val="FFFFFF"/>
              </a:solidFill>
            </a:endParaRPr>
          </a:p>
        </p:txBody>
      </p:sp>
      <p:sp>
        <p:nvSpPr>
          <p:cNvPr id="15" name="Slide Number Placeholder 5">
            <a:extLst>
              <a:ext uri="{FF2B5EF4-FFF2-40B4-BE49-F238E27FC236}">
                <a16:creationId xmlns:a16="http://schemas.microsoft.com/office/drawing/2014/main" id="{23BBF643-0C0D-534A-AFF6-F06A92FB4C73}"/>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003557"/>
                </a:solidFill>
              </a:defRPr>
            </a:lvl1pPr>
          </a:lstStyle>
          <a:p>
            <a:fld id="{8368066F-241F-DA46-A244-6F6C08E1BFA8}" type="slidenum">
              <a:rPr lang="en-US" smtClean="0"/>
              <a:pPr/>
              <a:t>‹#›</a:t>
            </a:fld>
            <a:endParaRPr lang="en-US" dirty="0"/>
          </a:p>
        </p:txBody>
      </p:sp>
      <p:sp>
        <p:nvSpPr>
          <p:cNvPr id="17" name="Text Placeholder 39">
            <a:extLst>
              <a:ext uri="{FF2B5EF4-FFF2-40B4-BE49-F238E27FC236}">
                <a16:creationId xmlns:a16="http://schemas.microsoft.com/office/drawing/2014/main" id="{09F60AE3-9C0A-6A47-9A1B-9B20B2CE6D5C}"/>
              </a:ext>
            </a:extLst>
          </p:cNvPr>
          <p:cNvSpPr txBox="1">
            <a:spLocks/>
          </p:cNvSpPr>
          <p:nvPr userDrawn="1"/>
        </p:nvSpPr>
        <p:spPr>
          <a:xfrm>
            <a:off x="731520" y="4769012"/>
            <a:ext cx="5212080" cy="123111"/>
          </a:xfrm>
          <a:prstGeom prst="rect">
            <a:avLst/>
          </a:prstGeom>
        </p:spPr>
        <p:txBody>
          <a:bodyPr wrap="square" lIns="0" tIns="0" rIns="0" bIns="0" anchor="b" anchorCtr="0">
            <a:spAutoFit/>
          </a:bodyPr>
          <a:lstStyle>
            <a:lvl1pPr marL="0" indent="0" algn="l" defTabSz="685800" rtl="0" eaLnBrk="1" latinLnBrk="0" hangingPunct="1">
              <a:lnSpc>
                <a:spcPct val="100000"/>
              </a:lnSpc>
              <a:spcBef>
                <a:spcPts val="750"/>
              </a:spcBef>
              <a:buFont typeface="Arial" panose="020B0604020202020204" pitchFamily="34" charset="0"/>
              <a:buNone/>
              <a:defRPr sz="1200" kern="1200" spc="0" baseline="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smtClean="0">
                <a:solidFill>
                  <a:srgbClr val="FFFFFF"/>
                </a:solidFill>
              </a:rPr>
              <a:t>Post Award Training I  </a:t>
            </a:r>
            <a:r>
              <a:rPr lang="en-US" sz="800" dirty="0" smtClean="0"/>
              <a:t>October 18, 2021</a:t>
            </a:r>
            <a:endParaRPr lang="en-US" sz="800" dirty="0">
              <a:solidFill>
                <a:srgbClr val="FFFFFF"/>
              </a:solidFill>
            </a:endParaRPr>
          </a:p>
        </p:txBody>
      </p:sp>
    </p:spTree>
    <p:extLst>
      <p:ext uri="{BB962C8B-B14F-4D97-AF65-F5344CB8AC3E}">
        <p14:creationId xmlns:p14="http://schemas.microsoft.com/office/powerpoint/2010/main" val="417002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3040"/>
            <a:ext cx="7315200" cy="334259"/>
          </a:xfrm>
        </p:spPr>
        <p:txBody>
          <a:bodyPr wrap="square" anchor="b" anchorCtr="0">
            <a:spAutoFit/>
          </a:bodyPr>
          <a:lstStyle>
            <a:lvl1pPr>
              <a:defRPr sz="2400"/>
            </a:lvl1pPr>
          </a:lstStyle>
          <a:p>
            <a:r>
              <a:rPr lang="en-US" dirty="0"/>
              <a:t>Header w/table</a:t>
            </a:r>
          </a:p>
        </p:txBody>
      </p:sp>
      <p:sp>
        <p:nvSpPr>
          <p:cNvPr id="4" name="Rectangle 3">
            <a:extLst>
              <a:ext uri="{FF2B5EF4-FFF2-40B4-BE49-F238E27FC236}">
                <a16:creationId xmlns:a16="http://schemas.microsoft.com/office/drawing/2014/main" id="{C8B25AD7-E7BA-A04B-8087-8B406EFE55BC}"/>
              </a:ext>
            </a:extLst>
          </p:cNvPr>
          <p:cNvSpPr/>
          <p:nvPr/>
        </p:nvSpPr>
        <p:spPr>
          <a:xfrm>
            <a:off x="759999" y="1771923"/>
            <a:ext cx="3657600" cy="2417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13B9C0-57DF-AA43-A71D-A22B60BD29B3}"/>
              </a:ext>
            </a:extLst>
          </p:cNvPr>
          <p:cNvSpPr/>
          <p:nvPr/>
        </p:nvSpPr>
        <p:spPr>
          <a:xfrm>
            <a:off x="759999" y="1771923"/>
            <a:ext cx="3657600" cy="2417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E10888-1D89-B343-8141-C3F85EC8E2B6}"/>
              </a:ext>
            </a:extLst>
          </p:cNvPr>
          <p:cNvSpPr/>
          <p:nvPr/>
        </p:nvSpPr>
        <p:spPr>
          <a:xfrm>
            <a:off x="759999" y="1771923"/>
            <a:ext cx="3657600" cy="2417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DB9779-D88F-584E-A4C8-9519B79881C5}"/>
              </a:ext>
            </a:extLst>
          </p:cNvPr>
          <p:cNvSpPr/>
          <p:nvPr/>
        </p:nvSpPr>
        <p:spPr>
          <a:xfrm>
            <a:off x="759999" y="1771923"/>
            <a:ext cx="3657600" cy="2417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82E566-6216-BE40-8CBE-9B7D64ABE695}"/>
              </a:ext>
            </a:extLst>
          </p:cNvPr>
          <p:cNvSpPr/>
          <p:nvPr/>
        </p:nvSpPr>
        <p:spPr>
          <a:xfrm>
            <a:off x="759999" y="1771923"/>
            <a:ext cx="3657600" cy="2417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C30AA6-B15B-4A46-8580-0E42ECDFF071}"/>
              </a:ext>
            </a:extLst>
          </p:cNvPr>
          <p:cNvSpPr/>
          <p:nvPr/>
        </p:nvSpPr>
        <p:spPr>
          <a:xfrm>
            <a:off x="759999" y="1771923"/>
            <a:ext cx="3657600" cy="2417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able Placeholder 4">
            <a:extLst>
              <a:ext uri="{FF2B5EF4-FFF2-40B4-BE49-F238E27FC236}">
                <a16:creationId xmlns:a16="http://schemas.microsoft.com/office/drawing/2014/main" id="{3EE0CC54-DED3-C64F-98AE-A20D7062CE1E}"/>
              </a:ext>
            </a:extLst>
          </p:cNvPr>
          <p:cNvSpPr>
            <a:spLocks noGrp="1"/>
          </p:cNvSpPr>
          <p:nvPr>
            <p:ph type="tbl" sz="quarter" idx="13"/>
          </p:nvPr>
        </p:nvSpPr>
        <p:spPr>
          <a:xfrm>
            <a:off x="1188720" y="1920240"/>
            <a:ext cx="6400800" cy="2194560"/>
          </a:xfrm>
        </p:spPr>
        <p:txBody>
          <a:bodyPr lIns="0" tIns="0" anchor="t" anchorCtr="0"/>
          <a:lstStyle>
            <a:lvl1pPr marL="0" indent="0" algn="ctr">
              <a:buFont typeface="Arial" panose="020B0604020202020204" pitchFamily="34" charset="0"/>
              <a:buNone/>
              <a:defRPr/>
            </a:lvl1pPr>
          </a:lstStyle>
          <a:p>
            <a:r>
              <a:rPr lang="en-US"/>
              <a:t>Click icon to add table</a:t>
            </a:r>
            <a:endParaRPr lang="en-US" dirty="0"/>
          </a:p>
        </p:txBody>
      </p:sp>
      <p:sp>
        <p:nvSpPr>
          <p:cNvPr id="15" name="Text Placeholder 3">
            <a:extLst>
              <a:ext uri="{FF2B5EF4-FFF2-40B4-BE49-F238E27FC236}">
                <a16:creationId xmlns:a16="http://schemas.microsoft.com/office/drawing/2014/main" id="{E5A54539-5A0E-AF43-BF16-C1D365082811}"/>
              </a:ext>
            </a:extLst>
          </p:cNvPr>
          <p:cNvSpPr>
            <a:spLocks noGrp="1"/>
          </p:cNvSpPr>
          <p:nvPr>
            <p:ph type="body" sz="quarter" idx="12" hasCustomPrompt="1"/>
          </p:nvPr>
        </p:nvSpPr>
        <p:spPr>
          <a:xfrm>
            <a:off x="759998" y="521611"/>
            <a:ext cx="6727082" cy="307777"/>
          </a:xfrm>
        </p:spPr>
        <p:txBody>
          <a:bodyPr wrap="square" lIns="0">
            <a:spAutoFit/>
          </a:bodyPr>
          <a:lstStyle>
            <a:lvl1pPr marL="0" indent="0" algn="l">
              <a:lnSpc>
                <a:spcPct val="100000"/>
              </a:lnSpc>
              <a:buNone/>
              <a:defRPr sz="1000" b="0">
                <a:solidFill>
                  <a:srgbClr val="FFFF00"/>
                </a:solidFill>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custom table below. If you’re not sure you’ll need this table, we recommend HIDING the slide temporarily instead of deleting it. If deleted, the custom table can be recovered from the master source file. </a:t>
            </a:r>
          </a:p>
        </p:txBody>
      </p:sp>
      <p:sp>
        <p:nvSpPr>
          <p:cNvPr id="17" name="Rectangle 16">
            <a:extLst>
              <a:ext uri="{FF2B5EF4-FFF2-40B4-BE49-F238E27FC236}">
                <a16:creationId xmlns:a16="http://schemas.microsoft.com/office/drawing/2014/main" id="{743F28BE-831B-9F45-9947-91A1DC32E532}"/>
              </a:ext>
            </a:extLst>
          </p:cNvPr>
          <p:cNvSpPr/>
          <p:nvPr/>
        </p:nvSpPr>
        <p:spPr>
          <a:xfrm>
            <a:off x="759999" y="1771923"/>
            <a:ext cx="3657600" cy="2417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600132D-F76F-2041-98B4-30EF02414C64}"/>
              </a:ext>
            </a:extLst>
          </p:cNvPr>
          <p:cNvSpPr/>
          <p:nvPr/>
        </p:nvSpPr>
        <p:spPr>
          <a:xfrm>
            <a:off x="759999" y="1771923"/>
            <a:ext cx="3657600" cy="2417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AA3831-6E5F-C34F-B67E-D20383150C7E}"/>
              </a:ext>
            </a:extLst>
          </p:cNvPr>
          <p:cNvSpPr/>
          <p:nvPr userDrawn="1"/>
        </p:nvSpPr>
        <p:spPr>
          <a:xfrm>
            <a:off x="759999" y="1771923"/>
            <a:ext cx="3657600" cy="2417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Logo">
            <a:extLst>
              <a:ext uri="{FF2B5EF4-FFF2-40B4-BE49-F238E27FC236}">
                <a16:creationId xmlns:a16="http://schemas.microsoft.com/office/drawing/2014/main" id="{C765D2F7-E601-B94C-AC9B-73DF064C729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0" y="181064"/>
            <a:ext cx="423229" cy="136525"/>
          </a:xfrm>
          <a:prstGeom prst="rect">
            <a:avLst/>
          </a:prstGeom>
        </p:spPr>
      </p:pic>
      <p:sp>
        <p:nvSpPr>
          <p:cNvPr id="21" name="Department name placeholder">
            <a:extLst>
              <a:ext uri="{FF2B5EF4-FFF2-40B4-BE49-F238E27FC236}">
                <a16:creationId xmlns:a16="http://schemas.microsoft.com/office/drawing/2014/main" id="{C2868638-565D-DF45-86BE-96A429F4DAB9}"/>
              </a:ext>
            </a:extLst>
          </p:cNvPr>
          <p:cNvSpPr txBox="1"/>
          <p:nvPr userDrawn="1"/>
        </p:nvSpPr>
        <p:spPr>
          <a:xfrm>
            <a:off x="6243665" y="214650"/>
            <a:ext cx="2554260" cy="123111"/>
          </a:xfrm>
          <a:prstGeom prst="rect">
            <a:avLst/>
          </a:prstGeom>
          <a:noFill/>
        </p:spPr>
        <p:txBody>
          <a:bodyPr wrap="square" lIns="0" tIns="0" rIns="0" bIns="0" rtlCol="0">
            <a:spAutoFit/>
          </a:bodyPr>
          <a:lstStyle/>
          <a:p>
            <a:pPr algn="r"/>
            <a:r>
              <a:rPr lang="en-US" sz="800" dirty="0" smtClean="0">
                <a:solidFill>
                  <a:srgbClr val="FFFFFF"/>
                </a:solidFill>
              </a:rPr>
              <a:t>Department of Family Medicine</a:t>
            </a:r>
            <a:endParaRPr lang="en-US" sz="800" dirty="0">
              <a:solidFill>
                <a:srgbClr val="FFFFFF"/>
              </a:solidFill>
            </a:endParaRPr>
          </a:p>
        </p:txBody>
      </p:sp>
      <p:sp>
        <p:nvSpPr>
          <p:cNvPr id="22" name="Slide Number Placeholder 5">
            <a:extLst>
              <a:ext uri="{FF2B5EF4-FFF2-40B4-BE49-F238E27FC236}">
                <a16:creationId xmlns:a16="http://schemas.microsoft.com/office/drawing/2014/main" id="{1F8D13AB-AD1D-2D40-AC95-8C305CF8D96B}"/>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003557"/>
                </a:solidFill>
              </a:defRPr>
            </a:lvl1pPr>
          </a:lstStyle>
          <a:p>
            <a:fld id="{8368066F-241F-DA46-A244-6F6C08E1BFA8}" type="slidenum">
              <a:rPr lang="en-US" smtClean="0"/>
              <a:pPr/>
              <a:t>‹#›</a:t>
            </a:fld>
            <a:endParaRPr lang="en-US" dirty="0"/>
          </a:p>
        </p:txBody>
      </p:sp>
      <p:sp>
        <p:nvSpPr>
          <p:cNvPr id="23" name="Text Placeholder 39">
            <a:extLst>
              <a:ext uri="{FF2B5EF4-FFF2-40B4-BE49-F238E27FC236}">
                <a16:creationId xmlns:a16="http://schemas.microsoft.com/office/drawing/2014/main" id="{5D4407BD-90A3-A548-B64D-A4B7327F01BD}"/>
              </a:ext>
            </a:extLst>
          </p:cNvPr>
          <p:cNvSpPr txBox="1">
            <a:spLocks/>
          </p:cNvSpPr>
          <p:nvPr userDrawn="1"/>
        </p:nvSpPr>
        <p:spPr>
          <a:xfrm>
            <a:off x="731520" y="4769012"/>
            <a:ext cx="5212080" cy="123111"/>
          </a:xfrm>
          <a:prstGeom prst="rect">
            <a:avLst/>
          </a:prstGeom>
        </p:spPr>
        <p:txBody>
          <a:bodyPr wrap="square" lIns="0" tIns="0" rIns="0" bIns="0" anchor="b" anchorCtr="0">
            <a:spAutoFit/>
          </a:bodyPr>
          <a:lstStyle>
            <a:lvl1pPr marL="0" indent="0" algn="l" defTabSz="685800" rtl="0" eaLnBrk="1" latinLnBrk="0" hangingPunct="1">
              <a:lnSpc>
                <a:spcPct val="100000"/>
              </a:lnSpc>
              <a:spcBef>
                <a:spcPts val="750"/>
              </a:spcBef>
              <a:buFont typeface="Arial" panose="020B0604020202020204" pitchFamily="34" charset="0"/>
              <a:buNone/>
              <a:defRPr sz="1200" kern="1200" spc="0" baseline="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smtClean="0">
                <a:solidFill>
                  <a:srgbClr val="FFFFFF"/>
                </a:solidFill>
              </a:rPr>
              <a:t>Post Award Training I  </a:t>
            </a:r>
            <a:r>
              <a:rPr lang="en-US" sz="800" dirty="0" smtClean="0"/>
              <a:t>October 18, 2021</a:t>
            </a:r>
            <a:endParaRPr lang="en-US" sz="800" dirty="0">
              <a:solidFill>
                <a:srgbClr val="FFFFFF"/>
              </a:solidFill>
            </a:endParaRPr>
          </a:p>
        </p:txBody>
      </p:sp>
    </p:spTree>
    <p:extLst>
      <p:ext uri="{BB962C8B-B14F-4D97-AF65-F5344CB8AC3E}">
        <p14:creationId xmlns:p14="http://schemas.microsoft.com/office/powerpoint/2010/main" val="271688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w/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3040"/>
            <a:ext cx="7315200" cy="334259"/>
          </a:xfrm>
        </p:spPr>
        <p:txBody>
          <a:bodyPr wrap="square" anchor="b" anchorCtr="0">
            <a:spAutoFit/>
          </a:bodyPr>
          <a:lstStyle>
            <a:lvl1pPr>
              <a:defRPr sz="2400"/>
            </a:lvl1pPr>
          </a:lstStyle>
          <a:p>
            <a:r>
              <a:rPr lang="en-US" dirty="0"/>
              <a:t>Header w/chart</a:t>
            </a:r>
          </a:p>
        </p:txBody>
      </p:sp>
      <p:sp>
        <p:nvSpPr>
          <p:cNvPr id="6" name="Text Placeholder 3">
            <a:extLst>
              <a:ext uri="{FF2B5EF4-FFF2-40B4-BE49-F238E27FC236}">
                <a16:creationId xmlns:a16="http://schemas.microsoft.com/office/drawing/2014/main" id="{CA0894B0-3844-5F4F-9E2C-D2F524EAAF98}"/>
              </a:ext>
            </a:extLst>
          </p:cNvPr>
          <p:cNvSpPr>
            <a:spLocks noGrp="1"/>
          </p:cNvSpPr>
          <p:nvPr>
            <p:ph type="body" sz="quarter" idx="12" hasCustomPrompt="1"/>
          </p:nvPr>
        </p:nvSpPr>
        <p:spPr>
          <a:xfrm>
            <a:off x="759999" y="521611"/>
            <a:ext cx="6829521" cy="307777"/>
          </a:xfrm>
        </p:spPr>
        <p:txBody>
          <a:bodyPr wrap="square" lIns="0">
            <a:spAutoFit/>
          </a:bodyPr>
          <a:lstStyle>
            <a:lvl1pPr marL="0" indent="0" algn="l">
              <a:lnSpc>
                <a:spcPct val="100000"/>
              </a:lnSpc>
              <a:buNone/>
              <a:defRPr sz="1000" b="0">
                <a:solidFill>
                  <a:srgbClr val="FFFF00"/>
                </a:solidFill>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label data using the custom chart below. If you’re not sure you’ll need this chart, we recommend HIDING the slide temporarily instead of deleting it. If deleted, the custom chart can be recovered from the master source file. </a:t>
            </a:r>
          </a:p>
        </p:txBody>
      </p:sp>
      <p:sp>
        <p:nvSpPr>
          <p:cNvPr id="7" name="Chart Placeholder 3">
            <a:extLst>
              <a:ext uri="{FF2B5EF4-FFF2-40B4-BE49-F238E27FC236}">
                <a16:creationId xmlns:a16="http://schemas.microsoft.com/office/drawing/2014/main" id="{036322EB-1661-5849-9980-8B3543AA23E3}"/>
              </a:ext>
            </a:extLst>
          </p:cNvPr>
          <p:cNvSpPr>
            <a:spLocks noGrp="1"/>
          </p:cNvSpPr>
          <p:nvPr>
            <p:ph type="chart" sz="quarter" idx="14"/>
          </p:nvPr>
        </p:nvSpPr>
        <p:spPr>
          <a:xfrm>
            <a:off x="731520" y="1920240"/>
            <a:ext cx="7315200" cy="2194560"/>
          </a:xfrm>
        </p:spPr>
        <p:txBody>
          <a:bodyPr lIns="0" tIns="0" anchor="t" anchorCtr="0"/>
          <a:lstStyle>
            <a:lvl1pPr algn="ctr">
              <a:defRPr/>
            </a:lvl1pPr>
          </a:lstStyle>
          <a:p>
            <a:r>
              <a:rPr lang="en-US"/>
              <a:t>Click icon to add chart</a:t>
            </a:r>
            <a:endParaRPr lang="en-US" dirty="0"/>
          </a:p>
        </p:txBody>
      </p:sp>
      <p:pic>
        <p:nvPicPr>
          <p:cNvPr id="8" name="Logo">
            <a:extLst>
              <a:ext uri="{FF2B5EF4-FFF2-40B4-BE49-F238E27FC236}">
                <a16:creationId xmlns:a16="http://schemas.microsoft.com/office/drawing/2014/main" id="{62392081-5324-0143-B4AD-728AB4C7148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1520" y="181064"/>
            <a:ext cx="423229" cy="136525"/>
          </a:xfrm>
          <a:prstGeom prst="rect">
            <a:avLst/>
          </a:prstGeom>
        </p:spPr>
      </p:pic>
      <p:sp>
        <p:nvSpPr>
          <p:cNvPr id="9" name="Department name placeholder">
            <a:extLst>
              <a:ext uri="{FF2B5EF4-FFF2-40B4-BE49-F238E27FC236}">
                <a16:creationId xmlns:a16="http://schemas.microsoft.com/office/drawing/2014/main" id="{CF415C97-93C6-3E4E-A298-5DF157A4F714}"/>
              </a:ext>
            </a:extLst>
          </p:cNvPr>
          <p:cNvSpPr txBox="1"/>
          <p:nvPr userDrawn="1"/>
        </p:nvSpPr>
        <p:spPr>
          <a:xfrm>
            <a:off x="6243665" y="214650"/>
            <a:ext cx="2554260" cy="123111"/>
          </a:xfrm>
          <a:prstGeom prst="rect">
            <a:avLst/>
          </a:prstGeom>
          <a:noFill/>
        </p:spPr>
        <p:txBody>
          <a:bodyPr wrap="square" lIns="0" tIns="0" rIns="0" bIns="0" rtlCol="0">
            <a:spAutoFit/>
          </a:bodyPr>
          <a:lstStyle/>
          <a:p>
            <a:pPr algn="r"/>
            <a:r>
              <a:rPr lang="en-US" sz="800" dirty="0" smtClean="0">
                <a:solidFill>
                  <a:srgbClr val="FFFFFF"/>
                </a:solidFill>
              </a:rPr>
              <a:t>Department of Family Medicine</a:t>
            </a:r>
            <a:endParaRPr lang="en-US" sz="800" dirty="0">
              <a:solidFill>
                <a:srgbClr val="FFFFFF"/>
              </a:solidFill>
            </a:endParaRPr>
          </a:p>
        </p:txBody>
      </p:sp>
      <p:sp>
        <p:nvSpPr>
          <p:cNvPr id="10" name="Slide Number Placeholder 5">
            <a:extLst>
              <a:ext uri="{FF2B5EF4-FFF2-40B4-BE49-F238E27FC236}">
                <a16:creationId xmlns:a16="http://schemas.microsoft.com/office/drawing/2014/main" id="{5EC15C0B-E7DC-D140-B556-0D7884825EF9}"/>
              </a:ext>
            </a:extLst>
          </p:cNvPr>
          <p:cNvSpPr>
            <a:spLocks noGrp="1"/>
          </p:cNvSpPr>
          <p:nvPr>
            <p:ph type="sldNum" sz="quarter" idx="4"/>
          </p:nvPr>
        </p:nvSpPr>
        <p:spPr>
          <a:xfrm>
            <a:off x="8249285" y="4773251"/>
            <a:ext cx="548640" cy="123111"/>
          </a:xfrm>
          <a:prstGeom prst="rect">
            <a:avLst/>
          </a:prstGeom>
        </p:spPr>
        <p:txBody>
          <a:bodyPr vert="horz" wrap="square" lIns="0" tIns="0" rIns="0" bIns="0" rtlCol="0" anchor="ctr">
            <a:spAutoFit/>
          </a:bodyPr>
          <a:lstStyle>
            <a:lvl1pPr algn="r">
              <a:defRPr sz="800">
                <a:solidFill>
                  <a:srgbClr val="003557"/>
                </a:solidFill>
              </a:defRPr>
            </a:lvl1pPr>
          </a:lstStyle>
          <a:p>
            <a:fld id="{8368066F-241F-DA46-A244-6F6C08E1BFA8}" type="slidenum">
              <a:rPr lang="en-US" smtClean="0"/>
              <a:pPr/>
              <a:t>‹#›</a:t>
            </a:fld>
            <a:endParaRPr lang="en-US" dirty="0"/>
          </a:p>
        </p:txBody>
      </p:sp>
      <p:sp>
        <p:nvSpPr>
          <p:cNvPr id="11" name="Text Placeholder 39">
            <a:extLst>
              <a:ext uri="{FF2B5EF4-FFF2-40B4-BE49-F238E27FC236}">
                <a16:creationId xmlns:a16="http://schemas.microsoft.com/office/drawing/2014/main" id="{CFF1EC18-960D-4744-8DF0-91EF06BB2726}"/>
              </a:ext>
            </a:extLst>
          </p:cNvPr>
          <p:cNvSpPr txBox="1">
            <a:spLocks/>
          </p:cNvSpPr>
          <p:nvPr userDrawn="1"/>
        </p:nvSpPr>
        <p:spPr>
          <a:xfrm>
            <a:off x="731520" y="4769012"/>
            <a:ext cx="5212080" cy="123111"/>
          </a:xfrm>
          <a:prstGeom prst="rect">
            <a:avLst/>
          </a:prstGeom>
        </p:spPr>
        <p:txBody>
          <a:bodyPr wrap="square" lIns="0" tIns="0" rIns="0" bIns="0" anchor="b" anchorCtr="0">
            <a:spAutoFit/>
          </a:bodyPr>
          <a:lstStyle>
            <a:lvl1pPr marL="0" indent="0" algn="l" defTabSz="685800" rtl="0" eaLnBrk="1" latinLnBrk="0" hangingPunct="1">
              <a:lnSpc>
                <a:spcPct val="100000"/>
              </a:lnSpc>
              <a:spcBef>
                <a:spcPts val="750"/>
              </a:spcBef>
              <a:buFont typeface="Arial" panose="020B0604020202020204" pitchFamily="34" charset="0"/>
              <a:buNone/>
              <a:defRPr sz="1200" kern="1200" spc="0" baseline="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smtClean="0">
                <a:solidFill>
                  <a:srgbClr val="FFFFFF"/>
                </a:solidFill>
              </a:rPr>
              <a:t>Post Award Training I  </a:t>
            </a:r>
            <a:r>
              <a:rPr lang="en-US" sz="800" dirty="0" smtClean="0"/>
              <a:t>October 18, 2021</a:t>
            </a:r>
            <a:endParaRPr lang="en-US" sz="800" dirty="0">
              <a:solidFill>
                <a:srgbClr val="FFFFFF"/>
              </a:solidFill>
            </a:endParaRPr>
          </a:p>
        </p:txBody>
      </p:sp>
    </p:spTree>
    <p:extLst>
      <p:ext uri="{BB962C8B-B14F-4D97-AF65-F5344CB8AC3E}">
        <p14:creationId xmlns:p14="http://schemas.microsoft.com/office/powerpoint/2010/main" val="358682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5587"/>
            </a:gs>
            <a:gs pos="85000">
              <a:srgbClr val="2774AE"/>
            </a:gs>
            <a:gs pos="100000">
              <a:srgbClr val="669FD3"/>
            </a:gs>
          </a:gsLst>
          <a:lin ang="4200000" scaled="0"/>
          <a:tileRect/>
        </a:gradFill>
        <a:effectLst/>
      </p:bgPr>
    </p:bg>
    <p:spTree>
      <p:nvGrpSpPr>
        <p:cNvPr id="1" name=""/>
        <p:cNvGrpSpPr/>
        <p:nvPr/>
      </p:nvGrpSpPr>
      <p:grpSpPr>
        <a:xfrm>
          <a:off x="0" y="0"/>
          <a:ext cx="0" cy="0"/>
          <a:chOff x="0" y="0"/>
          <a:chExt cx="0" cy="0"/>
        </a:xfrm>
      </p:grpSpPr>
      <p:sp>
        <p:nvSpPr>
          <p:cNvPr id="18" name="Octagon 17">
            <a:extLst>
              <a:ext uri="{FF2B5EF4-FFF2-40B4-BE49-F238E27FC236}">
                <a16:creationId xmlns:a16="http://schemas.microsoft.com/office/drawing/2014/main" id="{267F7009-091B-5B47-B4E9-C507D4CA3402}"/>
              </a:ext>
            </a:extLst>
          </p:cNvPr>
          <p:cNvSpPr/>
          <p:nvPr/>
        </p:nvSpPr>
        <p:spPr>
          <a:xfrm rot="1331359">
            <a:off x="8454595" y="4505914"/>
            <a:ext cx="950160" cy="950160"/>
          </a:xfrm>
          <a:prstGeom prst="octagon">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ctagon 18">
            <a:extLst>
              <a:ext uri="{FF2B5EF4-FFF2-40B4-BE49-F238E27FC236}">
                <a16:creationId xmlns:a16="http://schemas.microsoft.com/office/drawing/2014/main" id="{4D2D6189-00C7-624E-815E-8D49187FCE3E}"/>
              </a:ext>
            </a:extLst>
          </p:cNvPr>
          <p:cNvSpPr/>
          <p:nvPr/>
        </p:nvSpPr>
        <p:spPr>
          <a:xfrm rot="1331359">
            <a:off x="8087407" y="4308150"/>
            <a:ext cx="569699" cy="569699"/>
          </a:xfrm>
          <a:prstGeom prst="octagon">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ctagon 19">
            <a:extLst>
              <a:ext uri="{FF2B5EF4-FFF2-40B4-BE49-F238E27FC236}">
                <a16:creationId xmlns:a16="http://schemas.microsoft.com/office/drawing/2014/main" id="{CBDB101A-A96C-2148-86DE-7D8448C82FD9}"/>
              </a:ext>
            </a:extLst>
          </p:cNvPr>
          <p:cNvSpPr/>
          <p:nvPr/>
        </p:nvSpPr>
        <p:spPr>
          <a:xfrm rot="1331359">
            <a:off x="6573106" y="3326120"/>
            <a:ext cx="828514" cy="828514"/>
          </a:xfrm>
          <a:prstGeom prst="octagon">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ctagon 20">
            <a:extLst>
              <a:ext uri="{FF2B5EF4-FFF2-40B4-BE49-F238E27FC236}">
                <a16:creationId xmlns:a16="http://schemas.microsoft.com/office/drawing/2014/main" id="{CFD3AA08-432E-2D46-AF9F-EC3B4E690CDC}"/>
              </a:ext>
            </a:extLst>
          </p:cNvPr>
          <p:cNvSpPr/>
          <p:nvPr/>
        </p:nvSpPr>
        <p:spPr>
          <a:xfrm rot="1331359">
            <a:off x="7270172" y="3694929"/>
            <a:ext cx="273887" cy="273887"/>
          </a:xfrm>
          <a:prstGeom prst="octag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ctagon 21">
            <a:extLst>
              <a:ext uri="{FF2B5EF4-FFF2-40B4-BE49-F238E27FC236}">
                <a16:creationId xmlns:a16="http://schemas.microsoft.com/office/drawing/2014/main" id="{078D8FF3-57E1-0F49-9B06-97B573D772BA}"/>
              </a:ext>
            </a:extLst>
          </p:cNvPr>
          <p:cNvSpPr/>
          <p:nvPr/>
        </p:nvSpPr>
        <p:spPr>
          <a:xfrm rot="1331359">
            <a:off x="7503711" y="4468794"/>
            <a:ext cx="297357" cy="297357"/>
          </a:xfrm>
          <a:prstGeom prst="octagon">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ctagon 22">
            <a:extLst>
              <a:ext uri="{FF2B5EF4-FFF2-40B4-BE49-F238E27FC236}">
                <a16:creationId xmlns:a16="http://schemas.microsoft.com/office/drawing/2014/main" id="{195FC439-F497-664C-8D70-0318433236FD}"/>
              </a:ext>
            </a:extLst>
          </p:cNvPr>
          <p:cNvSpPr/>
          <p:nvPr/>
        </p:nvSpPr>
        <p:spPr>
          <a:xfrm rot="1331359">
            <a:off x="4600713" y="1379365"/>
            <a:ext cx="297357" cy="297357"/>
          </a:xfrm>
          <a:prstGeom prst="octagon">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ctagon 23">
            <a:extLst>
              <a:ext uri="{FF2B5EF4-FFF2-40B4-BE49-F238E27FC236}">
                <a16:creationId xmlns:a16="http://schemas.microsoft.com/office/drawing/2014/main" id="{7481FC23-CFA3-5645-B67C-207C88D4B490}"/>
              </a:ext>
            </a:extLst>
          </p:cNvPr>
          <p:cNvSpPr/>
          <p:nvPr/>
        </p:nvSpPr>
        <p:spPr>
          <a:xfrm rot="1331359">
            <a:off x="4712537" y="1445398"/>
            <a:ext cx="461347" cy="461347"/>
          </a:xfrm>
          <a:prstGeom prst="octagon">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1520" y="1920239"/>
            <a:ext cx="7315200" cy="1314399"/>
          </a:xfrm>
          <a:prstGeom prst="rect">
            <a:avLst/>
          </a:prstGeom>
        </p:spPr>
        <p:txBody>
          <a:bodyPr vert="horz" lIns="45720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731520" y="1463040"/>
            <a:ext cx="7315200" cy="334259"/>
          </a:xfrm>
          <a:prstGeom prst="rect">
            <a:avLst/>
          </a:prstGeom>
        </p:spPr>
        <p:txBody>
          <a:bodyPr vert="horz" lIns="0" tIns="0" rIns="0" bIns="0" rtlCol="0" anchor="b" anchorCtr="0">
            <a:spAutoFit/>
          </a:bodyPr>
          <a:lstStyle/>
          <a:p>
            <a:r>
              <a:rPr lang="en-US"/>
              <a:t>Click to edit Master title style</a:t>
            </a:r>
            <a:endParaRPr lang="en-US" dirty="0"/>
          </a:p>
        </p:txBody>
      </p:sp>
    </p:spTree>
    <p:extLst>
      <p:ext uri="{BB962C8B-B14F-4D97-AF65-F5344CB8AC3E}">
        <p14:creationId xmlns:p14="http://schemas.microsoft.com/office/powerpoint/2010/main" val="300749519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Lst>
  <p:hf hdr="0" ftr="0"/>
  <p:txStyles>
    <p:titleStyle>
      <a:lvl1pPr algn="l" defTabSz="685800" rtl="0" eaLnBrk="1" latinLnBrk="0" hangingPunct="1">
        <a:lnSpc>
          <a:spcPct val="90000"/>
        </a:lnSpc>
        <a:spcBef>
          <a:spcPct val="0"/>
        </a:spcBef>
        <a:buNone/>
        <a:defRPr sz="2400" b="1" kern="1200">
          <a:solidFill>
            <a:srgbClr val="FFD100"/>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9EBB-6D4D-9248-960D-3A72255EDBBF}"/>
              </a:ext>
            </a:extLst>
          </p:cNvPr>
          <p:cNvSpPr>
            <a:spLocks noGrp="1"/>
          </p:cNvSpPr>
          <p:nvPr>
            <p:ph type="ctrTitle"/>
          </p:nvPr>
        </p:nvSpPr>
        <p:spPr>
          <a:xfrm>
            <a:off x="731520" y="1974026"/>
            <a:ext cx="7680960" cy="529247"/>
          </a:xfrm>
        </p:spPr>
        <p:txBody>
          <a:bodyPr/>
          <a:lstStyle/>
          <a:p>
            <a:r>
              <a:rPr lang="en-US" dirty="0" smtClean="0"/>
              <a:t>Post Award Training</a:t>
            </a:r>
            <a:endParaRPr lang="en-US" dirty="0"/>
          </a:p>
        </p:txBody>
      </p:sp>
      <p:sp>
        <p:nvSpPr>
          <p:cNvPr id="3" name="Text Placeholder 2">
            <a:extLst>
              <a:ext uri="{FF2B5EF4-FFF2-40B4-BE49-F238E27FC236}">
                <a16:creationId xmlns:a16="http://schemas.microsoft.com/office/drawing/2014/main" id="{01663D33-78AA-4440-ACFB-5BBFE9BF84F9}"/>
              </a:ext>
            </a:extLst>
          </p:cNvPr>
          <p:cNvSpPr>
            <a:spLocks noGrp="1"/>
          </p:cNvSpPr>
          <p:nvPr>
            <p:ph type="body" sz="quarter" idx="20"/>
          </p:nvPr>
        </p:nvSpPr>
        <p:spPr>
          <a:xfrm>
            <a:off x="731520" y="2630241"/>
            <a:ext cx="7680960" cy="221599"/>
          </a:xfrm>
        </p:spPr>
        <p:txBody>
          <a:bodyPr/>
          <a:lstStyle/>
          <a:p>
            <a:r>
              <a:rPr lang="en-US" dirty="0" smtClean="0"/>
              <a:t>What happens after funds are awarded?</a:t>
            </a:r>
            <a:endParaRPr lang="en-US" dirty="0"/>
          </a:p>
        </p:txBody>
      </p:sp>
      <p:sp>
        <p:nvSpPr>
          <p:cNvPr id="10" name="Text Placeholder 9">
            <a:extLst>
              <a:ext uri="{FF2B5EF4-FFF2-40B4-BE49-F238E27FC236}">
                <a16:creationId xmlns:a16="http://schemas.microsoft.com/office/drawing/2014/main" id="{2D59713A-2368-3E45-B265-08E3E0F42F7E}"/>
              </a:ext>
            </a:extLst>
          </p:cNvPr>
          <p:cNvSpPr>
            <a:spLocks noGrp="1"/>
          </p:cNvSpPr>
          <p:nvPr>
            <p:ph type="body" sz="quarter" idx="18"/>
          </p:nvPr>
        </p:nvSpPr>
        <p:spPr>
          <a:xfrm>
            <a:off x="945529" y="4108738"/>
            <a:ext cx="5344710" cy="703782"/>
          </a:xfrm>
        </p:spPr>
        <p:txBody>
          <a:bodyPr/>
          <a:lstStyle/>
          <a:p>
            <a:r>
              <a:rPr lang="en-US" dirty="0"/>
              <a:t>Laura Sheehan</a:t>
            </a:r>
          </a:p>
          <a:p>
            <a:r>
              <a:rPr lang="en-US" dirty="0" smtClean="0"/>
              <a:t>Manager of Research Administration</a:t>
            </a:r>
          </a:p>
          <a:p>
            <a:r>
              <a:rPr lang="en-US" dirty="0" smtClean="0"/>
              <a:t>Department of Family Medicine</a:t>
            </a:r>
            <a:endParaRPr lang="en-US"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6" y="0"/>
            <a:ext cx="5486411" cy="981458"/>
          </a:xfrm>
          <a:prstGeom prst="rect">
            <a:avLst/>
          </a:prstGeom>
        </p:spPr>
      </p:pic>
    </p:spTree>
    <p:extLst>
      <p:ext uri="{BB962C8B-B14F-4D97-AF65-F5344CB8AC3E}">
        <p14:creationId xmlns:p14="http://schemas.microsoft.com/office/powerpoint/2010/main" val="1413806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2645" y="501640"/>
            <a:ext cx="7680960" cy="332399"/>
          </a:xfrm>
        </p:spPr>
        <p:txBody>
          <a:bodyPr/>
          <a:lstStyle/>
          <a:p>
            <a:r>
              <a:rPr lang="en-US" sz="2400" dirty="0" smtClean="0">
                <a:solidFill>
                  <a:srgbClr val="FFC000"/>
                </a:solidFill>
              </a:rPr>
              <a:t>Reading the Award Snapshot</a:t>
            </a:r>
            <a:endParaRPr lang="en-US" sz="2400" dirty="0">
              <a:solidFill>
                <a:srgbClr val="FFC000"/>
              </a:solidFill>
            </a:endParaRPr>
          </a:p>
        </p:txBody>
      </p:sp>
      <p:sp>
        <p:nvSpPr>
          <p:cNvPr id="3" name="Text Placeholder 2"/>
          <p:cNvSpPr>
            <a:spLocks noGrp="1"/>
          </p:cNvSpPr>
          <p:nvPr>
            <p:ph type="body" sz="quarter" idx="20"/>
          </p:nvPr>
        </p:nvSpPr>
        <p:spPr>
          <a:xfrm>
            <a:off x="731520" y="1063256"/>
            <a:ext cx="7680960" cy="3637919"/>
          </a:xfrm>
        </p:spPr>
        <p:txBody>
          <a:bodyPr/>
          <a:lstStyle/>
          <a:p>
            <a:pPr algn="l"/>
            <a:r>
              <a:rPr lang="en-US" sz="1800" dirty="0" smtClean="0"/>
              <a:t>Review the Award Snapshot with your fund manager at your first monthly meeting</a:t>
            </a:r>
          </a:p>
          <a:p>
            <a:pPr marL="285750" indent="-285750" algn="l">
              <a:buFont typeface="Arial" panose="020B0604020202020204" pitchFamily="34" charset="0"/>
              <a:buChar char="•"/>
            </a:pPr>
            <a:r>
              <a:rPr lang="en-US" sz="1800" dirty="0" smtClean="0"/>
              <a:t>Fund number</a:t>
            </a:r>
          </a:p>
          <a:p>
            <a:pPr marL="285750" indent="-285750" algn="l">
              <a:buFont typeface="Arial" panose="020B0604020202020204" pitchFamily="34" charset="0"/>
              <a:buChar char="•"/>
            </a:pPr>
            <a:r>
              <a:rPr lang="en-US" sz="1800" dirty="0" smtClean="0"/>
              <a:t>Budget/project period</a:t>
            </a:r>
          </a:p>
          <a:p>
            <a:pPr marL="285750" indent="-285750" algn="l">
              <a:buFont typeface="Arial" panose="020B0604020202020204" pitchFamily="34" charset="0"/>
              <a:buChar char="•"/>
            </a:pPr>
            <a:r>
              <a:rPr lang="en-US" sz="1800" dirty="0" smtClean="0"/>
              <a:t>Special Attention items and Alerts </a:t>
            </a:r>
          </a:p>
          <a:p>
            <a:pPr marL="285750" indent="-285750" algn="l">
              <a:buFont typeface="Arial" panose="020B0604020202020204" pitchFamily="34" charset="0"/>
              <a:buChar char="•"/>
            </a:pPr>
            <a:r>
              <a:rPr lang="en-US" sz="1800" dirty="0" smtClean="0"/>
              <a:t>Amount awarded</a:t>
            </a:r>
          </a:p>
          <a:p>
            <a:pPr marL="285750" indent="-285750" algn="l">
              <a:buFont typeface="Arial" panose="020B0604020202020204" pitchFamily="34" charset="0"/>
              <a:buChar char="•"/>
            </a:pPr>
            <a:r>
              <a:rPr lang="en-US" sz="1800" dirty="0" smtClean="0"/>
              <a:t>Deliverables (technical reports, financial reports, etc.)</a:t>
            </a:r>
          </a:p>
          <a:p>
            <a:pPr marL="285750" indent="-285750" algn="l">
              <a:buFont typeface="Arial" panose="020B0604020202020204" pitchFamily="34" charset="0"/>
              <a:buChar char="•"/>
            </a:pPr>
            <a:r>
              <a:rPr lang="en-US" sz="1800" dirty="0" smtClean="0"/>
              <a:t>Compliance requirements</a:t>
            </a:r>
          </a:p>
          <a:p>
            <a:pPr marL="285750" indent="-285750" algn="l">
              <a:buFont typeface="Arial" panose="020B0604020202020204" pitchFamily="34" charset="0"/>
              <a:buChar char="•"/>
            </a:pPr>
            <a:r>
              <a:rPr lang="en-US" sz="1800" dirty="0" smtClean="0">
                <a:solidFill>
                  <a:srgbClr val="FFC000"/>
                </a:solidFill>
              </a:rPr>
              <a:t>Payment basis</a:t>
            </a:r>
          </a:p>
          <a:p>
            <a:pPr marL="285750" indent="-285750" algn="l">
              <a:buFont typeface="Arial" panose="020B0604020202020204" pitchFamily="34" charset="0"/>
              <a:buChar char="•"/>
            </a:pPr>
            <a:r>
              <a:rPr lang="en-US" sz="1800" dirty="0" smtClean="0"/>
              <a:t>Contacts</a:t>
            </a:r>
          </a:p>
          <a:p>
            <a:pPr marL="285750" indent="-285750" algn="l">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10</a:t>
            </a:fld>
            <a:endParaRPr lang="en-US" dirty="0"/>
          </a:p>
        </p:txBody>
      </p:sp>
    </p:spTree>
    <p:extLst>
      <p:ext uri="{BB962C8B-B14F-4D97-AF65-F5344CB8AC3E}">
        <p14:creationId xmlns:p14="http://schemas.microsoft.com/office/powerpoint/2010/main" val="259109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325" y="467555"/>
            <a:ext cx="7680960" cy="276999"/>
          </a:xfrm>
        </p:spPr>
        <p:txBody>
          <a:bodyPr/>
          <a:lstStyle/>
          <a:p>
            <a:r>
              <a:rPr lang="en-US" sz="2000" dirty="0" smtClean="0">
                <a:solidFill>
                  <a:srgbClr val="FFC000"/>
                </a:solidFill>
              </a:rPr>
              <a:t>Payment Basis</a:t>
            </a:r>
            <a:endParaRPr lang="en-US" sz="2000" dirty="0">
              <a:solidFill>
                <a:srgbClr val="FFC000"/>
              </a:solidFill>
            </a:endParaRPr>
          </a:p>
        </p:txBody>
      </p:sp>
      <p:sp>
        <p:nvSpPr>
          <p:cNvPr id="4" name="Slide Number Placeholder 3"/>
          <p:cNvSpPr>
            <a:spLocks noGrp="1"/>
          </p:cNvSpPr>
          <p:nvPr>
            <p:ph type="sldNum" sz="quarter" idx="4"/>
          </p:nvPr>
        </p:nvSpPr>
        <p:spPr/>
        <p:txBody>
          <a:bodyPr/>
          <a:lstStyle/>
          <a:p>
            <a:fld id="{8368066F-241F-DA46-A244-6F6C08E1BFA8}"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527099" y="744554"/>
            <a:ext cx="7763412" cy="3959402"/>
          </a:xfrm>
          <a:prstGeom prst="rect">
            <a:avLst/>
          </a:prstGeom>
        </p:spPr>
      </p:pic>
    </p:spTree>
    <p:extLst>
      <p:ext uri="{BB962C8B-B14F-4D97-AF65-F5344CB8AC3E}">
        <p14:creationId xmlns:p14="http://schemas.microsoft.com/office/powerpoint/2010/main" val="2445773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325" y="467555"/>
            <a:ext cx="7680960" cy="332399"/>
          </a:xfrm>
        </p:spPr>
        <p:txBody>
          <a:bodyPr/>
          <a:lstStyle/>
          <a:p>
            <a:r>
              <a:rPr lang="en-US" sz="2400" dirty="0" smtClean="0">
                <a:solidFill>
                  <a:srgbClr val="FFC000"/>
                </a:solidFill>
              </a:rPr>
              <a:t>Payment Basis</a:t>
            </a:r>
            <a:endParaRPr lang="en-US" sz="2400" dirty="0">
              <a:solidFill>
                <a:srgbClr val="FFC000"/>
              </a:solidFill>
            </a:endParaRPr>
          </a:p>
        </p:txBody>
      </p:sp>
      <p:sp>
        <p:nvSpPr>
          <p:cNvPr id="4" name="Slide Number Placeholder 3"/>
          <p:cNvSpPr>
            <a:spLocks noGrp="1"/>
          </p:cNvSpPr>
          <p:nvPr>
            <p:ph type="sldNum" sz="quarter" idx="4"/>
          </p:nvPr>
        </p:nvSpPr>
        <p:spPr/>
        <p:txBody>
          <a:bodyPr/>
          <a:lstStyle/>
          <a:p>
            <a:fld id="{8368066F-241F-DA46-A244-6F6C08E1BFA8}" type="slidenum">
              <a:rPr lang="en-US" smtClean="0"/>
              <a:pPr/>
              <a:t>12</a:t>
            </a:fld>
            <a:endParaRPr lang="en-US" dirty="0"/>
          </a:p>
        </p:txBody>
      </p:sp>
      <p:sp>
        <p:nvSpPr>
          <p:cNvPr id="3" name="TextBox 2"/>
          <p:cNvSpPr txBox="1"/>
          <p:nvPr/>
        </p:nvSpPr>
        <p:spPr>
          <a:xfrm>
            <a:off x="493107" y="861237"/>
            <a:ext cx="7831396" cy="4170372"/>
          </a:xfrm>
          <a:prstGeom prst="rect">
            <a:avLst/>
          </a:prstGeom>
          <a:noFill/>
        </p:spPr>
        <p:txBody>
          <a:bodyPr wrap="square" lIns="457200" tIns="0" rIns="0" bIns="0" rtlCol="0">
            <a:spAutoFit/>
          </a:bodyPr>
          <a:lstStyle/>
          <a:p>
            <a:pPr algn="l"/>
            <a:r>
              <a:rPr lang="en-US" sz="1800" b="1" dirty="0" smtClean="0">
                <a:solidFill>
                  <a:schemeClr val="bg1"/>
                </a:solidFill>
              </a:rPr>
              <a:t>Cost Reimbursement</a:t>
            </a:r>
          </a:p>
          <a:p>
            <a:pPr marL="509588" indent="-285750">
              <a:buFont typeface="Arial" panose="020B0604020202020204" pitchFamily="34" charset="0"/>
              <a:buChar char="•"/>
            </a:pPr>
            <a:r>
              <a:rPr lang="en-US" sz="1600" dirty="0" smtClean="0"/>
              <a:t>Payment </a:t>
            </a:r>
            <a:r>
              <a:rPr lang="en-US" sz="1600" dirty="0"/>
              <a:t>is based on actual costs incurred, most common</a:t>
            </a:r>
          </a:p>
          <a:p>
            <a:pPr marL="509588" indent="-285750">
              <a:buFont typeface="Arial" panose="020B0604020202020204" pitchFamily="34" charset="0"/>
              <a:buChar char="•"/>
            </a:pPr>
            <a:r>
              <a:rPr lang="en-US" sz="1600" dirty="0" smtClean="0"/>
              <a:t>Revenue </a:t>
            </a:r>
            <a:r>
              <a:rPr lang="en-US" sz="1600" dirty="0"/>
              <a:t>is earned when allowable and applicable costs incurred up to the total budget approved</a:t>
            </a:r>
          </a:p>
          <a:p>
            <a:pPr marL="509588" indent="-285750">
              <a:buFont typeface="Arial" panose="020B0604020202020204" pitchFamily="34" charset="0"/>
              <a:buChar char="•"/>
            </a:pPr>
            <a:r>
              <a:rPr lang="en-US" sz="1600" dirty="0" smtClean="0"/>
              <a:t>Unspent </a:t>
            </a:r>
            <a:r>
              <a:rPr lang="en-US" sz="1600" dirty="0"/>
              <a:t>funds in the budget must be returned to the </a:t>
            </a:r>
            <a:r>
              <a:rPr lang="en-US" sz="1600" dirty="0" smtClean="0"/>
              <a:t>sponsor</a:t>
            </a:r>
          </a:p>
          <a:p>
            <a:endParaRPr lang="en-US" sz="1600" dirty="0"/>
          </a:p>
          <a:p>
            <a:r>
              <a:rPr lang="en-US" sz="1800" b="1" dirty="0" smtClean="0"/>
              <a:t>Firm Fixed-Price</a:t>
            </a:r>
          </a:p>
          <a:p>
            <a:pPr marL="509588" indent="-285750">
              <a:buFont typeface="Arial" panose="020B0604020202020204" pitchFamily="34" charset="0"/>
              <a:buChar char="•"/>
            </a:pPr>
            <a:r>
              <a:rPr lang="en-US" sz="1600" dirty="0" smtClean="0"/>
              <a:t>Payment </a:t>
            </a:r>
            <a:r>
              <a:rPr lang="en-US" sz="1600" dirty="0"/>
              <a:t>is based on a fixed specified amount, regardless of costs incurred</a:t>
            </a:r>
          </a:p>
          <a:p>
            <a:pPr marL="509588" indent="-285750">
              <a:buFont typeface="Arial" panose="020B0604020202020204" pitchFamily="34" charset="0"/>
              <a:buChar char="•"/>
            </a:pPr>
            <a:r>
              <a:rPr lang="en-US" sz="1600" dirty="0" smtClean="0"/>
              <a:t>Unspent </a:t>
            </a:r>
            <a:r>
              <a:rPr lang="en-US" sz="1600" dirty="0"/>
              <a:t>funds can be retained by the University in accordance with UCLA policy 913</a:t>
            </a:r>
          </a:p>
          <a:p>
            <a:endParaRPr lang="en-US" sz="1600" dirty="0"/>
          </a:p>
          <a:p>
            <a:r>
              <a:rPr lang="en-US" sz="1800" b="1" dirty="0" smtClean="0"/>
              <a:t>Firm Fixed-Rate</a:t>
            </a:r>
          </a:p>
          <a:p>
            <a:pPr marL="509588" indent="-285750">
              <a:buFont typeface="Arial" panose="020B0604020202020204" pitchFamily="34" charset="0"/>
              <a:buChar char="•"/>
            </a:pPr>
            <a:r>
              <a:rPr lang="en-US" sz="1600" dirty="0" smtClean="0"/>
              <a:t>Payment </a:t>
            </a:r>
            <a:r>
              <a:rPr lang="en-US" sz="1600" dirty="0"/>
              <a:t>is based on a fixed rate applied to number of units performed</a:t>
            </a:r>
          </a:p>
          <a:p>
            <a:pPr marL="509588" indent="-285750">
              <a:buFont typeface="Arial" panose="020B0604020202020204" pitchFamily="34" charset="0"/>
              <a:buChar char="•"/>
            </a:pPr>
            <a:r>
              <a:rPr lang="en-US" sz="1600" dirty="0"/>
              <a:t>Unspent funds can be retained by the University in accordance with UCLA policy 913</a:t>
            </a:r>
          </a:p>
          <a:p>
            <a:endParaRPr lang="en-US" dirty="0"/>
          </a:p>
          <a:p>
            <a:endParaRPr lang="en-US" dirty="0"/>
          </a:p>
        </p:txBody>
      </p:sp>
      <p:sp>
        <p:nvSpPr>
          <p:cNvPr id="6" name="TextBox 5"/>
          <p:cNvSpPr txBox="1"/>
          <p:nvPr/>
        </p:nvSpPr>
        <p:spPr>
          <a:xfrm rot="20486827">
            <a:off x="3774180" y="2946203"/>
            <a:ext cx="4805752" cy="430887"/>
          </a:xfrm>
          <a:prstGeom prst="rect">
            <a:avLst/>
          </a:prstGeom>
          <a:solidFill>
            <a:srgbClr val="669FD3"/>
          </a:solidFill>
        </p:spPr>
        <p:txBody>
          <a:bodyPr wrap="square" lIns="457200" tIns="0" rIns="0" bIns="0" rtlCol="0">
            <a:spAutoFit/>
          </a:bodyPr>
          <a:lstStyle/>
          <a:p>
            <a:pPr algn="l"/>
            <a:r>
              <a:rPr lang="en-US" sz="2800" dirty="0">
                <a:solidFill>
                  <a:srgbClr val="FFC000"/>
                </a:solidFill>
              </a:rPr>
              <a:t>o</a:t>
            </a:r>
            <a:r>
              <a:rPr lang="en-US" sz="2800" dirty="0" smtClean="0">
                <a:solidFill>
                  <a:srgbClr val="FFC000"/>
                </a:solidFill>
              </a:rPr>
              <a:t>r a combination of these</a:t>
            </a:r>
            <a:endParaRPr lang="en-US" sz="2800" dirty="0">
              <a:solidFill>
                <a:srgbClr val="FFC000"/>
              </a:solidFill>
            </a:endParaRPr>
          </a:p>
        </p:txBody>
      </p:sp>
    </p:spTree>
    <p:extLst>
      <p:ext uri="{BB962C8B-B14F-4D97-AF65-F5344CB8AC3E}">
        <p14:creationId xmlns:p14="http://schemas.microsoft.com/office/powerpoint/2010/main" val="183239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a:xfrm>
            <a:off x="419547" y="1198626"/>
            <a:ext cx="8378378" cy="3390672"/>
          </a:xfrm>
        </p:spPr>
        <p:txBody>
          <a:bodyPr/>
          <a:lstStyle/>
          <a:p>
            <a:pPr marL="285750" indent="-285750" algn="l">
              <a:spcAft>
                <a:spcPts val="600"/>
              </a:spcAft>
              <a:buFont typeface="Arial" panose="020B0604020202020204" pitchFamily="34" charset="0"/>
              <a:buChar char="•"/>
            </a:pPr>
            <a:r>
              <a:rPr lang="en-US" sz="2000" dirty="0" smtClean="0"/>
              <a:t>Sometimes NOA comes with a check, but mostly we invoice</a:t>
            </a:r>
          </a:p>
          <a:p>
            <a:pPr marL="285750" indent="-285750" algn="l">
              <a:spcAft>
                <a:spcPts val="600"/>
              </a:spcAft>
              <a:buFont typeface="Arial" panose="020B0604020202020204" pitchFamily="34" charset="0"/>
              <a:buChar char="•"/>
            </a:pPr>
            <a:r>
              <a:rPr lang="en-US" sz="2000" dirty="0" smtClean="0"/>
              <a:t>EFM handles the invoicing for the most part. </a:t>
            </a:r>
          </a:p>
          <a:p>
            <a:pPr marL="285750" indent="-285750" algn="l">
              <a:spcAft>
                <a:spcPts val="600"/>
              </a:spcAft>
              <a:buFont typeface="Arial" panose="020B0604020202020204" pitchFamily="34" charset="0"/>
              <a:buChar char="•"/>
            </a:pPr>
            <a:r>
              <a:rPr lang="en-US" sz="2000" dirty="0" smtClean="0"/>
              <a:t>Based on agreed upon arrangements (e.g. monthly, quarterly, milestone basis, etc.)</a:t>
            </a:r>
            <a:endParaRPr lang="en-US" sz="1400" dirty="0" smtClean="0"/>
          </a:p>
          <a:p>
            <a:pPr marL="285750" indent="-285750" algn="l">
              <a:spcAft>
                <a:spcPts val="600"/>
              </a:spcAft>
              <a:buFont typeface="Arial" panose="020B0604020202020204" pitchFamily="34" charset="0"/>
              <a:buChar char="•"/>
            </a:pPr>
            <a:r>
              <a:rPr lang="en-US" sz="2000" dirty="0" smtClean="0"/>
              <a:t>May need PI signature or supporting documentation</a:t>
            </a:r>
            <a:endParaRPr lang="en-US" sz="1400" dirty="0" smtClean="0"/>
          </a:p>
          <a:p>
            <a:pPr marL="285750" indent="-285750" algn="l">
              <a:spcAft>
                <a:spcPts val="600"/>
              </a:spcAft>
              <a:buFont typeface="Arial" panose="020B0604020202020204" pitchFamily="34" charset="0"/>
              <a:buChar char="•"/>
            </a:pPr>
            <a:r>
              <a:rPr lang="en-US" sz="2000" dirty="0" smtClean="0"/>
              <a:t>If milestone-based, PI and Fund Manager will need to update EFM with project progress</a:t>
            </a:r>
          </a:p>
          <a:p>
            <a:pPr marL="285750" indent="-285750" algn="l">
              <a:spcAft>
                <a:spcPts val="600"/>
              </a:spcAft>
              <a:buFont typeface="Arial" panose="020B0604020202020204" pitchFamily="34" charset="0"/>
              <a:buChar char="•"/>
            </a:pPr>
            <a:r>
              <a:rPr lang="en-US" sz="2000" dirty="0" smtClean="0"/>
              <a:t>If combination, Fund Manager will need to separate out cost-reimbursable items from fixed price/rate expenses</a:t>
            </a:r>
            <a:endParaRPr lang="en-US" sz="2000"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13</a:t>
            </a:fld>
            <a:endParaRPr lang="en-US" dirty="0"/>
          </a:p>
        </p:txBody>
      </p:sp>
      <p:sp>
        <p:nvSpPr>
          <p:cNvPr id="2" name="TextBox 1"/>
          <p:cNvSpPr txBox="1"/>
          <p:nvPr/>
        </p:nvSpPr>
        <p:spPr>
          <a:xfrm>
            <a:off x="419547" y="570155"/>
            <a:ext cx="7829737" cy="369332"/>
          </a:xfrm>
          <a:prstGeom prst="rect">
            <a:avLst/>
          </a:prstGeom>
          <a:noFill/>
        </p:spPr>
        <p:txBody>
          <a:bodyPr wrap="square" lIns="0" tIns="0" rIns="0" bIns="0" rtlCol="0">
            <a:spAutoFit/>
          </a:bodyPr>
          <a:lstStyle/>
          <a:p>
            <a:pPr algn="l"/>
            <a:r>
              <a:rPr lang="en-US" sz="2400" b="1" i="1" dirty="0" smtClean="0">
                <a:solidFill>
                  <a:srgbClr val="FFC000"/>
                </a:solidFill>
              </a:rPr>
              <a:t>How does the money actually get processed?</a:t>
            </a:r>
            <a:endParaRPr lang="en-US" sz="2400" b="1" i="1" dirty="0">
              <a:solidFill>
                <a:srgbClr val="FFC000"/>
              </a:solidFill>
            </a:endParaRPr>
          </a:p>
        </p:txBody>
      </p:sp>
    </p:spTree>
    <p:extLst>
      <p:ext uri="{BB962C8B-B14F-4D97-AF65-F5344CB8AC3E}">
        <p14:creationId xmlns:p14="http://schemas.microsoft.com/office/powerpoint/2010/main" val="54347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splaying 20 Image For Raining Money Cartoon "/>
          <p:cNvPicPr>
            <a:picLocks noChangeAspect="1" noChangeArrowheads="1"/>
          </p:cNvPicPr>
          <p:nvPr/>
        </p:nvPicPr>
        <p:blipFill rotWithShape="1">
          <a:blip r:embed="rId2">
            <a:extLst>
              <a:ext uri="{28A0092B-C50C-407E-A947-70E740481C1C}">
                <a14:useLocalDpi xmlns:a14="http://schemas.microsoft.com/office/drawing/2010/main" val="0"/>
              </a:ext>
            </a:extLst>
          </a:blip>
          <a:srcRect b="14986"/>
          <a:stretch/>
        </p:blipFill>
        <p:spPr bwMode="auto">
          <a:xfrm>
            <a:off x="1798637" y="1251588"/>
            <a:ext cx="5220335" cy="24963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68325" y="639562"/>
            <a:ext cx="7680960" cy="526298"/>
          </a:xfrm>
        </p:spPr>
        <p:txBody>
          <a:bodyPr/>
          <a:lstStyle/>
          <a:p>
            <a:r>
              <a:rPr lang="en-US" dirty="0" smtClean="0">
                <a:solidFill>
                  <a:srgbClr val="FFC000"/>
                </a:solidFill>
              </a:rPr>
              <a:t>We have the fund number! </a:t>
            </a:r>
            <a:endParaRPr lang="en-US" dirty="0">
              <a:solidFill>
                <a:srgbClr val="FFC000"/>
              </a:solidFill>
            </a:endParaRPr>
          </a:p>
        </p:txBody>
      </p:sp>
      <p:sp>
        <p:nvSpPr>
          <p:cNvPr id="4" name="Slide Number Placeholder 3"/>
          <p:cNvSpPr>
            <a:spLocks noGrp="1"/>
          </p:cNvSpPr>
          <p:nvPr>
            <p:ph type="sldNum" sz="quarter" idx="4"/>
          </p:nvPr>
        </p:nvSpPr>
        <p:spPr/>
        <p:txBody>
          <a:bodyPr/>
          <a:lstStyle/>
          <a:p>
            <a:fld id="{8368066F-241F-DA46-A244-6F6C08E1BFA8}" type="slidenum">
              <a:rPr lang="en-US" smtClean="0"/>
              <a:pPr/>
              <a:t>14</a:t>
            </a:fld>
            <a:endParaRPr lang="en-US" dirty="0"/>
          </a:p>
        </p:txBody>
      </p:sp>
      <p:sp>
        <p:nvSpPr>
          <p:cNvPr id="5" name="TextBox 4"/>
          <p:cNvSpPr txBox="1"/>
          <p:nvPr/>
        </p:nvSpPr>
        <p:spPr>
          <a:xfrm>
            <a:off x="1025524" y="3773042"/>
            <a:ext cx="6766560" cy="830997"/>
          </a:xfrm>
          <a:prstGeom prst="rect">
            <a:avLst/>
          </a:prstGeom>
          <a:noFill/>
        </p:spPr>
        <p:txBody>
          <a:bodyPr wrap="square" lIns="0" tIns="0" rIns="0" bIns="0" rtlCol="0">
            <a:spAutoFit/>
          </a:bodyPr>
          <a:lstStyle/>
          <a:p>
            <a:pPr algn="ctr"/>
            <a:r>
              <a:rPr lang="en-US" sz="5400" b="1" dirty="0" smtClean="0"/>
              <a:t>Now what?</a:t>
            </a:r>
            <a:endParaRPr lang="en-US" sz="5400" b="1" dirty="0"/>
          </a:p>
        </p:txBody>
      </p:sp>
    </p:spTree>
    <p:extLst>
      <p:ext uri="{BB962C8B-B14F-4D97-AF65-F5344CB8AC3E}">
        <p14:creationId xmlns:p14="http://schemas.microsoft.com/office/powerpoint/2010/main" val="2418060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475" y="3550446"/>
            <a:ext cx="8426449" cy="1052596"/>
          </a:xfrm>
        </p:spPr>
        <p:txBody>
          <a:bodyPr/>
          <a:lstStyle/>
          <a:p>
            <a:r>
              <a:rPr lang="en-US" dirty="0" smtClean="0"/>
              <a:t>“Now is when the real work begins.”</a:t>
            </a: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15</a:t>
            </a:fld>
            <a:endParaRPr lang="en-US" dirty="0"/>
          </a:p>
        </p:txBody>
      </p:sp>
      <p:pic>
        <p:nvPicPr>
          <p:cNvPr id="2050" name="Picture 2" descr="Now is when the real work begins,&amp;#39; Kamala Harris say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256" y="650875"/>
            <a:ext cx="4151488" cy="233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119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47" y="658419"/>
            <a:ext cx="7315200" cy="334259"/>
          </a:xfrm>
        </p:spPr>
        <p:txBody>
          <a:bodyPr/>
          <a:lstStyle/>
          <a:p>
            <a:r>
              <a:rPr lang="en-US" dirty="0" smtClean="0"/>
              <a:t>Responsibilities of PIs and their teams:</a:t>
            </a:r>
            <a:endParaRPr lang="en-US" dirty="0"/>
          </a:p>
        </p:txBody>
      </p:sp>
      <p:sp>
        <p:nvSpPr>
          <p:cNvPr id="3" name="Text Placeholder 2"/>
          <p:cNvSpPr>
            <a:spLocks noGrp="1"/>
          </p:cNvSpPr>
          <p:nvPr>
            <p:ph type="body" sz="quarter" idx="13"/>
          </p:nvPr>
        </p:nvSpPr>
        <p:spPr>
          <a:xfrm>
            <a:off x="731838" y="1146618"/>
            <a:ext cx="7315200" cy="3749744"/>
          </a:xfrm>
        </p:spPr>
        <p:txBody>
          <a:bodyPr lIns="91440"/>
          <a:lstStyle/>
          <a:p>
            <a:pPr>
              <a:spcAft>
                <a:spcPts val="600"/>
              </a:spcAft>
            </a:pPr>
            <a:r>
              <a:rPr lang="en-US" sz="1800" dirty="0" smtClean="0"/>
              <a:t>Acquisition of appropriate approvals (e.g. IRB, human/animal subjects, biohazardous materials, etc.) and licenses</a:t>
            </a:r>
          </a:p>
          <a:p>
            <a:pPr>
              <a:spcAft>
                <a:spcPts val="600"/>
              </a:spcAft>
            </a:pPr>
            <a:r>
              <a:rPr lang="en-US" sz="1800" dirty="0" smtClean="0"/>
              <a:t>Scientific/technical conduct and reporting</a:t>
            </a:r>
          </a:p>
          <a:p>
            <a:pPr>
              <a:spcAft>
                <a:spcPts val="600"/>
              </a:spcAft>
            </a:pPr>
            <a:r>
              <a:rPr lang="en-US" sz="1800" dirty="0" smtClean="0"/>
              <a:t>Fiscal and programmatic management of the project</a:t>
            </a:r>
          </a:p>
          <a:p>
            <a:pPr>
              <a:spcAft>
                <a:spcPts val="600"/>
              </a:spcAft>
            </a:pPr>
            <a:r>
              <a:rPr lang="en-US" sz="1800" dirty="0" smtClean="0"/>
              <a:t>Understand and comply with all guidelines, restrictions, terms, and conditions</a:t>
            </a:r>
          </a:p>
          <a:p>
            <a:pPr>
              <a:spcAft>
                <a:spcPts val="600"/>
              </a:spcAft>
            </a:pPr>
            <a:r>
              <a:rPr lang="en-US" sz="1800" dirty="0" smtClean="0"/>
              <a:t>Allocate appropriated funds into applicable budget categories</a:t>
            </a:r>
          </a:p>
          <a:p>
            <a:pPr>
              <a:spcAft>
                <a:spcPts val="600"/>
              </a:spcAft>
            </a:pPr>
            <a:r>
              <a:rPr lang="en-US" sz="1800" dirty="0" smtClean="0"/>
              <a:t>Review and approve financial transactions</a:t>
            </a:r>
          </a:p>
          <a:p>
            <a:pPr>
              <a:spcAft>
                <a:spcPts val="600"/>
              </a:spcAft>
            </a:pPr>
            <a:r>
              <a:rPr lang="en-US" sz="1800" dirty="0" smtClean="0"/>
              <a:t>Conduct monthly reconciliation, make necessary adjustments</a:t>
            </a:r>
          </a:p>
          <a:p>
            <a:endParaRPr lang="en-US" sz="1800"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16</a:t>
            </a:fld>
            <a:endParaRPr lang="en-US" dirty="0"/>
          </a:p>
        </p:txBody>
      </p:sp>
      <p:sp>
        <p:nvSpPr>
          <p:cNvPr id="5" name="Rectangle 4"/>
          <p:cNvSpPr/>
          <p:nvPr/>
        </p:nvSpPr>
        <p:spPr>
          <a:xfrm>
            <a:off x="604434" y="2138766"/>
            <a:ext cx="7194313" cy="24177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06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50219"/>
            <a:ext cx="7315200" cy="334259"/>
          </a:xfrm>
        </p:spPr>
        <p:txBody>
          <a:bodyPr/>
          <a:lstStyle/>
          <a:p>
            <a:r>
              <a:rPr lang="en-US" dirty="0" smtClean="0"/>
              <a:t>Policies and Guidelines</a:t>
            </a:r>
            <a:endParaRPr lang="en-US" dirty="0"/>
          </a:p>
        </p:txBody>
      </p:sp>
      <p:sp>
        <p:nvSpPr>
          <p:cNvPr id="3" name="Text Placeholder 2"/>
          <p:cNvSpPr>
            <a:spLocks noGrp="1"/>
          </p:cNvSpPr>
          <p:nvPr>
            <p:ph type="body" sz="quarter" idx="13"/>
          </p:nvPr>
        </p:nvSpPr>
        <p:spPr>
          <a:xfrm>
            <a:off x="731520" y="1466126"/>
            <a:ext cx="7315200" cy="1656864"/>
          </a:xfrm>
        </p:spPr>
        <p:txBody>
          <a:bodyPr/>
          <a:lstStyle/>
          <a:p>
            <a:r>
              <a:rPr lang="en-US" sz="1800" dirty="0" smtClean="0"/>
              <a:t>Federal Policy and Governmental Law</a:t>
            </a:r>
          </a:p>
          <a:p>
            <a:r>
              <a:rPr lang="en-US" sz="1800" dirty="0" smtClean="0"/>
              <a:t>Sponsor Policies</a:t>
            </a:r>
          </a:p>
          <a:p>
            <a:r>
              <a:rPr lang="en-US" sz="1800" dirty="0" smtClean="0"/>
              <a:t>University Policies</a:t>
            </a:r>
          </a:p>
          <a:p>
            <a:r>
              <a:rPr lang="en-US" sz="1800" dirty="0" smtClean="0"/>
              <a:t>Departmental Policies</a:t>
            </a:r>
          </a:p>
          <a:p>
            <a:r>
              <a:rPr lang="en-US" sz="1800" dirty="0" smtClean="0"/>
              <a:t>Specific Award Terms</a:t>
            </a:r>
            <a:endParaRPr lang="en-US" sz="1800"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17</a:t>
            </a:fld>
            <a:endParaRPr lang="en-US" dirty="0"/>
          </a:p>
        </p:txBody>
      </p:sp>
      <p:sp>
        <p:nvSpPr>
          <p:cNvPr id="5" name="TextBox 4"/>
          <p:cNvSpPr txBox="1"/>
          <p:nvPr/>
        </p:nvSpPr>
        <p:spPr>
          <a:xfrm>
            <a:off x="5161462" y="2040786"/>
            <a:ext cx="3362143" cy="1415772"/>
          </a:xfrm>
          <a:prstGeom prst="rect">
            <a:avLst/>
          </a:prstGeom>
          <a:noFill/>
          <a:ln>
            <a:solidFill>
              <a:schemeClr val="bg1"/>
            </a:solidFill>
          </a:ln>
        </p:spPr>
        <p:txBody>
          <a:bodyPr wrap="square" lIns="91440" tIns="91440" rIns="91440" bIns="91440" rtlCol="0">
            <a:spAutoFit/>
          </a:bodyPr>
          <a:lstStyle/>
          <a:p>
            <a:pPr algn="ctr"/>
            <a:r>
              <a:rPr lang="en-US" sz="1600" b="1" dirty="0" smtClean="0"/>
              <a:t>Uniform Guidance Subpart E:</a:t>
            </a:r>
          </a:p>
          <a:p>
            <a:pPr algn="ctr"/>
            <a:r>
              <a:rPr lang="en-US" sz="1600" dirty="0" smtClean="0"/>
              <a:t>“Costs must be allowable, allocable, reasonable, consistently applied and adequately documented.”</a:t>
            </a:r>
            <a:endParaRPr lang="en-US" sz="1600" dirty="0"/>
          </a:p>
        </p:txBody>
      </p:sp>
      <p:sp>
        <p:nvSpPr>
          <p:cNvPr id="6" name="TextBox 5"/>
          <p:cNvSpPr txBox="1"/>
          <p:nvPr/>
        </p:nvSpPr>
        <p:spPr>
          <a:xfrm>
            <a:off x="3857581" y="3862880"/>
            <a:ext cx="3362143" cy="430887"/>
          </a:xfrm>
          <a:prstGeom prst="rect">
            <a:avLst/>
          </a:prstGeom>
          <a:noFill/>
          <a:ln>
            <a:solidFill>
              <a:schemeClr val="bg1"/>
            </a:solidFill>
          </a:ln>
        </p:spPr>
        <p:txBody>
          <a:bodyPr wrap="square" lIns="91440" tIns="91440" rIns="91440" bIns="91440" rtlCol="0">
            <a:spAutoFit/>
          </a:bodyPr>
          <a:lstStyle/>
          <a:p>
            <a:pPr algn="ctr"/>
            <a:r>
              <a:rPr lang="en-US" sz="1600" b="1" dirty="0" smtClean="0"/>
              <a:t>LA Times Rule of Thumb</a:t>
            </a:r>
          </a:p>
        </p:txBody>
      </p:sp>
    </p:spTree>
    <p:extLst>
      <p:ext uri="{BB962C8B-B14F-4D97-AF65-F5344CB8AC3E}">
        <p14:creationId xmlns:p14="http://schemas.microsoft.com/office/powerpoint/2010/main" val="29584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705" y="649001"/>
            <a:ext cx="7315200" cy="334259"/>
          </a:xfrm>
        </p:spPr>
        <p:txBody>
          <a:bodyPr/>
          <a:lstStyle/>
          <a:p>
            <a:r>
              <a:rPr lang="en-US" dirty="0" smtClean="0"/>
              <a:t>Typical Expenditures</a:t>
            </a:r>
            <a:endParaRPr lang="en-US" dirty="0"/>
          </a:p>
        </p:txBody>
      </p:sp>
      <p:sp>
        <p:nvSpPr>
          <p:cNvPr id="3" name="Text Placeholder 2"/>
          <p:cNvSpPr>
            <a:spLocks noGrp="1"/>
          </p:cNvSpPr>
          <p:nvPr>
            <p:ph type="body" sz="quarter" idx="13"/>
          </p:nvPr>
        </p:nvSpPr>
        <p:spPr>
          <a:xfrm>
            <a:off x="934085" y="1106201"/>
            <a:ext cx="7315200" cy="3258328"/>
          </a:xfrm>
        </p:spPr>
        <p:txBody>
          <a:bodyPr lIns="0"/>
          <a:lstStyle/>
          <a:p>
            <a:r>
              <a:rPr lang="en-US" dirty="0" smtClean="0"/>
              <a:t>Personnel</a:t>
            </a:r>
          </a:p>
          <a:p>
            <a:pPr marL="560070" lvl="1" indent="-285750">
              <a:buFont typeface="Courier New" panose="02070309020205020404" pitchFamily="49" charset="0"/>
              <a:buChar char="o"/>
            </a:pPr>
            <a:r>
              <a:rPr lang="en-US" dirty="0" smtClean="0"/>
              <a:t>Hiring new personnel </a:t>
            </a:r>
          </a:p>
          <a:p>
            <a:pPr marL="560070" lvl="1" indent="-285750">
              <a:buFont typeface="Courier New" panose="02070309020205020404" pitchFamily="49" charset="0"/>
              <a:buChar char="o"/>
            </a:pPr>
            <a:r>
              <a:rPr lang="en-US" dirty="0" smtClean="0"/>
              <a:t>Effort should match reality</a:t>
            </a:r>
          </a:p>
          <a:p>
            <a:r>
              <a:rPr lang="en-US" dirty="0" smtClean="0"/>
              <a:t>Transfers to other departments and</a:t>
            </a:r>
            <a:r>
              <a:rPr lang="en-US" dirty="0" smtClean="0">
                <a:solidFill>
                  <a:srgbClr val="FFC000"/>
                </a:solidFill>
              </a:rPr>
              <a:t> Subawards</a:t>
            </a:r>
          </a:p>
          <a:p>
            <a:pPr marL="560070" lvl="1" indent="-285750">
              <a:buFont typeface="Courier New" panose="02070309020205020404" pitchFamily="49" charset="0"/>
              <a:buChar char="o"/>
            </a:pPr>
            <a:r>
              <a:rPr lang="en-US" dirty="0" smtClean="0"/>
              <a:t>Timing</a:t>
            </a:r>
          </a:p>
          <a:p>
            <a:pPr marL="560070" lvl="1" indent="-285750">
              <a:buFont typeface="Courier New" panose="02070309020205020404" pitchFamily="49" charset="0"/>
              <a:buChar char="o"/>
            </a:pPr>
            <a:r>
              <a:rPr lang="en-US" dirty="0" smtClean="0"/>
              <a:t>Amount</a:t>
            </a:r>
          </a:p>
          <a:p>
            <a:r>
              <a:rPr lang="en-US" dirty="0" smtClean="0"/>
              <a:t>Materials and supplies, paying for services, invoices</a:t>
            </a:r>
          </a:p>
          <a:p>
            <a:r>
              <a:rPr lang="en-US" dirty="0" smtClean="0"/>
              <a:t>Consultants/independent contractors</a:t>
            </a:r>
          </a:p>
          <a:p>
            <a:r>
              <a:rPr lang="en-US" dirty="0" smtClean="0"/>
              <a:t>Travel</a:t>
            </a:r>
          </a:p>
          <a:p>
            <a:r>
              <a:rPr lang="en-US" dirty="0" smtClean="0"/>
              <a:t>Rent</a:t>
            </a:r>
          </a:p>
          <a:p>
            <a:r>
              <a:rPr lang="en-US" dirty="0" smtClean="0"/>
              <a:t>Other</a:t>
            </a: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18</a:t>
            </a:fld>
            <a:endParaRPr lang="en-US" dirty="0"/>
          </a:p>
        </p:txBody>
      </p:sp>
    </p:spTree>
    <p:extLst>
      <p:ext uri="{BB962C8B-B14F-4D97-AF65-F5344CB8AC3E}">
        <p14:creationId xmlns:p14="http://schemas.microsoft.com/office/powerpoint/2010/main" val="3812416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496" y="885129"/>
            <a:ext cx="7315200" cy="334259"/>
          </a:xfrm>
        </p:spPr>
        <p:txBody>
          <a:bodyPr/>
          <a:lstStyle/>
          <a:p>
            <a:r>
              <a:rPr lang="en-US" dirty="0" smtClean="0"/>
              <a:t>Managing Subawards</a:t>
            </a: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19</a:t>
            </a:fld>
            <a:endParaRPr lang="en-US" dirty="0"/>
          </a:p>
        </p:txBody>
      </p:sp>
      <p:sp>
        <p:nvSpPr>
          <p:cNvPr id="5" name="Text Placeholder 2"/>
          <p:cNvSpPr txBox="1">
            <a:spLocks/>
          </p:cNvSpPr>
          <p:nvPr/>
        </p:nvSpPr>
        <p:spPr>
          <a:xfrm>
            <a:off x="934085" y="1474191"/>
            <a:ext cx="7315200" cy="1535805"/>
          </a:xfrm>
          <a:prstGeom prst="rect">
            <a:avLst/>
          </a:prstGeom>
        </p:spPr>
        <p:txBody>
          <a:bodyPr vert="horz" lIns="0" tIns="0" rIns="0" bIns="0" rtlCol="0">
            <a:spAutoFit/>
          </a:bodyPr>
          <a:lstStyle>
            <a:lvl1pPr marL="173736" indent="-173736" algn="l" defTabSz="685800" rtl="0" eaLnBrk="1" latinLnBrk="0" hangingPunct="1">
              <a:lnSpc>
                <a:spcPct val="90000"/>
              </a:lnSpc>
              <a:spcBef>
                <a:spcPts val="750"/>
              </a:spcBef>
              <a:buFont typeface="Arial" panose="020B0604020202020204" pitchFamily="34" charset="0"/>
              <a:buChar char="•"/>
              <a:defRPr sz="1600" kern="1200" spc="0" baseline="0">
                <a:solidFill>
                  <a:schemeClr val="bg1"/>
                </a:solidFill>
                <a:latin typeface="+mn-lt"/>
                <a:ea typeface="+mn-ea"/>
                <a:cs typeface="+mn-cs"/>
              </a:defRPr>
            </a:lvl1pPr>
            <a:lvl2pPr marL="27432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US" sz="1800" dirty="0" smtClean="0"/>
              <a:t>Requires set up, paperwork, coordination with Fund Manager</a:t>
            </a:r>
          </a:p>
          <a:p>
            <a:pPr>
              <a:spcAft>
                <a:spcPts val="600"/>
              </a:spcAft>
            </a:pPr>
            <a:r>
              <a:rPr lang="en-US" sz="1800" dirty="0" smtClean="0"/>
              <a:t>Scope of Work (SOW) should be reflective of all expected deliverables</a:t>
            </a:r>
          </a:p>
          <a:p>
            <a:pPr>
              <a:spcAft>
                <a:spcPts val="600"/>
              </a:spcAft>
            </a:pPr>
            <a:r>
              <a:rPr lang="en-US" sz="1800" dirty="0" smtClean="0"/>
              <a:t>Review progress regularly</a:t>
            </a:r>
          </a:p>
          <a:p>
            <a:pPr>
              <a:spcAft>
                <a:spcPts val="600"/>
              </a:spcAft>
            </a:pPr>
            <a:r>
              <a:rPr lang="en-US" sz="1800" dirty="0" smtClean="0"/>
              <a:t>Invoices must be approved by PI’s team</a:t>
            </a:r>
            <a:endParaRPr lang="en-US" sz="1800" dirty="0"/>
          </a:p>
        </p:txBody>
      </p:sp>
    </p:spTree>
    <p:extLst>
      <p:ext uri="{BB962C8B-B14F-4D97-AF65-F5344CB8AC3E}">
        <p14:creationId xmlns:p14="http://schemas.microsoft.com/office/powerpoint/2010/main" val="680917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0" y="1791147"/>
            <a:ext cx="7680960" cy="526298"/>
          </a:xfrm>
        </p:spPr>
        <p:txBody>
          <a:bodyPr/>
          <a:lstStyle/>
          <a:p>
            <a:r>
              <a:rPr lang="en-US" dirty="0" smtClean="0">
                <a:solidFill>
                  <a:srgbClr val="FFC000"/>
                </a:solidFill>
              </a:rPr>
              <a:t>Who are the players?</a:t>
            </a:r>
            <a:endParaRPr lang="en-US" dirty="0">
              <a:solidFill>
                <a:srgbClr val="FFC000"/>
              </a:solidFill>
            </a:endParaRPr>
          </a:p>
        </p:txBody>
      </p:sp>
      <p:sp>
        <p:nvSpPr>
          <p:cNvPr id="3" name="Text Placeholder 2"/>
          <p:cNvSpPr>
            <a:spLocks noGrp="1"/>
          </p:cNvSpPr>
          <p:nvPr>
            <p:ph type="body" sz="quarter" idx="20"/>
          </p:nvPr>
        </p:nvSpPr>
        <p:spPr>
          <a:xfrm>
            <a:off x="731520" y="2511909"/>
            <a:ext cx="7680960" cy="443198"/>
          </a:xfrm>
        </p:spPr>
        <p:txBody>
          <a:bodyPr/>
          <a:lstStyle/>
          <a:p>
            <a:r>
              <a:rPr lang="en-US" dirty="0" smtClean="0"/>
              <a:t>There are dozens of UCLA departments that play a role in managing research or other extramurally funded projects.</a:t>
            </a: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2</a:t>
            </a:fld>
            <a:endParaRPr lang="en-US" dirty="0"/>
          </a:p>
        </p:txBody>
      </p:sp>
    </p:spTree>
    <p:extLst>
      <p:ext uri="{BB962C8B-B14F-4D97-AF65-F5344CB8AC3E}">
        <p14:creationId xmlns:p14="http://schemas.microsoft.com/office/powerpoint/2010/main" val="1862616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42751"/>
            <a:ext cx="7315200" cy="387798"/>
          </a:xfrm>
        </p:spPr>
        <p:txBody>
          <a:bodyPr/>
          <a:lstStyle/>
          <a:p>
            <a:r>
              <a:rPr lang="en-US" sz="2800" dirty="0" smtClean="0"/>
              <a:t>Monthly Meetings with Fund Manager</a:t>
            </a:r>
            <a:endParaRPr lang="en-US" sz="2800" dirty="0"/>
          </a:p>
        </p:txBody>
      </p:sp>
      <p:sp>
        <p:nvSpPr>
          <p:cNvPr id="3" name="Text Placeholder 2"/>
          <p:cNvSpPr>
            <a:spLocks noGrp="1"/>
          </p:cNvSpPr>
          <p:nvPr>
            <p:ph type="body" sz="quarter" idx="13"/>
          </p:nvPr>
        </p:nvSpPr>
        <p:spPr>
          <a:xfrm>
            <a:off x="731519" y="1300290"/>
            <a:ext cx="7315200" cy="249299"/>
          </a:xfrm>
        </p:spPr>
        <p:txBody>
          <a:bodyPr lIns="0"/>
          <a:lstStyle/>
          <a:p>
            <a:pPr marL="0" indent="0">
              <a:spcAft>
                <a:spcPts val="600"/>
              </a:spcAft>
              <a:buNone/>
            </a:pPr>
            <a:r>
              <a:rPr lang="en-US" sz="1800" dirty="0" smtClean="0"/>
              <a:t>Are they actually required?</a:t>
            </a:r>
          </a:p>
        </p:txBody>
      </p:sp>
      <p:sp>
        <p:nvSpPr>
          <p:cNvPr id="4" name="Slide Number Placeholder 3"/>
          <p:cNvSpPr>
            <a:spLocks noGrp="1"/>
          </p:cNvSpPr>
          <p:nvPr>
            <p:ph type="sldNum" sz="quarter" idx="4"/>
          </p:nvPr>
        </p:nvSpPr>
        <p:spPr/>
        <p:txBody>
          <a:bodyPr/>
          <a:lstStyle/>
          <a:p>
            <a:fld id="{8368066F-241F-DA46-A244-6F6C08E1BFA8}" type="slidenum">
              <a:rPr lang="en-US" smtClean="0"/>
              <a:pPr/>
              <a:t>20</a:t>
            </a:fld>
            <a:endParaRPr lang="en-US" dirty="0"/>
          </a:p>
        </p:txBody>
      </p:sp>
      <p:pic>
        <p:nvPicPr>
          <p:cNvPr id="3074" name="Picture 2" descr="500+ Scream Pictures [HQ] | Download Free Images on Un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165" y="1674239"/>
            <a:ext cx="4473909" cy="29796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62746" y="1951988"/>
            <a:ext cx="2175799" cy="1015663"/>
          </a:xfrm>
          <a:prstGeom prst="rect">
            <a:avLst/>
          </a:prstGeom>
          <a:noFill/>
        </p:spPr>
        <p:txBody>
          <a:bodyPr wrap="square" lIns="0" tIns="0" rIns="0" bIns="0" rtlCol="0">
            <a:spAutoFit/>
          </a:bodyPr>
          <a:lstStyle/>
          <a:p>
            <a:pPr algn="l"/>
            <a:r>
              <a:rPr lang="en-US" sz="6600" dirty="0" smtClean="0"/>
              <a:t>YES!</a:t>
            </a:r>
            <a:endParaRPr lang="en-US" sz="6600" dirty="0"/>
          </a:p>
        </p:txBody>
      </p:sp>
    </p:spTree>
    <p:extLst>
      <p:ext uri="{BB962C8B-B14F-4D97-AF65-F5344CB8AC3E}">
        <p14:creationId xmlns:p14="http://schemas.microsoft.com/office/powerpoint/2010/main" val="364730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42751"/>
            <a:ext cx="7315200" cy="387798"/>
          </a:xfrm>
        </p:spPr>
        <p:txBody>
          <a:bodyPr/>
          <a:lstStyle/>
          <a:p>
            <a:r>
              <a:rPr lang="en-US" sz="2800" dirty="0" smtClean="0"/>
              <a:t>Monthly Meetings with Fund Manager</a:t>
            </a:r>
            <a:endParaRPr lang="en-US" sz="2800" dirty="0"/>
          </a:p>
        </p:txBody>
      </p:sp>
      <p:sp>
        <p:nvSpPr>
          <p:cNvPr id="3" name="Text Placeholder 2"/>
          <p:cNvSpPr>
            <a:spLocks noGrp="1"/>
          </p:cNvSpPr>
          <p:nvPr>
            <p:ph type="body" sz="quarter" idx="13"/>
          </p:nvPr>
        </p:nvSpPr>
        <p:spPr>
          <a:xfrm>
            <a:off x="731838" y="1424940"/>
            <a:ext cx="7315200" cy="2220095"/>
          </a:xfrm>
        </p:spPr>
        <p:txBody>
          <a:bodyPr lIns="0"/>
          <a:lstStyle/>
          <a:p>
            <a:pPr>
              <a:spcAft>
                <a:spcPts val="600"/>
              </a:spcAft>
            </a:pPr>
            <a:r>
              <a:rPr lang="en-US" sz="2400" b="1" dirty="0" smtClean="0"/>
              <a:t>First meeting</a:t>
            </a:r>
          </a:p>
          <a:p>
            <a:pPr marL="560070" lvl="1" indent="-285750">
              <a:spcAft>
                <a:spcPts val="600"/>
              </a:spcAft>
              <a:buFont typeface="Courier New" panose="02070309020205020404" pitchFamily="49" charset="0"/>
              <a:buChar char="o"/>
            </a:pPr>
            <a:r>
              <a:rPr lang="en-US" sz="1800" dirty="0" smtClean="0"/>
              <a:t>Review budget</a:t>
            </a:r>
          </a:p>
          <a:p>
            <a:pPr marL="560070" lvl="1" indent="-285750">
              <a:spcAft>
                <a:spcPts val="600"/>
              </a:spcAft>
              <a:buFont typeface="Courier New" panose="02070309020205020404" pitchFamily="49" charset="0"/>
              <a:buChar char="o"/>
            </a:pPr>
            <a:r>
              <a:rPr lang="en-US" sz="1800" dirty="0" smtClean="0"/>
              <a:t>Review Snapshot</a:t>
            </a:r>
          </a:p>
          <a:p>
            <a:pPr marL="560070" lvl="1" indent="-285750">
              <a:spcAft>
                <a:spcPts val="600"/>
              </a:spcAft>
              <a:buFont typeface="Courier New" panose="02070309020205020404" pitchFamily="49" charset="0"/>
              <a:buChar char="o"/>
            </a:pPr>
            <a:r>
              <a:rPr lang="en-US" sz="1800" dirty="0" smtClean="0"/>
              <a:t>Discuss any changes </a:t>
            </a:r>
          </a:p>
          <a:p>
            <a:pPr marL="560070" lvl="1" indent="-285750">
              <a:spcAft>
                <a:spcPts val="600"/>
              </a:spcAft>
              <a:buFont typeface="Courier New" panose="02070309020205020404" pitchFamily="49" charset="0"/>
              <a:buChar char="o"/>
            </a:pPr>
            <a:r>
              <a:rPr lang="en-US" sz="1800" dirty="0" smtClean="0"/>
              <a:t>Discuss timing of anticipated expenses</a:t>
            </a:r>
          </a:p>
          <a:p>
            <a:pPr marL="560070" lvl="1" indent="-285750">
              <a:spcAft>
                <a:spcPts val="600"/>
              </a:spcAft>
              <a:buFont typeface="Courier New" panose="02070309020205020404" pitchFamily="49" charset="0"/>
              <a:buChar char="o"/>
            </a:pPr>
            <a:r>
              <a:rPr lang="en-US" sz="1800" dirty="0" smtClean="0"/>
              <a:t>Approve/initiate transfers and subaward set-ups, etc.</a:t>
            </a:r>
          </a:p>
        </p:txBody>
      </p:sp>
      <p:sp>
        <p:nvSpPr>
          <p:cNvPr id="4" name="Slide Number Placeholder 3"/>
          <p:cNvSpPr>
            <a:spLocks noGrp="1"/>
          </p:cNvSpPr>
          <p:nvPr>
            <p:ph type="sldNum" sz="quarter" idx="4"/>
          </p:nvPr>
        </p:nvSpPr>
        <p:spPr/>
        <p:txBody>
          <a:bodyPr/>
          <a:lstStyle/>
          <a:p>
            <a:fld id="{8368066F-241F-DA46-A244-6F6C08E1BFA8}" type="slidenum">
              <a:rPr lang="en-US" smtClean="0"/>
              <a:pPr/>
              <a:t>21</a:t>
            </a:fld>
            <a:endParaRPr lang="en-US" dirty="0"/>
          </a:p>
        </p:txBody>
      </p:sp>
    </p:spTree>
    <p:extLst>
      <p:ext uri="{BB962C8B-B14F-4D97-AF65-F5344CB8AC3E}">
        <p14:creationId xmlns:p14="http://schemas.microsoft.com/office/powerpoint/2010/main" val="4052557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42751"/>
            <a:ext cx="7315200" cy="387798"/>
          </a:xfrm>
        </p:spPr>
        <p:txBody>
          <a:bodyPr/>
          <a:lstStyle/>
          <a:p>
            <a:r>
              <a:rPr lang="en-US" sz="2800" dirty="0" smtClean="0"/>
              <a:t>Monthly Meetings with Fund Manager</a:t>
            </a:r>
            <a:endParaRPr lang="en-US" sz="2800" dirty="0"/>
          </a:p>
        </p:txBody>
      </p:sp>
      <p:sp>
        <p:nvSpPr>
          <p:cNvPr id="3" name="Text Placeholder 2"/>
          <p:cNvSpPr>
            <a:spLocks noGrp="1"/>
          </p:cNvSpPr>
          <p:nvPr>
            <p:ph type="body" sz="quarter" idx="13"/>
          </p:nvPr>
        </p:nvSpPr>
        <p:spPr>
          <a:xfrm>
            <a:off x="731838" y="1424940"/>
            <a:ext cx="7853362" cy="2220095"/>
          </a:xfrm>
        </p:spPr>
        <p:txBody>
          <a:bodyPr lIns="0"/>
          <a:lstStyle/>
          <a:p>
            <a:pPr>
              <a:spcAft>
                <a:spcPts val="600"/>
              </a:spcAft>
            </a:pPr>
            <a:r>
              <a:rPr lang="en-US" sz="2400" b="1" dirty="0" smtClean="0"/>
              <a:t>Regular Monthly Meetings</a:t>
            </a:r>
          </a:p>
          <a:p>
            <a:pPr marL="560070" lvl="1" indent="-285750">
              <a:spcAft>
                <a:spcPts val="600"/>
              </a:spcAft>
              <a:buFont typeface="Courier New" panose="02070309020205020404" pitchFamily="49" charset="0"/>
              <a:buChar char="o"/>
            </a:pPr>
            <a:r>
              <a:rPr lang="en-US" sz="1800" dirty="0" smtClean="0"/>
              <a:t>Review </a:t>
            </a:r>
            <a:r>
              <a:rPr lang="en-US" sz="1800" dirty="0" smtClean="0">
                <a:solidFill>
                  <a:srgbClr val="FFC000"/>
                </a:solidFill>
              </a:rPr>
              <a:t>financial reports </a:t>
            </a:r>
            <a:r>
              <a:rPr lang="en-US" sz="1800" dirty="0" smtClean="0"/>
              <a:t>(aka FR’s, GL)</a:t>
            </a:r>
          </a:p>
          <a:p>
            <a:pPr marL="560070" lvl="1" indent="-285750">
              <a:spcAft>
                <a:spcPts val="600"/>
              </a:spcAft>
              <a:buFont typeface="Courier New" panose="02070309020205020404" pitchFamily="49" charset="0"/>
              <a:buChar char="o"/>
            </a:pPr>
            <a:r>
              <a:rPr lang="en-US" sz="1800" dirty="0" smtClean="0"/>
              <a:t>Ensure that all recorded expenses are allowable, applicable, complete</a:t>
            </a:r>
          </a:p>
          <a:p>
            <a:pPr marL="560070" lvl="1" indent="-285750">
              <a:spcAft>
                <a:spcPts val="600"/>
              </a:spcAft>
              <a:buFont typeface="Courier New" panose="02070309020205020404" pitchFamily="49" charset="0"/>
              <a:buChar char="o"/>
            </a:pPr>
            <a:r>
              <a:rPr lang="en-US" sz="1800" dirty="0" smtClean="0"/>
              <a:t>Determine if adjustments need to be made</a:t>
            </a:r>
          </a:p>
          <a:p>
            <a:pPr marL="560070" lvl="1" indent="-285750">
              <a:spcAft>
                <a:spcPts val="600"/>
              </a:spcAft>
              <a:buFont typeface="Courier New" panose="02070309020205020404" pitchFamily="49" charset="0"/>
              <a:buChar char="o"/>
            </a:pPr>
            <a:r>
              <a:rPr lang="en-US" sz="1800" dirty="0" smtClean="0"/>
              <a:t>Review encumbered items</a:t>
            </a:r>
          </a:p>
          <a:p>
            <a:pPr marL="560070" lvl="1" indent="-285750">
              <a:spcAft>
                <a:spcPts val="600"/>
              </a:spcAft>
              <a:buFont typeface="Courier New" panose="02070309020205020404" pitchFamily="49" charset="0"/>
              <a:buChar char="o"/>
            </a:pPr>
            <a:r>
              <a:rPr lang="en-US" sz="1800" dirty="0" smtClean="0"/>
              <a:t>Monitor spending rate</a:t>
            </a:r>
          </a:p>
        </p:txBody>
      </p:sp>
      <p:sp>
        <p:nvSpPr>
          <p:cNvPr id="4" name="Slide Number Placeholder 3"/>
          <p:cNvSpPr>
            <a:spLocks noGrp="1"/>
          </p:cNvSpPr>
          <p:nvPr>
            <p:ph type="sldNum" sz="quarter" idx="4"/>
          </p:nvPr>
        </p:nvSpPr>
        <p:spPr/>
        <p:txBody>
          <a:bodyPr/>
          <a:lstStyle/>
          <a:p>
            <a:fld id="{8368066F-241F-DA46-A244-6F6C08E1BFA8}" type="slidenum">
              <a:rPr lang="en-US" smtClean="0"/>
              <a:pPr/>
              <a:t>22</a:t>
            </a:fld>
            <a:endParaRPr lang="en-US" dirty="0"/>
          </a:p>
        </p:txBody>
      </p:sp>
      <p:sp>
        <p:nvSpPr>
          <p:cNvPr id="5" name="TextBox 4"/>
          <p:cNvSpPr txBox="1"/>
          <p:nvPr/>
        </p:nvSpPr>
        <p:spPr>
          <a:xfrm>
            <a:off x="609600" y="3810000"/>
            <a:ext cx="7975600" cy="1069524"/>
          </a:xfrm>
          <a:prstGeom prst="rect">
            <a:avLst/>
          </a:prstGeom>
          <a:noFill/>
        </p:spPr>
        <p:txBody>
          <a:bodyPr wrap="square" lIns="0" tIns="0" rIns="0" bIns="0" rtlCol="0">
            <a:spAutoFit/>
          </a:bodyPr>
          <a:lstStyle/>
          <a:p>
            <a:r>
              <a:rPr lang="en-US" sz="1400" i="1" dirty="0"/>
              <a:t>Are sister </a:t>
            </a:r>
            <a:r>
              <a:rPr lang="en-US" sz="1400" i="1" dirty="0" smtClean="0"/>
              <a:t>departments/subawards performing as expected? Are they spending down/invoicing? Is the project making progress as expected? If not, is carryforward/NCE necessary/allowed? Is the effort being charged for personnel accurate? Does it need to change in the upcoming months? Is that charge applicable? Are there any applicable charges missing? Why is that item still encumbered? </a:t>
            </a:r>
            <a:endParaRPr lang="en-US" sz="1400" i="1" dirty="0"/>
          </a:p>
          <a:p>
            <a:pPr algn="l"/>
            <a:endParaRPr lang="en-US" dirty="0" err="1"/>
          </a:p>
        </p:txBody>
      </p:sp>
    </p:spTree>
    <p:extLst>
      <p:ext uri="{BB962C8B-B14F-4D97-AF65-F5344CB8AC3E}">
        <p14:creationId xmlns:p14="http://schemas.microsoft.com/office/powerpoint/2010/main" val="29199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69" y="467706"/>
            <a:ext cx="8305005" cy="503256"/>
          </a:xfrm>
        </p:spPr>
        <p:txBody>
          <a:bodyPr/>
          <a:lstStyle/>
          <a:p>
            <a:r>
              <a:rPr lang="en-US" dirty="0" smtClean="0"/>
              <a:t>FAUs: Accounts, Cost Centers, and Fund Numbers</a:t>
            </a:r>
            <a:endParaRPr lang="en-US" dirty="0"/>
          </a:p>
        </p:txBody>
      </p:sp>
      <p:sp>
        <p:nvSpPr>
          <p:cNvPr id="3" name="Text Placeholder 2"/>
          <p:cNvSpPr>
            <a:spLocks noGrp="1"/>
          </p:cNvSpPr>
          <p:nvPr>
            <p:ph type="body" sz="quarter" idx="13"/>
          </p:nvPr>
        </p:nvSpPr>
        <p:spPr>
          <a:xfrm>
            <a:off x="435769" y="1166038"/>
            <a:ext cx="8218037" cy="3001847"/>
          </a:xfrm>
        </p:spPr>
        <p:txBody>
          <a:bodyPr/>
          <a:lstStyle/>
          <a:p>
            <a:pPr>
              <a:spcAft>
                <a:spcPts val="600"/>
              </a:spcAft>
            </a:pPr>
            <a:r>
              <a:rPr lang="en-US" b="1" dirty="0" smtClean="0"/>
              <a:t>F</a:t>
            </a:r>
            <a:r>
              <a:rPr lang="en-US" dirty="0" smtClean="0"/>
              <a:t>ull </a:t>
            </a:r>
            <a:r>
              <a:rPr lang="en-US" b="1" dirty="0" smtClean="0"/>
              <a:t>A</a:t>
            </a:r>
            <a:r>
              <a:rPr lang="en-US" dirty="0" smtClean="0"/>
              <a:t>ccounting </a:t>
            </a:r>
            <a:r>
              <a:rPr lang="en-US" b="1" dirty="0" smtClean="0"/>
              <a:t>U</a:t>
            </a:r>
            <a:r>
              <a:rPr lang="en-US" dirty="0" smtClean="0"/>
              <a:t>nit </a:t>
            </a:r>
          </a:p>
          <a:p>
            <a:pPr>
              <a:spcAft>
                <a:spcPts val="600"/>
              </a:spcAft>
            </a:pPr>
            <a:r>
              <a:rPr lang="en-US" dirty="0" smtClean="0"/>
              <a:t>Comprised of 8 components</a:t>
            </a:r>
          </a:p>
          <a:p>
            <a:pPr marL="560070" lvl="1" indent="-285750">
              <a:spcAft>
                <a:spcPts val="600"/>
              </a:spcAft>
              <a:buFont typeface="Courier New" panose="02070309020205020404" pitchFamily="49" charset="0"/>
              <a:buChar char="o"/>
            </a:pPr>
            <a:r>
              <a:rPr lang="en-US" u="sng" dirty="0" smtClean="0"/>
              <a:t>Account</a:t>
            </a:r>
            <a:r>
              <a:rPr lang="en-US" dirty="0" smtClean="0"/>
              <a:t>: Groups transactions of major activities within Fam Med. First two digits represent the function. Most common are 40- for Instruction, 44- for Research, 62- for Public Service. Remaining digits are almost always -1435 for Fam Med.</a:t>
            </a:r>
            <a:endParaRPr lang="en-US" u="sng" dirty="0" smtClean="0"/>
          </a:p>
          <a:p>
            <a:pPr marL="560070" lvl="1" indent="-285750">
              <a:spcAft>
                <a:spcPts val="600"/>
              </a:spcAft>
              <a:buFont typeface="Courier New" panose="02070309020205020404" pitchFamily="49" charset="0"/>
              <a:buChar char="o"/>
            </a:pPr>
            <a:r>
              <a:rPr lang="en-US" u="sng" dirty="0" smtClean="0"/>
              <a:t>Cost Center</a:t>
            </a:r>
            <a:r>
              <a:rPr lang="en-US" dirty="0" smtClean="0"/>
              <a:t> – Typically the PI’s initials. However, if you receive supplemental funding, have a split payment basis, or have any other special circumstance, you may have multiple cc’s for the same fund number. </a:t>
            </a:r>
            <a:endParaRPr lang="en-US" u="sng" dirty="0" smtClean="0"/>
          </a:p>
          <a:p>
            <a:pPr marL="560070" lvl="1" indent="-285750">
              <a:spcAft>
                <a:spcPts val="600"/>
              </a:spcAft>
              <a:buFont typeface="Courier New" panose="02070309020205020404" pitchFamily="49" charset="0"/>
              <a:buChar char="o"/>
            </a:pPr>
            <a:r>
              <a:rPr lang="en-US" u="sng" dirty="0" smtClean="0"/>
              <a:t>Fund Number</a:t>
            </a:r>
            <a:r>
              <a:rPr lang="en-US" dirty="0" smtClean="0"/>
              <a:t> – Discrete monetary source for a particular programmatic or contractual objective. In other words: each grant gets its own fund number. Same number across departments if you transfer funds for the same award.</a:t>
            </a:r>
            <a:endParaRPr lang="en-US" u="sng"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23</a:t>
            </a:fld>
            <a:endParaRPr lang="en-US" dirty="0"/>
          </a:p>
        </p:txBody>
      </p:sp>
    </p:spTree>
    <p:extLst>
      <p:ext uri="{BB962C8B-B14F-4D97-AF65-F5344CB8AC3E}">
        <p14:creationId xmlns:p14="http://schemas.microsoft.com/office/powerpoint/2010/main" val="702704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48" y="633482"/>
            <a:ext cx="7315200" cy="334259"/>
          </a:xfrm>
        </p:spPr>
        <p:txBody>
          <a:bodyPr/>
          <a:lstStyle/>
          <a:p>
            <a:r>
              <a:rPr lang="en-US" dirty="0" smtClean="0"/>
              <a:t>Financial Reports</a:t>
            </a: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24</a:t>
            </a:fld>
            <a:endParaRPr lang="en-US" dirty="0"/>
          </a:p>
        </p:txBody>
      </p:sp>
      <p:pic>
        <p:nvPicPr>
          <p:cNvPr id="5" name="Picture 4"/>
          <p:cNvPicPr>
            <a:picLocks noChangeAspect="1"/>
          </p:cNvPicPr>
          <p:nvPr/>
        </p:nvPicPr>
        <p:blipFill rotWithShape="1">
          <a:blip r:embed="rId2"/>
          <a:srcRect l="7132" t="21077" r="16858" b="27557"/>
          <a:stretch/>
        </p:blipFill>
        <p:spPr>
          <a:xfrm>
            <a:off x="277148" y="1414723"/>
            <a:ext cx="8504420" cy="3232697"/>
          </a:xfrm>
          <a:prstGeom prst="rect">
            <a:avLst/>
          </a:prstGeom>
        </p:spPr>
      </p:pic>
      <p:sp>
        <p:nvSpPr>
          <p:cNvPr id="6" name="TextBox 5"/>
          <p:cNvSpPr txBox="1"/>
          <p:nvPr/>
        </p:nvSpPr>
        <p:spPr>
          <a:xfrm>
            <a:off x="277148" y="1026537"/>
            <a:ext cx="6255627" cy="369332"/>
          </a:xfrm>
          <a:prstGeom prst="rect">
            <a:avLst/>
          </a:prstGeom>
          <a:noFill/>
        </p:spPr>
        <p:txBody>
          <a:bodyPr wrap="square" lIns="0" tIns="0" rIns="0" bIns="0" rtlCol="0">
            <a:spAutoFit/>
          </a:bodyPr>
          <a:lstStyle/>
          <a:p>
            <a:pPr algn="l"/>
            <a:r>
              <a:rPr lang="en-US" sz="2400" dirty="0" smtClean="0">
                <a:solidFill>
                  <a:schemeClr val="bg1"/>
                </a:solidFill>
              </a:rPr>
              <a:t>Sum of Funds</a:t>
            </a:r>
            <a:endParaRPr lang="en-US" sz="2400" dirty="0">
              <a:solidFill>
                <a:schemeClr val="bg1"/>
              </a:solidFill>
            </a:endParaRPr>
          </a:p>
        </p:txBody>
      </p:sp>
    </p:spTree>
    <p:extLst>
      <p:ext uri="{BB962C8B-B14F-4D97-AF65-F5344CB8AC3E}">
        <p14:creationId xmlns:p14="http://schemas.microsoft.com/office/powerpoint/2010/main" val="3440095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33" y="710783"/>
            <a:ext cx="2746971" cy="262064"/>
          </a:xfrm>
        </p:spPr>
        <p:txBody>
          <a:bodyPr/>
          <a:lstStyle/>
          <a:p>
            <a:r>
              <a:rPr lang="en-US" dirty="0" smtClean="0"/>
              <a:t>Financial Reports</a:t>
            </a: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25</a:t>
            </a:fld>
            <a:endParaRPr lang="en-US" dirty="0"/>
          </a:p>
        </p:txBody>
      </p:sp>
      <p:pic>
        <p:nvPicPr>
          <p:cNvPr id="3" name="Picture 2"/>
          <p:cNvPicPr>
            <a:picLocks noChangeAspect="1"/>
          </p:cNvPicPr>
          <p:nvPr/>
        </p:nvPicPr>
        <p:blipFill rotWithShape="1">
          <a:blip r:embed="rId2"/>
          <a:srcRect l="219" t="21053" r="56885" b="23847"/>
          <a:stretch/>
        </p:blipFill>
        <p:spPr>
          <a:xfrm>
            <a:off x="3266165" y="633482"/>
            <a:ext cx="5531760" cy="3996966"/>
          </a:xfrm>
          <a:prstGeom prst="rect">
            <a:avLst/>
          </a:prstGeom>
        </p:spPr>
      </p:pic>
      <p:sp>
        <p:nvSpPr>
          <p:cNvPr id="6" name="TextBox 5"/>
          <p:cNvSpPr txBox="1"/>
          <p:nvPr/>
        </p:nvSpPr>
        <p:spPr>
          <a:xfrm>
            <a:off x="277148" y="1026537"/>
            <a:ext cx="6255627" cy="369332"/>
          </a:xfrm>
          <a:prstGeom prst="rect">
            <a:avLst/>
          </a:prstGeom>
          <a:noFill/>
        </p:spPr>
        <p:txBody>
          <a:bodyPr wrap="square" lIns="0" tIns="0" rIns="0" bIns="0" rtlCol="0">
            <a:spAutoFit/>
          </a:bodyPr>
          <a:lstStyle/>
          <a:p>
            <a:pPr algn="l"/>
            <a:r>
              <a:rPr lang="en-US" sz="2400" dirty="0" smtClean="0">
                <a:solidFill>
                  <a:schemeClr val="bg1"/>
                </a:solidFill>
              </a:rPr>
              <a:t>Summary by Sub</a:t>
            </a:r>
            <a:endParaRPr lang="en-US" sz="2400" dirty="0">
              <a:solidFill>
                <a:schemeClr val="bg1"/>
              </a:solidFill>
            </a:endParaRPr>
          </a:p>
        </p:txBody>
      </p:sp>
    </p:spTree>
    <p:extLst>
      <p:ext uri="{BB962C8B-B14F-4D97-AF65-F5344CB8AC3E}">
        <p14:creationId xmlns:p14="http://schemas.microsoft.com/office/powerpoint/2010/main" val="1353677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68066F-241F-DA46-A244-6F6C08E1BFA8}" type="slidenum">
              <a:rPr lang="en-US" smtClean="0"/>
              <a:pPr/>
              <a:t>26</a:t>
            </a:fld>
            <a:endParaRPr lang="en-US" dirty="0"/>
          </a:p>
        </p:txBody>
      </p:sp>
      <p:pic>
        <p:nvPicPr>
          <p:cNvPr id="5" name="Picture 4"/>
          <p:cNvPicPr>
            <a:picLocks noChangeAspect="1"/>
          </p:cNvPicPr>
          <p:nvPr/>
        </p:nvPicPr>
        <p:blipFill rotWithShape="1">
          <a:blip r:embed="rId3"/>
          <a:srcRect l="3613" t="18243" r="37198" b="49790"/>
          <a:stretch/>
        </p:blipFill>
        <p:spPr>
          <a:xfrm>
            <a:off x="150829" y="1548403"/>
            <a:ext cx="8804635" cy="2674808"/>
          </a:xfrm>
          <a:prstGeom prst="rect">
            <a:avLst/>
          </a:prstGeom>
        </p:spPr>
      </p:pic>
      <p:sp>
        <p:nvSpPr>
          <p:cNvPr id="6" name="Title 1"/>
          <p:cNvSpPr txBox="1">
            <a:spLocks/>
          </p:cNvSpPr>
          <p:nvPr/>
        </p:nvSpPr>
        <p:spPr>
          <a:xfrm>
            <a:off x="279033" y="710783"/>
            <a:ext cx="2746971" cy="262064"/>
          </a:xfrm>
          <a:prstGeom prst="rect">
            <a:avLst/>
          </a:prstGeom>
        </p:spPr>
        <p:txBody>
          <a:bodyPr vert="horz" wrap="square" lIns="0" tIns="0" rIns="0" bIns="0" rtlCol="0" anchor="b" anchorCtr="0">
            <a:spAutoFit/>
          </a:bodyPr>
          <a:lstStyle>
            <a:lvl1pPr algn="l" defTabSz="685800" rtl="0" eaLnBrk="1" latinLnBrk="0" hangingPunct="1">
              <a:lnSpc>
                <a:spcPct val="90000"/>
              </a:lnSpc>
              <a:spcBef>
                <a:spcPct val="0"/>
              </a:spcBef>
              <a:buNone/>
              <a:defRPr sz="2400" b="1" kern="1200">
                <a:solidFill>
                  <a:srgbClr val="FFD100"/>
                </a:solidFill>
                <a:latin typeface="+mj-lt"/>
                <a:ea typeface="+mj-ea"/>
                <a:cs typeface="+mj-cs"/>
              </a:defRPr>
            </a:lvl1pPr>
          </a:lstStyle>
          <a:p>
            <a:r>
              <a:rPr lang="en-US" smtClean="0"/>
              <a:t>Financial Reports</a:t>
            </a:r>
            <a:endParaRPr lang="en-US" dirty="0"/>
          </a:p>
        </p:txBody>
      </p:sp>
      <p:sp>
        <p:nvSpPr>
          <p:cNvPr id="7" name="TextBox 6"/>
          <p:cNvSpPr txBox="1"/>
          <p:nvPr/>
        </p:nvSpPr>
        <p:spPr>
          <a:xfrm>
            <a:off x="277148" y="1026537"/>
            <a:ext cx="6255627" cy="369332"/>
          </a:xfrm>
          <a:prstGeom prst="rect">
            <a:avLst/>
          </a:prstGeom>
          <a:noFill/>
        </p:spPr>
        <p:txBody>
          <a:bodyPr wrap="square" lIns="0" tIns="0" rIns="0" bIns="0" rtlCol="0">
            <a:spAutoFit/>
          </a:bodyPr>
          <a:lstStyle/>
          <a:p>
            <a:pPr algn="l"/>
            <a:r>
              <a:rPr lang="en-US" sz="2400" dirty="0" smtClean="0">
                <a:solidFill>
                  <a:schemeClr val="bg1"/>
                </a:solidFill>
              </a:rPr>
              <a:t>Closed Expenses</a:t>
            </a:r>
            <a:endParaRPr lang="en-US" sz="2400" dirty="0">
              <a:solidFill>
                <a:schemeClr val="bg1"/>
              </a:solidFill>
            </a:endParaRPr>
          </a:p>
        </p:txBody>
      </p:sp>
    </p:spTree>
    <p:extLst>
      <p:ext uri="{BB962C8B-B14F-4D97-AF65-F5344CB8AC3E}">
        <p14:creationId xmlns:p14="http://schemas.microsoft.com/office/powerpoint/2010/main" val="1450795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68066F-241F-DA46-A244-6F6C08E1BFA8}" type="slidenum">
              <a:rPr lang="en-US" smtClean="0"/>
              <a:pPr/>
              <a:t>27</a:t>
            </a:fld>
            <a:endParaRPr lang="en-US" dirty="0"/>
          </a:p>
        </p:txBody>
      </p:sp>
      <p:sp>
        <p:nvSpPr>
          <p:cNvPr id="6" name="Title 1"/>
          <p:cNvSpPr txBox="1">
            <a:spLocks/>
          </p:cNvSpPr>
          <p:nvPr/>
        </p:nvSpPr>
        <p:spPr>
          <a:xfrm>
            <a:off x="279033" y="710783"/>
            <a:ext cx="2746971" cy="262064"/>
          </a:xfrm>
          <a:prstGeom prst="rect">
            <a:avLst/>
          </a:prstGeom>
        </p:spPr>
        <p:txBody>
          <a:bodyPr vert="horz" wrap="square" lIns="0" tIns="0" rIns="0" bIns="0" rtlCol="0" anchor="b" anchorCtr="0">
            <a:spAutoFit/>
          </a:bodyPr>
          <a:lstStyle>
            <a:lvl1pPr algn="l" defTabSz="685800" rtl="0" eaLnBrk="1" latinLnBrk="0" hangingPunct="1">
              <a:lnSpc>
                <a:spcPct val="90000"/>
              </a:lnSpc>
              <a:spcBef>
                <a:spcPct val="0"/>
              </a:spcBef>
              <a:buNone/>
              <a:defRPr sz="2400" b="1" kern="1200">
                <a:solidFill>
                  <a:srgbClr val="FFD100"/>
                </a:solidFill>
                <a:latin typeface="+mj-lt"/>
                <a:ea typeface="+mj-ea"/>
                <a:cs typeface="+mj-cs"/>
              </a:defRPr>
            </a:lvl1pPr>
          </a:lstStyle>
          <a:p>
            <a:r>
              <a:rPr lang="en-US" smtClean="0"/>
              <a:t>Financial Reports</a:t>
            </a:r>
            <a:endParaRPr lang="en-US" dirty="0"/>
          </a:p>
        </p:txBody>
      </p:sp>
      <p:sp>
        <p:nvSpPr>
          <p:cNvPr id="7" name="TextBox 6"/>
          <p:cNvSpPr txBox="1"/>
          <p:nvPr/>
        </p:nvSpPr>
        <p:spPr>
          <a:xfrm>
            <a:off x="277148" y="1026537"/>
            <a:ext cx="6255627" cy="369332"/>
          </a:xfrm>
          <a:prstGeom prst="rect">
            <a:avLst/>
          </a:prstGeom>
          <a:noFill/>
        </p:spPr>
        <p:txBody>
          <a:bodyPr wrap="square" lIns="0" tIns="0" rIns="0" bIns="0" rtlCol="0">
            <a:spAutoFit/>
          </a:bodyPr>
          <a:lstStyle/>
          <a:p>
            <a:pPr algn="l"/>
            <a:r>
              <a:rPr lang="en-US" sz="2400" dirty="0" smtClean="0">
                <a:solidFill>
                  <a:schemeClr val="bg1"/>
                </a:solidFill>
              </a:rPr>
              <a:t>Open Expenses</a:t>
            </a:r>
            <a:endParaRPr lang="en-US" sz="2400" dirty="0">
              <a:solidFill>
                <a:schemeClr val="bg1"/>
              </a:solidFill>
            </a:endParaRPr>
          </a:p>
        </p:txBody>
      </p:sp>
      <p:pic>
        <p:nvPicPr>
          <p:cNvPr id="2" name="Picture 1"/>
          <p:cNvPicPr>
            <a:picLocks noChangeAspect="1"/>
          </p:cNvPicPr>
          <p:nvPr/>
        </p:nvPicPr>
        <p:blipFill rotWithShape="1">
          <a:blip r:embed="rId3"/>
          <a:srcRect l="3296" t="18580" r="32440" b="63708"/>
          <a:stretch/>
        </p:blipFill>
        <p:spPr>
          <a:xfrm>
            <a:off x="113122" y="1813352"/>
            <a:ext cx="8795208" cy="1363482"/>
          </a:xfrm>
          <a:prstGeom prst="rect">
            <a:avLst/>
          </a:prstGeom>
        </p:spPr>
      </p:pic>
    </p:spTree>
    <p:extLst>
      <p:ext uri="{BB962C8B-B14F-4D97-AF65-F5344CB8AC3E}">
        <p14:creationId xmlns:p14="http://schemas.microsoft.com/office/powerpoint/2010/main" val="2607351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68066F-241F-DA46-A244-6F6C08E1BFA8}" type="slidenum">
              <a:rPr lang="en-US" smtClean="0"/>
              <a:pPr/>
              <a:t>28</a:t>
            </a:fld>
            <a:endParaRPr lang="en-US" dirty="0"/>
          </a:p>
        </p:txBody>
      </p:sp>
      <p:sp>
        <p:nvSpPr>
          <p:cNvPr id="6" name="Title 1"/>
          <p:cNvSpPr txBox="1">
            <a:spLocks/>
          </p:cNvSpPr>
          <p:nvPr/>
        </p:nvSpPr>
        <p:spPr>
          <a:xfrm>
            <a:off x="279033" y="710783"/>
            <a:ext cx="2746971" cy="262064"/>
          </a:xfrm>
          <a:prstGeom prst="rect">
            <a:avLst/>
          </a:prstGeom>
        </p:spPr>
        <p:txBody>
          <a:bodyPr vert="horz" wrap="square" lIns="0" tIns="0" rIns="0" bIns="0" rtlCol="0" anchor="b" anchorCtr="0">
            <a:spAutoFit/>
          </a:bodyPr>
          <a:lstStyle>
            <a:lvl1pPr algn="l" defTabSz="685800" rtl="0" eaLnBrk="1" latinLnBrk="0" hangingPunct="1">
              <a:lnSpc>
                <a:spcPct val="90000"/>
              </a:lnSpc>
              <a:spcBef>
                <a:spcPct val="0"/>
              </a:spcBef>
              <a:buNone/>
              <a:defRPr sz="2400" b="1" kern="1200">
                <a:solidFill>
                  <a:srgbClr val="FFD100"/>
                </a:solidFill>
                <a:latin typeface="+mj-lt"/>
                <a:ea typeface="+mj-ea"/>
                <a:cs typeface="+mj-cs"/>
              </a:defRPr>
            </a:lvl1pPr>
          </a:lstStyle>
          <a:p>
            <a:r>
              <a:rPr lang="en-US" dirty="0" smtClean="0"/>
              <a:t>Financial Reports</a:t>
            </a:r>
            <a:endParaRPr lang="en-US" dirty="0"/>
          </a:p>
        </p:txBody>
      </p:sp>
      <p:sp>
        <p:nvSpPr>
          <p:cNvPr id="7" name="TextBox 6"/>
          <p:cNvSpPr txBox="1"/>
          <p:nvPr/>
        </p:nvSpPr>
        <p:spPr>
          <a:xfrm>
            <a:off x="277148" y="1026537"/>
            <a:ext cx="6255627" cy="369332"/>
          </a:xfrm>
          <a:prstGeom prst="rect">
            <a:avLst/>
          </a:prstGeom>
          <a:noFill/>
        </p:spPr>
        <p:txBody>
          <a:bodyPr wrap="square" lIns="0" tIns="0" rIns="0" bIns="0" rtlCol="0">
            <a:spAutoFit/>
          </a:bodyPr>
          <a:lstStyle/>
          <a:p>
            <a:pPr algn="l"/>
            <a:r>
              <a:rPr lang="en-US" sz="2400" dirty="0" smtClean="0">
                <a:solidFill>
                  <a:schemeClr val="bg1"/>
                </a:solidFill>
              </a:rPr>
              <a:t>Salary</a:t>
            </a:r>
            <a:endParaRPr lang="en-US" sz="2400" dirty="0">
              <a:solidFill>
                <a:schemeClr val="bg1"/>
              </a:solidFill>
            </a:endParaRPr>
          </a:p>
        </p:txBody>
      </p:sp>
      <p:pic>
        <p:nvPicPr>
          <p:cNvPr id="3" name="Picture 2"/>
          <p:cNvPicPr>
            <a:picLocks noChangeAspect="1"/>
          </p:cNvPicPr>
          <p:nvPr/>
        </p:nvPicPr>
        <p:blipFill rotWithShape="1">
          <a:blip r:embed="rId3"/>
          <a:srcRect l="3460" t="18186" r="33685" b="23856"/>
          <a:stretch/>
        </p:blipFill>
        <p:spPr>
          <a:xfrm>
            <a:off x="279033" y="1405296"/>
            <a:ext cx="5716414" cy="2964971"/>
          </a:xfrm>
          <a:prstGeom prst="rect">
            <a:avLst/>
          </a:prstGeom>
        </p:spPr>
      </p:pic>
      <p:pic>
        <p:nvPicPr>
          <p:cNvPr id="5" name="Picture 4"/>
          <p:cNvPicPr>
            <a:picLocks noChangeAspect="1"/>
          </p:cNvPicPr>
          <p:nvPr/>
        </p:nvPicPr>
        <p:blipFill rotWithShape="1">
          <a:blip r:embed="rId4"/>
          <a:srcRect l="3273" t="18116" r="32720" b="49306"/>
          <a:stretch/>
        </p:blipFill>
        <p:spPr>
          <a:xfrm>
            <a:off x="1960775" y="2713512"/>
            <a:ext cx="6919274" cy="1981037"/>
          </a:xfrm>
          <a:prstGeom prst="rect">
            <a:avLst/>
          </a:prstGeom>
        </p:spPr>
      </p:pic>
    </p:spTree>
    <p:extLst>
      <p:ext uri="{BB962C8B-B14F-4D97-AF65-F5344CB8AC3E}">
        <p14:creationId xmlns:p14="http://schemas.microsoft.com/office/powerpoint/2010/main" val="3456108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64" y="1183084"/>
            <a:ext cx="7315200" cy="334259"/>
          </a:xfrm>
        </p:spPr>
        <p:txBody>
          <a:bodyPr/>
          <a:lstStyle/>
          <a:p>
            <a:r>
              <a:rPr lang="en-US" dirty="0" smtClean="0"/>
              <a:t>Special Considerations</a:t>
            </a: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29</a:t>
            </a:fld>
            <a:endParaRPr lang="en-US" dirty="0"/>
          </a:p>
        </p:txBody>
      </p:sp>
      <p:sp>
        <p:nvSpPr>
          <p:cNvPr id="5" name="Text Placeholder 2"/>
          <p:cNvSpPr txBox="1">
            <a:spLocks/>
          </p:cNvSpPr>
          <p:nvPr/>
        </p:nvSpPr>
        <p:spPr>
          <a:xfrm>
            <a:off x="1208405" y="1874103"/>
            <a:ext cx="7315200" cy="1964640"/>
          </a:xfrm>
          <a:prstGeom prst="rect">
            <a:avLst/>
          </a:prstGeom>
        </p:spPr>
        <p:txBody>
          <a:bodyPr vert="horz" lIns="0" tIns="0" rIns="0" bIns="0" rtlCol="0">
            <a:spAutoFit/>
          </a:bodyPr>
          <a:lstStyle>
            <a:lvl1pPr marL="173736" indent="-173736" algn="l" defTabSz="685800" rtl="0" eaLnBrk="1" latinLnBrk="0" hangingPunct="1">
              <a:lnSpc>
                <a:spcPct val="90000"/>
              </a:lnSpc>
              <a:spcBef>
                <a:spcPts val="750"/>
              </a:spcBef>
              <a:buFont typeface="Arial" panose="020B0604020202020204" pitchFamily="34" charset="0"/>
              <a:buChar char="•"/>
              <a:defRPr sz="1600" kern="1200" spc="0" baseline="0">
                <a:solidFill>
                  <a:schemeClr val="bg1"/>
                </a:solidFill>
                <a:latin typeface="+mn-lt"/>
                <a:ea typeface="+mn-ea"/>
                <a:cs typeface="+mn-cs"/>
              </a:defRPr>
            </a:lvl1pPr>
            <a:lvl2pPr marL="27432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US" sz="1800" dirty="0" smtClean="0"/>
              <a:t>Unallowable costs</a:t>
            </a:r>
          </a:p>
          <a:p>
            <a:pPr>
              <a:spcAft>
                <a:spcPts val="600"/>
              </a:spcAft>
            </a:pPr>
            <a:r>
              <a:rPr lang="en-US" sz="1800" dirty="0" smtClean="0"/>
              <a:t>Special F&amp;A rules</a:t>
            </a:r>
          </a:p>
          <a:p>
            <a:pPr>
              <a:spcAft>
                <a:spcPts val="600"/>
              </a:spcAft>
            </a:pPr>
            <a:r>
              <a:rPr lang="en-US" sz="1800" dirty="0" smtClean="0"/>
              <a:t>Split payment basis/special tracking</a:t>
            </a:r>
          </a:p>
          <a:p>
            <a:pPr>
              <a:spcAft>
                <a:spcPts val="600"/>
              </a:spcAft>
            </a:pPr>
            <a:r>
              <a:rPr lang="en-US" sz="1800" dirty="0" smtClean="0"/>
              <a:t>Supplements/different cost centers</a:t>
            </a:r>
          </a:p>
          <a:p>
            <a:pPr>
              <a:spcAft>
                <a:spcPts val="600"/>
              </a:spcAft>
            </a:pPr>
            <a:r>
              <a:rPr lang="en-US" sz="1800" dirty="0" smtClean="0">
                <a:solidFill>
                  <a:srgbClr val="FFC000"/>
                </a:solidFill>
              </a:rPr>
              <a:t>Extreme deviation from original budget</a:t>
            </a:r>
            <a:endParaRPr lang="en-US" sz="1800" dirty="0">
              <a:solidFill>
                <a:srgbClr val="FFC000"/>
              </a:solidFill>
            </a:endParaRPr>
          </a:p>
        </p:txBody>
      </p:sp>
    </p:spTree>
    <p:extLst>
      <p:ext uri="{BB962C8B-B14F-4D97-AF65-F5344CB8AC3E}">
        <p14:creationId xmlns:p14="http://schemas.microsoft.com/office/powerpoint/2010/main" val="1184963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263" y="468598"/>
            <a:ext cx="8650923" cy="664797"/>
          </a:xfrm>
        </p:spPr>
        <p:txBody>
          <a:bodyPr/>
          <a:lstStyle/>
          <a:p>
            <a:r>
              <a:rPr lang="en-US" sz="2800" dirty="0" smtClean="0"/>
              <a:t>ORCA</a:t>
            </a:r>
            <a:br>
              <a:rPr lang="en-US" sz="2800" dirty="0" smtClean="0"/>
            </a:br>
            <a:r>
              <a:rPr lang="en-US" sz="2000" dirty="0" smtClean="0"/>
              <a:t>Office of the Vice Chancellor for Research &amp; Creative Activities</a:t>
            </a:r>
            <a:endParaRPr lang="en-US" sz="2000" dirty="0"/>
          </a:p>
        </p:txBody>
      </p:sp>
      <p:sp>
        <p:nvSpPr>
          <p:cNvPr id="3" name="Text Placeholder 2"/>
          <p:cNvSpPr>
            <a:spLocks noGrp="1"/>
          </p:cNvSpPr>
          <p:nvPr>
            <p:ph type="body" sz="quarter" idx="20"/>
          </p:nvPr>
        </p:nvSpPr>
        <p:spPr>
          <a:xfrm>
            <a:off x="227263" y="1388783"/>
            <a:ext cx="1790223" cy="1007455"/>
          </a:xfrm>
          <a:ln>
            <a:solidFill>
              <a:srgbClr val="FFC000"/>
            </a:solidFill>
          </a:ln>
        </p:spPr>
        <p:txBody>
          <a:bodyPr lIns="45720" tIns="91440" rIns="45720" bIns="91440"/>
          <a:lstStyle/>
          <a:p>
            <a:r>
              <a:rPr lang="en-US" sz="2400" dirty="0" smtClean="0"/>
              <a:t>ORA</a:t>
            </a:r>
          </a:p>
          <a:p>
            <a:r>
              <a:rPr lang="en-US" sz="1400" dirty="0" smtClean="0"/>
              <a:t>Office of Research Administration</a:t>
            </a:r>
            <a:endParaRPr lang="en-US" sz="1400"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3</a:t>
            </a:fld>
            <a:endParaRPr lang="en-US" dirty="0"/>
          </a:p>
        </p:txBody>
      </p:sp>
      <p:sp>
        <p:nvSpPr>
          <p:cNvPr id="5" name="Text Placeholder 2"/>
          <p:cNvSpPr txBox="1">
            <a:spLocks/>
          </p:cNvSpPr>
          <p:nvPr/>
        </p:nvSpPr>
        <p:spPr>
          <a:xfrm>
            <a:off x="2471731" y="1407748"/>
            <a:ext cx="1774895" cy="1007455"/>
          </a:xfrm>
          <a:prstGeom prst="rect">
            <a:avLst/>
          </a:prstGeom>
          <a:ln>
            <a:solidFill>
              <a:srgbClr val="92D050"/>
            </a:solidFill>
          </a:ln>
        </p:spPr>
        <p:txBody>
          <a:bodyPr vert="horz" wrap="square" lIns="45720" tIns="91440" rIns="45720" bIns="9144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TDG</a:t>
            </a:r>
          </a:p>
          <a:p>
            <a:r>
              <a:rPr lang="en-US" sz="1400" dirty="0" smtClean="0"/>
              <a:t>Technology Development Group</a:t>
            </a:r>
            <a:endParaRPr lang="en-US" sz="1400" dirty="0"/>
          </a:p>
        </p:txBody>
      </p:sp>
      <p:sp>
        <p:nvSpPr>
          <p:cNvPr id="6" name="Text Placeholder 2"/>
          <p:cNvSpPr txBox="1">
            <a:spLocks/>
          </p:cNvSpPr>
          <p:nvPr/>
        </p:nvSpPr>
        <p:spPr>
          <a:xfrm>
            <a:off x="4840922" y="1388783"/>
            <a:ext cx="1848153" cy="1007455"/>
          </a:xfrm>
          <a:prstGeom prst="rect">
            <a:avLst/>
          </a:prstGeom>
          <a:ln>
            <a:solidFill>
              <a:srgbClr val="FFCCFF"/>
            </a:solidFill>
          </a:ln>
        </p:spPr>
        <p:txBody>
          <a:bodyPr vert="horz" wrap="square" lIns="45720" tIns="91440" rIns="45720" bIns="9144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REO</a:t>
            </a:r>
          </a:p>
          <a:p>
            <a:r>
              <a:rPr lang="en-US" sz="1400" dirty="0" smtClean="0"/>
              <a:t>Research Enhancement Office</a:t>
            </a:r>
            <a:endParaRPr lang="en-US" sz="1400" dirty="0"/>
          </a:p>
        </p:txBody>
      </p:sp>
      <p:sp>
        <p:nvSpPr>
          <p:cNvPr id="7" name="Text Placeholder 2"/>
          <p:cNvSpPr txBox="1">
            <a:spLocks/>
          </p:cNvSpPr>
          <p:nvPr/>
        </p:nvSpPr>
        <p:spPr>
          <a:xfrm>
            <a:off x="7245863" y="1386454"/>
            <a:ext cx="1650173" cy="1007455"/>
          </a:xfrm>
          <a:prstGeom prst="rect">
            <a:avLst/>
          </a:prstGeom>
          <a:ln>
            <a:solidFill>
              <a:srgbClr val="99CCFF"/>
            </a:solidFill>
          </a:ln>
        </p:spPr>
        <p:txBody>
          <a:bodyPr vert="horz" lIns="45720" tIns="91440" rIns="45720" bIns="9144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RPC</a:t>
            </a:r>
          </a:p>
          <a:p>
            <a:r>
              <a:rPr lang="en-US" sz="1400" dirty="0" smtClean="0"/>
              <a:t>Research Policy &amp; Compliance</a:t>
            </a:r>
            <a:endParaRPr lang="en-US" sz="1400" dirty="0"/>
          </a:p>
        </p:txBody>
      </p:sp>
      <p:sp>
        <p:nvSpPr>
          <p:cNvPr id="8" name="Text Placeholder 2"/>
          <p:cNvSpPr txBox="1">
            <a:spLocks/>
          </p:cNvSpPr>
          <p:nvPr/>
        </p:nvSpPr>
        <p:spPr>
          <a:xfrm>
            <a:off x="227263" y="2617621"/>
            <a:ext cx="1790223" cy="1256754"/>
          </a:xfrm>
          <a:prstGeom prst="rect">
            <a:avLst/>
          </a:prstGeom>
          <a:ln>
            <a:solidFill>
              <a:srgbClr val="FFC000"/>
            </a:solidFill>
          </a:ln>
        </p:spPr>
        <p:txBody>
          <a:bodyPr vert="horz" wrap="square" lIns="91440" tIns="91440" rIns="91440" bIns="9144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smtClean="0">
                <a:solidFill>
                  <a:srgbClr val="FFC000"/>
                </a:solidFill>
              </a:rPr>
              <a:t>Manages most of the alphabet soup:</a:t>
            </a:r>
          </a:p>
          <a:p>
            <a:r>
              <a:rPr lang="en-US" sz="1400" dirty="0" smtClean="0">
                <a:solidFill>
                  <a:srgbClr val="FFC000"/>
                </a:solidFill>
              </a:rPr>
              <a:t>OCGA, EFM, OHRPP, ORIS, ORDM, and OBFS</a:t>
            </a:r>
          </a:p>
        </p:txBody>
      </p:sp>
      <p:sp>
        <p:nvSpPr>
          <p:cNvPr id="9" name="Text Placeholder 2"/>
          <p:cNvSpPr txBox="1">
            <a:spLocks/>
          </p:cNvSpPr>
          <p:nvPr/>
        </p:nvSpPr>
        <p:spPr>
          <a:xfrm>
            <a:off x="2471731" y="2617621"/>
            <a:ext cx="1790223" cy="1348061"/>
          </a:xfrm>
          <a:prstGeom prst="rect">
            <a:avLst/>
          </a:prstGeom>
          <a:ln>
            <a:solidFill>
              <a:srgbClr val="92D050"/>
            </a:solidFill>
          </a:ln>
        </p:spPr>
        <p:txBody>
          <a:bodyPr vert="horz" wrap="square" lIns="91440" tIns="91440" rIns="91440" bIns="9144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smtClean="0">
                <a:solidFill>
                  <a:srgbClr val="92D050"/>
                </a:solidFill>
              </a:rPr>
              <a:t>Manages Industry (for profit) sponsored research, MTAs, patents, inventions, royalties, etc.</a:t>
            </a:r>
          </a:p>
        </p:txBody>
      </p:sp>
      <p:sp>
        <p:nvSpPr>
          <p:cNvPr id="10" name="Text Placeholder 2"/>
          <p:cNvSpPr txBox="1">
            <a:spLocks/>
          </p:cNvSpPr>
          <p:nvPr/>
        </p:nvSpPr>
        <p:spPr>
          <a:xfrm>
            <a:off x="4840922" y="2601314"/>
            <a:ext cx="1848153" cy="1348061"/>
          </a:xfrm>
          <a:prstGeom prst="rect">
            <a:avLst/>
          </a:prstGeom>
          <a:ln>
            <a:solidFill>
              <a:srgbClr val="FFCCFF"/>
            </a:solidFill>
          </a:ln>
        </p:spPr>
        <p:txBody>
          <a:bodyPr vert="horz" wrap="square" lIns="91440" tIns="91440" rIns="91440" bIns="9144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smtClean="0">
                <a:solidFill>
                  <a:srgbClr val="FFCCFF"/>
                </a:solidFill>
              </a:rPr>
              <a:t>Limited submissions, funding opportunities newsletters and resources, UCLA Grand Challenges, etc.</a:t>
            </a:r>
          </a:p>
        </p:txBody>
      </p:sp>
      <p:sp>
        <p:nvSpPr>
          <p:cNvPr id="11" name="Text Placeholder 2"/>
          <p:cNvSpPr txBox="1">
            <a:spLocks/>
          </p:cNvSpPr>
          <p:nvPr/>
        </p:nvSpPr>
        <p:spPr>
          <a:xfrm>
            <a:off x="7245863" y="2601315"/>
            <a:ext cx="1650173" cy="1348061"/>
          </a:xfrm>
          <a:prstGeom prst="rect">
            <a:avLst/>
          </a:prstGeom>
          <a:ln>
            <a:solidFill>
              <a:srgbClr val="99CCFF"/>
            </a:solidFill>
          </a:ln>
        </p:spPr>
        <p:txBody>
          <a:bodyPr vert="horz" wrap="square" lIns="91440" tIns="91440" rIns="91440" bIns="9144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smtClean="0">
                <a:solidFill>
                  <a:srgbClr val="99CCFF"/>
                </a:solidFill>
              </a:rPr>
              <a:t>Animal Research, Conflicts of Interest, Biosafety, Dual Use Review, Export Control, etc.</a:t>
            </a:r>
          </a:p>
        </p:txBody>
      </p:sp>
    </p:spTree>
    <p:extLst>
      <p:ext uri="{BB962C8B-B14F-4D97-AF65-F5344CB8AC3E}">
        <p14:creationId xmlns:p14="http://schemas.microsoft.com/office/powerpoint/2010/main" val="37426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42751"/>
            <a:ext cx="7315200" cy="387798"/>
          </a:xfrm>
        </p:spPr>
        <p:txBody>
          <a:bodyPr/>
          <a:lstStyle/>
          <a:p>
            <a:r>
              <a:rPr lang="en-US" sz="2800" dirty="0" smtClean="0"/>
              <a:t>Monthly Meetings with Fund Manager</a:t>
            </a:r>
            <a:endParaRPr lang="en-US" sz="2800"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30</a:t>
            </a:fld>
            <a:endParaRPr lang="en-US" dirty="0"/>
          </a:p>
        </p:txBody>
      </p:sp>
      <p:sp>
        <p:nvSpPr>
          <p:cNvPr id="6" name="AutoShape 2" descr="Notice Clipart Look Ahead - Looking Ahead Clip Art - Free Transparent PNG  Download - PNGkey"/>
          <p:cNvSpPr>
            <a:spLocks noChangeAspect="1" noChangeArrowheads="1"/>
          </p:cNvSpPr>
          <p:nvPr/>
        </p:nvSpPr>
        <p:spPr bwMode="auto">
          <a:xfrm>
            <a:off x="681990" y="1120139"/>
            <a:ext cx="264160" cy="2641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2"/>
          <a:srcRect l="10978"/>
          <a:stretch/>
        </p:blipFill>
        <p:spPr>
          <a:xfrm>
            <a:off x="647699" y="1384300"/>
            <a:ext cx="3136613" cy="3170553"/>
          </a:xfrm>
          <a:prstGeom prst="rect">
            <a:avLst/>
          </a:prstGeom>
        </p:spPr>
      </p:pic>
      <p:pic>
        <p:nvPicPr>
          <p:cNvPr id="10" name="Picture 9"/>
          <p:cNvPicPr>
            <a:picLocks noChangeAspect="1"/>
          </p:cNvPicPr>
          <p:nvPr/>
        </p:nvPicPr>
        <p:blipFill rotWithShape="1">
          <a:blip r:embed="rId3"/>
          <a:srcRect l="1442" r="9336" b="5691"/>
          <a:stretch/>
        </p:blipFill>
        <p:spPr>
          <a:xfrm>
            <a:off x="3987800" y="1384301"/>
            <a:ext cx="4348880" cy="3170552"/>
          </a:xfrm>
          <a:prstGeom prst="rect">
            <a:avLst/>
          </a:prstGeom>
        </p:spPr>
      </p:pic>
      <p:sp>
        <p:nvSpPr>
          <p:cNvPr id="12" name="TextBox 11"/>
          <p:cNvSpPr txBox="1"/>
          <p:nvPr/>
        </p:nvSpPr>
        <p:spPr>
          <a:xfrm>
            <a:off x="1438765" y="2135602"/>
            <a:ext cx="1554480" cy="861774"/>
          </a:xfrm>
          <a:prstGeom prst="rect">
            <a:avLst/>
          </a:prstGeom>
          <a:noFill/>
        </p:spPr>
        <p:txBody>
          <a:bodyPr wrap="square" lIns="0" tIns="0" rIns="0" bIns="0" rtlCol="0">
            <a:spAutoFit/>
          </a:bodyPr>
          <a:lstStyle/>
          <a:p>
            <a:pPr algn="l"/>
            <a:r>
              <a:rPr lang="en-US" sz="2800" b="1" dirty="0" smtClean="0">
                <a:solidFill>
                  <a:srgbClr val="000000"/>
                </a:solidFill>
                <a:latin typeface="Britannic Bold" panose="020B0903060703020204" pitchFamily="34" charset="0"/>
              </a:rPr>
              <a:t>  Look</a:t>
            </a:r>
          </a:p>
          <a:p>
            <a:pPr algn="l"/>
            <a:r>
              <a:rPr lang="en-US" sz="2800" b="1" dirty="0" smtClean="0">
                <a:solidFill>
                  <a:srgbClr val="000000"/>
                </a:solidFill>
                <a:latin typeface="Britannic Bold" panose="020B0903060703020204" pitchFamily="34" charset="0"/>
              </a:rPr>
              <a:t>Back</a:t>
            </a:r>
            <a:endParaRPr lang="en-US" sz="2800" b="1" dirty="0">
              <a:solidFill>
                <a:srgbClr val="000000"/>
              </a:solidFill>
              <a:latin typeface="Britannic Bold" panose="020B0903060703020204" pitchFamily="34" charset="0"/>
            </a:endParaRPr>
          </a:p>
        </p:txBody>
      </p:sp>
      <p:sp>
        <p:nvSpPr>
          <p:cNvPr id="13" name="TextBox 12"/>
          <p:cNvSpPr txBox="1"/>
          <p:nvPr/>
        </p:nvSpPr>
        <p:spPr>
          <a:xfrm>
            <a:off x="4152611" y="3321326"/>
            <a:ext cx="1473489" cy="430887"/>
          </a:xfrm>
          <a:prstGeom prst="rect">
            <a:avLst/>
          </a:prstGeom>
          <a:noFill/>
        </p:spPr>
        <p:txBody>
          <a:bodyPr wrap="square" lIns="457200" tIns="0" rIns="0" bIns="0" rtlCol="0">
            <a:spAutoFit/>
          </a:bodyPr>
          <a:lstStyle/>
          <a:p>
            <a:pPr algn="l"/>
            <a:r>
              <a:rPr lang="en-US" sz="2800" b="1" dirty="0" smtClean="0">
                <a:solidFill>
                  <a:srgbClr val="000000"/>
                </a:solidFill>
                <a:latin typeface="Britannic Bold" panose="020B0903060703020204" pitchFamily="34" charset="0"/>
              </a:rPr>
              <a:t>Look</a:t>
            </a:r>
          </a:p>
        </p:txBody>
      </p:sp>
      <p:sp>
        <p:nvSpPr>
          <p:cNvPr id="14" name="TextBox 13"/>
          <p:cNvSpPr txBox="1"/>
          <p:nvPr/>
        </p:nvSpPr>
        <p:spPr>
          <a:xfrm>
            <a:off x="6420831" y="3321325"/>
            <a:ext cx="1473489" cy="430887"/>
          </a:xfrm>
          <a:prstGeom prst="rect">
            <a:avLst/>
          </a:prstGeom>
          <a:noFill/>
        </p:spPr>
        <p:txBody>
          <a:bodyPr wrap="square" lIns="457200" tIns="0" rIns="0" bIns="0" rtlCol="0">
            <a:spAutoFit/>
          </a:bodyPr>
          <a:lstStyle/>
          <a:p>
            <a:pPr algn="l"/>
            <a:r>
              <a:rPr lang="en-US" sz="2800" b="1" dirty="0" smtClean="0">
                <a:solidFill>
                  <a:srgbClr val="000000"/>
                </a:solidFill>
                <a:latin typeface="Britannic Bold" panose="020B0903060703020204" pitchFamily="34" charset="0"/>
              </a:rPr>
              <a:t>Ahead</a:t>
            </a:r>
          </a:p>
        </p:txBody>
      </p:sp>
    </p:spTree>
    <p:extLst>
      <p:ext uri="{BB962C8B-B14F-4D97-AF65-F5344CB8AC3E}">
        <p14:creationId xmlns:p14="http://schemas.microsoft.com/office/powerpoint/2010/main" val="309813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76" y="861585"/>
            <a:ext cx="8587819" cy="332399"/>
          </a:xfrm>
        </p:spPr>
        <p:txBody>
          <a:bodyPr/>
          <a:lstStyle/>
          <a:p>
            <a:r>
              <a:rPr lang="en-US" i="1" dirty="0" smtClean="0"/>
              <a:t>What happens when you are awarded additional funds?</a:t>
            </a:r>
            <a:r>
              <a:rPr lang="en-US" dirty="0" smtClean="0"/>
              <a:t>	</a:t>
            </a:r>
            <a:endParaRPr lang="en-US" dirty="0"/>
          </a:p>
        </p:txBody>
      </p:sp>
      <p:sp>
        <p:nvSpPr>
          <p:cNvPr id="3" name="Text Placeholder 2"/>
          <p:cNvSpPr>
            <a:spLocks noGrp="1"/>
          </p:cNvSpPr>
          <p:nvPr>
            <p:ph type="body" sz="quarter" idx="13"/>
          </p:nvPr>
        </p:nvSpPr>
        <p:spPr>
          <a:xfrm>
            <a:off x="-113122" y="1364059"/>
            <a:ext cx="7764234" cy="249299"/>
          </a:xfrm>
        </p:spPr>
        <p:txBody>
          <a:bodyPr/>
          <a:lstStyle/>
          <a:p>
            <a:pPr marL="0" indent="0">
              <a:buNone/>
            </a:pPr>
            <a:r>
              <a:rPr lang="en-US" sz="1800" dirty="0" smtClean="0"/>
              <a:t>Modifications, Supplements, Continuation funds</a:t>
            </a:r>
            <a:endParaRPr lang="en-US" sz="1800"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31</a:t>
            </a:fld>
            <a:endParaRPr lang="en-US" dirty="0"/>
          </a:p>
        </p:txBody>
      </p:sp>
      <p:sp>
        <p:nvSpPr>
          <p:cNvPr id="5" name="Text Placeholder 2"/>
          <p:cNvSpPr txBox="1">
            <a:spLocks/>
          </p:cNvSpPr>
          <p:nvPr/>
        </p:nvSpPr>
        <p:spPr>
          <a:xfrm>
            <a:off x="210105" y="1810476"/>
            <a:ext cx="8405993" cy="2346283"/>
          </a:xfrm>
          <a:prstGeom prst="rect">
            <a:avLst/>
          </a:prstGeom>
        </p:spPr>
        <p:txBody>
          <a:bodyPr vert="horz" wrap="square" lIns="457200" tIns="0" rIns="0" bIns="0" rtlCol="0">
            <a:spAutoFit/>
          </a:bodyPr>
          <a:lstStyle>
            <a:lvl1pPr marL="173736" indent="-173736" algn="l" defTabSz="685800" rtl="0" eaLnBrk="1" latinLnBrk="0" hangingPunct="1">
              <a:lnSpc>
                <a:spcPct val="90000"/>
              </a:lnSpc>
              <a:spcBef>
                <a:spcPts val="750"/>
              </a:spcBef>
              <a:buFont typeface="Arial" panose="020B0604020202020204" pitchFamily="34" charset="0"/>
              <a:buChar char="•"/>
              <a:defRPr sz="1600" kern="1200" spc="0" baseline="0">
                <a:solidFill>
                  <a:schemeClr val="bg1"/>
                </a:solidFill>
                <a:latin typeface="+mn-lt"/>
                <a:ea typeface="+mn-ea"/>
                <a:cs typeface="+mn-cs"/>
              </a:defRPr>
            </a:lvl1pPr>
            <a:lvl2pPr marL="27432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US" dirty="0" smtClean="0"/>
              <a:t>Processed same way as original funds, but hopefully faster (OCGA reviews, hopefully negotiations not required, processes)</a:t>
            </a:r>
          </a:p>
          <a:p>
            <a:pPr>
              <a:spcAft>
                <a:spcPts val="600"/>
              </a:spcAft>
            </a:pPr>
            <a:r>
              <a:rPr lang="en-US" dirty="0" smtClean="0"/>
              <a:t>OCGA will require internal paperwork</a:t>
            </a:r>
          </a:p>
          <a:p>
            <a:pPr marL="803275" lvl="2" indent="-255588">
              <a:spcAft>
                <a:spcPts val="600"/>
              </a:spcAft>
              <a:buFont typeface="Courier New" panose="02070309020205020404" pitchFamily="49" charset="0"/>
              <a:buChar char="o"/>
            </a:pPr>
            <a:r>
              <a:rPr lang="en-US" dirty="0" smtClean="0"/>
              <a:t>Updated </a:t>
            </a:r>
            <a:r>
              <a:rPr lang="en-US" dirty="0" err="1" smtClean="0"/>
              <a:t>eDGE</a:t>
            </a:r>
            <a:r>
              <a:rPr lang="en-US" dirty="0" smtClean="0"/>
              <a:t> Tracking Sheet</a:t>
            </a:r>
          </a:p>
          <a:p>
            <a:pPr marL="803275" lvl="2" indent="-255588">
              <a:spcAft>
                <a:spcPts val="600"/>
              </a:spcAft>
              <a:buFont typeface="Courier New" panose="02070309020205020404" pitchFamily="49" charset="0"/>
              <a:buChar char="o"/>
            </a:pPr>
            <a:r>
              <a:rPr lang="en-US" dirty="0" smtClean="0"/>
              <a:t>EPASS, SOW, Budget, and Justification (if not previously submitted)</a:t>
            </a:r>
          </a:p>
          <a:p>
            <a:pPr>
              <a:spcAft>
                <a:spcPts val="600"/>
              </a:spcAft>
            </a:pPr>
            <a:r>
              <a:rPr lang="en-US" dirty="0" smtClean="0"/>
              <a:t>Funds are appropriated</a:t>
            </a:r>
          </a:p>
          <a:p>
            <a:pPr>
              <a:spcAft>
                <a:spcPts val="600"/>
              </a:spcAft>
            </a:pPr>
            <a:r>
              <a:rPr lang="en-US" dirty="0" smtClean="0"/>
              <a:t>Sometimes new cost center is required/recommended</a:t>
            </a:r>
            <a:endParaRPr lang="en-US" dirty="0"/>
          </a:p>
        </p:txBody>
      </p:sp>
    </p:spTree>
    <p:extLst>
      <p:ext uri="{BB962C8B-B14F-4D97-AF65-F5344CB8AC3E}">
        <p14:creationId xmlns:p14="http://schemas.microsoft.com/office/powerpoint/2010/main" val="4223072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9001"/>
            <a:ext cx="7315200" cy="334259"/>
          </a:xfrm>
        </p:spPr>
        <p:txBody>
          <a:bodyPr/>
          <a:lstStyle/>
          <a:p>
            <a:r>
              <a:rPr lang="en-US" dirty="0" smtClean="0"/>
              <a:t>Re-Budgeting</a:t>
            </a: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32</a:t>
            </a:fld>
            <a:endParaRPr lang="en-US" dirty="0"/>
          </a:p>
        </p:txBody>
      </p:sp>
      <p:sp>
        <p:nvSpPr>
          <p:cNvPr id="5" name="Text Placeholder 2"/>
          <p:cNvSpPr txBox="1">
            <a:spLocks/>
          </p:cNvSpPr>
          <p:nvPr/>
        </p:nvSpPr>
        <p:spPr>
          <a:xfrm>
            <a:off x="731520" y="1271937"/>
            <a:ext cx="7669421" cy="1964640"/>
          </a:xfrm>
          <a:prstGeom prst="rect">
            <a:avLst/>
          </a:prstGeom>
        </p:spPr>
        <p:txBody>
          <a:bodyPr vert="horz" wrap="square" lIns="0" tIns="0" rIns="0" bIns="0" rtlCol="0">
            <a:spAutoFit/>
          </a:bodyPr>
          <a:lstStyle>
            <a:lvl1pPr marL="173736" indent="-173736" algn="l" defTabSz="685800" rtl="0" eaLnBrk="1" latinLnBrk="0" hangingPunct="1">
              <a:lnSpc>
                <a:spcPct val="90000"/>
              </a:lnSpc>
              <a:spcBef>
                <a:spcPts val="750"/>
              </a:spcBef>
              <a:buFont typeface="Arial" panose="020B0604020202020204" pitchFamily="34" charset="0"/>
              <a:buChar char="•"/>
              <a:defRPr sz="1600" kern="1200" spc="0" baseline="0">
                <a:solidFill>
                  <a:schemeClr val="bg1"/>
                </a:solidFill>
                <a:latin typeface="+mn-lt"/>
                <a:ea typeface="+mn-ea"/>
                <a:cs typeface="+mn-cs"/>
              </a:defRPr>
            </a:lvl1pPr>
            <a:lvl2pPr marL="27432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None/>
            </a:pPr>
            <a:r>
              <a:rPr lang="en-US" sz="1800" dirty="0" smtClean="0"/>
              <a:t>When does re-budgeting require prior approval from the sponsor?</a:t>
            </a:r>
          </a:p>
          <a:p>
            <a:pPr marL="914400" indent="-342900">
              <a:spcAft>
                <a:spcPts val="600"/>
              </a:spcAft>
              <a:buAutoNum type="alphaUcPeriod"/>
            </a:pPr>
            <a:r>
              <a:rPr lang="en-US" sz="1800" dirty="0" smtClean="0"/>
              <a:t>When the change is greater than 10%</a:t>
            </a:r>
          </a:p>
          <a:p>
            <a:pPr marL="914400" indent="-342900">
              <a:spcAft>
                <a:spcPts val="600"/>
              </a:spcAft>
              <a:buAutoNum type="alphaUcPeriod"/>
            </a:pPr>
            <a:r>
              <a:rPr lang="en-US" sz="1800" dirty="0" smtClean="0"/>
              <a:t>When the change is greater than 25%</a:t>
            </a:r>
          </a:p>
          <a:p>
            <a:pPr marL="914400" indent="-342900">
              <a:spcAft>
                <a:spcPts val="600"/>
              </a:spcAft>
              <a:buAutoNum type="alphaUcPeriod"/>
            </a:pPr>
            <a:r>
              <a:rPr lang="en-US" sz="1800" dirty="0" smtClean="0"/>
              <a:t>It depends on the sponsor and the terms of the agreement</a:t>
            </a:r>
          </a:p>
          <a:p>
            <a:pPr marL="914400" indent="-342900">
              <a:spcAft>
                <a:spcPts val="600"/>
              </a:spcAft>
              <a:buAutoNum type="alphaUcPeriod"/>
            </a:pPr>
            <a:r>
              <a:rPr lang="en-US" sz="1800" dirty="0" smtClean="0"/>
              <a:t>It is always required</a:t>
            </a:r>
            <a:endParaRPr lang="en-US" sz="1800" dirty="0"/>
          </a:p>
        </p:txBody>
      </p:sp>
      <p:sp>
        <p:nvSpPr>
          <p:cNvPr id="6" name="Oval 5"/>
          <p:cNvSpPr/>
          <p:nvPr/>
        </p:nvSpPr>
        <p:spPr>
          <a:xfrm>
            <a:off x="858645" y="2364059"/>
            <a:ext cx="7323734" cy="591015"/>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1014" y="3635298"/>
            <a:ext cx="8118087" cy="492443"/>
          </a:xfrm>
          <a:prstGeom prst="rect">
            <a:avLst/>
          </a:prstGeom>
          <a:noFill/>
        </p:spPr>
        <p:txBody>
          <a:bodyPr wrap="square" lIns="0" tIns="0" rIns="0" bIns="0" rtlCol="0">
            <a:spAutoFit/>
          </a:bodyPr>
          <a:lstStyle/>
          <a:p>
            <a:pPr algn="l"/>
            <a:r>
              <a:rPr lang="en-US" sz="1600" dirty="0" smtClean="0"/>
              <a:t>When prior approval is required, you will likely need to submit a revised detailed budget, budget justification, and Scope of Work (or ensure no changes in scope). </a:t>
            </a:r>
            <a:endParaRPr lang="en-US" sz="1600" dirty="0"/>
          </a:p>
        </p:txBody>
      </p:sp>
    </p:spTree>
    <p:extLst>
      <p:ext uri="{BB962C8B-B14F-4D97-AF65-F5344CB8AC3E}">
        <p14:creationId xmlns:p14="http://schemas.microsoft.com/office/powerpoint/2010/main" val="124444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800102"/>
            <a:ext cx="7942580" cy="332399"/>
          </a:xfrm>
        </p:spPr>
        <p:txBody>
          <a:bodyPr/>
          <a:lstStyle/>
          <a:p>
            <a:r>
              <a:rPr lang="en-US" dirty="0" smtClean="0"/>
              <a:t>Notices from ORA Reports </a:t>
            </a:r>
            <a:r>
              <a:rPr lang="en-US" sz="1400" dirty="0" smtClean="0"/>
              <a:t>(portal@research.ucla.edu)</a:t>
            </a:r>
            <a:endParaRPr lang="en-US" sz="1400" dirty="0"/>
          </a:p>
        </p:txBody>
      </p:sp>
      <p:sp>
        <p:nvSpPr>
          <p:cNvPr id="3" name="Text Placeholder 2"/>
          <p:cNvSpPr>
            <a:spLocks noGrp="1"/>
          </p:cNvSpPr>
          <p:nvPr>
            <p:ph type="body" sz="quarter" idx="13"/>
          </p:nvPr>
        </p:nvSpPr>
        <p:spPr>
          <a:xfrm>
            <a:off x="477838" y="1382336"/>
            <a:ext cx="7315200" cy="498598"/>
          </a:xfrm>
        </p:spPr>
        <p:txBody>
          <a:bodyPr/>
          <a:lstStyle/>
          <a:p>
            <a:r>
              <a:rPr lang="en-US" sz="1800" dirty="0" smtClean="0"/>
              <a:t>Sent automatically at 90-, 60-, and 30-day mark prior to budget period end date</a:t>
            </a:r>
            <a:endParaRPr lang="en-US" sz="1800"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33</a:t>
            </a:fld>
            <a:endParaRPr lang="en-US" dirty="0"/>
          </a:p>
        </p:txBody>
      </p:sp>
      <p:pic>
        <p:nvPicPr>
          <p:cNvPr id="5" name="Picture 4"/>
          <p:cNvPicPr>
            <a:picLocks noChangeAspect="1"/>
          </p:cNvPicPr>
          <p:nvPr/>
        </p:nvPicPr>
        <p:blipFill>
          <a:blip r:embed="rId2"/>
          <a:stretch>
            <a:fillRect/>
          </a:stretch>
        </p:blipFill>
        <p:spPr>
          <a:xfrm>
            <a:off x="6527690" y="2216527"/>
            <a:ext cx="1721595" cy="2190740"/>
          </a:xfrm>
          <a:prstGeom prst="rect">
            <a:avLst/>
          </a:prstGeom>
        </p:spPr>
      </p:pic>
      <p:sp>
        <p:nvSpPr>
          <p:cNvPr id="6" name="Text Placeholder 2"/>
          <p:cNvSpPr txBox="1">
            <a:spLocks/>
          </p:cNvSpPr>
          <p:nvPr/>
        </p:nvSpPr>
        <p:spPr>
          <a:xfrm>
            <a:off x="477838" y="2216527"/>
            <a:ext cx="5046662" cy="498598"/>
          </a:xfrm>
          <a:prstGeom prst="rect">
            <a:avLst/>
          </a:prstGeom>
        </p:spPr>
        <p:txBody>
          <a:bodyPr vert="horz" wrap="square" lIns="457200" tIns="0" rIns="0" bIns="0" rtlCol="0">
            <a:spAutoFit/>
          </a:bodyPr>
          <a:lstStyle>
            <a:lvl1pPr marL="173736" indent="-173736" algn="l" defTabSz="685800" rtl="0" eaLnBrk="1" latinLnBrk="0" hangingPunct="1">
              <a:lnSpc>
                <a:spcPct val="90000"/>
              </a:lnSpc>
              <a:spcBef>
                <a:spcPts val="750"/>
              </a:spcBef>
              <a:buFont typeface="Arial" panose="020B0604020202020204" pitchFamily="34" charset="0"/>
              <a:buChar char="•"/>
              <a:defRPr sz="1600" kern="1200" spc="0" baseline="0">
                <a:solidFill>
                  <a:schemeClr val="bg1"/>
                </a:solidFill>
                <a:latin typeface="+mn-lt"/>
                <a:ea typeface="+mn-ea"/>
                <a:cs typeface="+mn-cs"/>
              </a:defRPr>
            </a:lvl1pPr>
            <a:lvl2pPr marL="27432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smtClean="0"/>
              <a:t>If you’ve been meeting monthly with your Fund Manager</a:t>
            </a:r>
          </a:p>
        </p:txBody>
      </p:sp>
      <p:sp>
        <p:nvSpPr>
          <p:cNvPr id="8" name="Text Placeholder 2"/>
          <p:cNvSpPr txBox="1">
            <a:spLocks/>
          </p:cNvSpPr>
          <p:nvPr/>
        </p:nvSpPr>
        <p:spPr>
          <a:xfrm>
            <a:off x="477838" y="3044901"/>
            <a:ext cx="5173662" cy="498598"/>
          </a:xfrm>
          <a:prstGeom prst="rect">
            <a:avLst/>
          </a:prstGeom>
        </p:spPr>
        <p:txBody>
          <a:bodyPr vert="horz" wrap="square" lIns="457200" tIns="0" rIns="0" bIns="0" rtlCol="0">
            <a:spAutoFit/>
          </a:bodyPr>
          <a:lstStyle>
            <a:lvl1pPr marL="173736" indent="-173736" algn="l" defTabSz="685800" rtl="0" eaLnBrk="1" latinLnBrk="0" hangingPunct="1">
              <a:lnSpc>
                <a:spcPct val="90000"/>
              </a:lnSpc>
              <a:spcBef>
                <a:spcPts val="750"/>
              </a:spcBef>
              <a:buFont typeface="Arial" panose="020B0604020202020204" pitchFamily="34" charset="0"/>
              <a:buChar char="•"/>
              <a:defRPr sz="1600" kern="1200" spc="0" baseline="0">
                <a:solidFill>
                  <a:schemeClr val="bg1"/>
                </a:solidFill>
                <a:latin typeface="+mn-lt"/>
                <a:ea typeface="+mn-ea"/>
                <a:cs typeface="+mn-cs"/>
              </a:defRPr>
            </a:lvl1pPr>
            <a:lvl2pPr marL="27432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smtClean="0"/>
              <a:t>If you have NOT been meeting monthly with your Fund Manager</a:t>
            </a:r>
          </a:p>
        </p:txBody>
      </p:sp>
      <p:pic>
        <p:nvPicPr>
          <p:cNvPr id="9" name="Picture 8"/>
          <p:cNvPicPr>
            <a:picLocks noChangeAspect="1"/>
          </p:cNvPicPr>
          <p:nvPr/>
        </p:nvPicPr>
        <p:blipFill rotWithShape="1">
          <a:blip r:embed="rId3"/>
          <a:srcRect l="7856" t="6103" r="2858" b="1781"/>
          <a:stretch/>
        </p:blipFill>
        <p:spPr>
          <a:xfrm>
            <a:off x="5969675" y="2041869"/>
            <a:ext cx="2929850" cy="2601707"/>
          </a:xfrm>
          <a:prstGeom prst="rect">
            <a:avLst/>
          </a:prstGeom>
        </p:spPr>
      </p:pic>
    </p:spTree>
    <p:extLst>
      <p:ext uri="{BB962C8B-B14F-4D97-AF65-F5344CB8AC3E}">
        <p14:creationId xmlns:p14="http://schemas.microsoft.com/office/powerpoint/2010/main" val="10502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420" y="739140"/>
            <a:ext cx="7315200" cy="334259"/>
          </a:xfrm>
        </p:spPr>
        <p:txBody>
          <a:bodyPr/>
          <a:lstStyle/>
          <a:p>
            <a:r>
              <a:rPr lang="en-US" dirty="0" smtClean="0"/>
              <a:t>Approaching End Dates</a:t>
            </a:r>
            <a:endParaRPr lang="en-US" dirty="0"/>
          </a:p>
        </p:txBody>
      </p:sp>
      <p:sp>
        <p:nvSpPr>
          <p:cNvPr id="3" name="Text Placeholder 2"/>
          <p:cNvSpPr>
            <a:spLocks noGrp="1"/>
          </p:cNvSpPr>
          <p:nvPr>
            <p:ph type="body" sz="quarter" idx="13"/>
          </p:nvPr>
        </p:nvSpPr>
        <p:spPr>
          <a:xfrm>
            <a:off x="566420" y="1386840"/>
            <a:ext cx="7315200" cy="2194447"/>
          </a:xfrm>
        </p:spPr>
        <p:txBody>
          <a:bodyPr lIns="0"/>
          <a:lstStyle/>
          <a:p>
            <a:pPr marL="0" indent="0">
              <a:buNone/>
            </a:pPr>
            <a:r>
              <a:rPr lang="en-US" sz="1800" b="1" dirty="0" smtClean="0"/>
              <a:t>Budget Period End Date</a:t>
            </a:r>
          </a:p>
          <a:p>
            <a:pPr marL="457200" indent="-228600"/>
            <a:r>
              <a:rPr lang="en-US" dirty="0" smtClean="0"/>
              <a:t>Are you projecting a balance? How big? Is carryforward allowed?</a:t>
            </a:r>
          </a:p>
          <a:p>
            <a:pPr marL="457200" indent="-228600"/>
            <a:r>
              <a:rPr lang="en-US" dirty="0" smtClean="0"/>
              <a:t>Are you on target in regard to milestones/aims?</a:t>
            </a:r>
          </a:p>
          <a:p>
            <a:pPr marL="457200" indent="-228600"/>
            <a:r>
              <a:rPr lang="en-US" dirty="0" smtClean="0"/>
              <a:t>Make personnel adjustments (forward and back)</a:t>
            </a:r>
          </a:p>
          <a:p>
            <a:pPr marL="457200" indent="-228600"/>
            <a:r>
              <a:rPr lang="en-US" dirty="0" smtClean="0"/>
              <a:t>Make applicable purchases, pay applicable invoices</a:t>
            </a:r>
          </a:p>
          <a:p>
            <a:pPr marL="457200" indent="-228600"/>
            <a:r>
              <a:rPr lang="en-US" dirty="0" smtClean="0"/>
              <a:t>Technical/Scientific Progress Reports </a:t>
            </a:r>
          </a:p>
          <a:p>
            <a:pPr marL="457200" indent="-228600"/>
            <a:r>
              <a:rPr lang="en-US" dirty="0" smtClean="0">
                <a:solidFill>
                  <a:srgbClr val="FFC000"/>
                </a:solidFill>
              </a:rPr>
              <a:t>Financial Progress Reports</a:t>
            </a:r>
            <a:endParaRPr lang="en-US" dirty="0">
              <a:solidFill>
                <a:srgbClr val="FFC000"/>
              </a:solidFill>
            </a:endParaRPr>
          </a:p>
        </p:txBody>
      </p:sp>
      <p:sp>
        <p:nvSpPr>
          <p:cNvPr id="4" name="Slide Number Placeholder 3"/>
          <p:cNvSpPr>
            <a:spLocks noGrp="1"/>
          </p:cNvSpPr>
          <p:nvPr>
            <p:ph type="sldNum" sz="quarter" idx="4"/>
          </p:nvPr>
        </p:nvSpPr>
        <p:spPr/>
        <p:txBody>
          <a:bodyPr/>
          <a:lstStyle/>
          <a:p>
            <a:fld id="{8368066F-241F-DA46-A244-6F6C08E1BFA8}" type="slidenum">
              <a:rPr lang="en-US" smtClean="0"/>
              <a:pPr/>
              <a:t>34</a:t>
            </a:fld>
            <a:endParaRPr lang="en-US" dirty="0"/>
          </a:p>
        </p:txBody>
      </p:sp>
      <p:pic>
        <p:nvPicPr>
          <p:cNvPr id="5" name="Picture 4"/>
          <p:cNvPicPr>
            <a:picLocks noChangeAspect="1"/>
          </p:cNvPicPr>
          <p:nvPr/>
        </p:nvPicPr>
        <p:blipFill rotWithShape="1">
          <a:blip r:embed="rId2"/>
          <a:srcRect l="8500" t="31849" r="31173" b="7464"/>
          <a:stretch/>
        </p:blipFill>
        <p:spPr>
          <a:xfrm>
            <a:off x="5674937" y="3108300"/>
            <a:ext cx="2780905" cy="1572855"/>
          </a:xfrm>
          <a:prstGeom prst="rect">
            <a:avLst/>
          </a:prstGeom>
        </p:spPr>
      </p:pic>
    </p:spTree>
    <p:extLst>
      <p:ext uri="{BB962C8B-B14F-4D97-AF65-F5344CB8AC3E}">
        <p14:creationId xmlns:p14="http://schemas.microsoft.com/office/powerpoint/2010/main" val="3163747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420" y="739140"/>
            <a:ext cx="7315200" cy="334259"/>
          </a:xfrm>
        </p:spPr>
        <p:txBody>
          <a:bodyPr/>
          <a:lstStyle/>
          <a:p>
            <a:r>
              <a:rPr lang="en-US" dirty="0" smtClean="0"/>
              <a:t>Approaching End Dates</a:t>
            </a:r>
            <a:endParaRPr lang="en-US" dirty="0"/>
          </a:p>
        </p:txBody>
      </p:sp>
      <p:sp>
        <p:nvSpPr>
          <p:cNvPr id="3" name="Text Placeholder 2"/>
          <p:cNvSpPr>
            <a:spLocks noGrp="1"/>
          </p:cNvSpPr>
          <p:nvPr>
            <p:ph type="body" sz="quarter" idx="13"/>
          </p:nvPr>
        </p:nvSpPr>
        <p:spPr>
          <a:xfrm>
            <a:off x="566420" y="1386840"/>
            <a:ext cx="7315200" cy="2518638"/>
          </a:xfrm>
        </p:spPr>
        <p:txBody>
          <a:bodyPr lIns="0"/>
          <a:lstStyle/>
          <a:p>
            <a:pPr marL="0" indent="0">
              <a:buNone/>
            </a:pPr>
            <a:r>
              <a:rPr lang="en-US" sz="1800" b="1" dirty="0" smtClean="0"/>
              <a:t>Project Period End Date</a:t>
            </a:r>
          </a:p>
          <a:p>
            <a:pPr marL="457200" indent="-228600"/>
            <a:r>
              <a:rPr lang="en-US" dirty="0" smtClean="0"/>
              <a:t>Are you projecting a balance? How big? Is NCE allowed?</a:t>
            </a:r>
          </a:p>
          <a:p>
            <a:pPr marL="457200" indent="-228600"/>
            <a:r>
              <a:rPr lang="en-US" dirty="0" smtClean="0"/>
              <a:t>Are you on target in regard to milestones/aims?</a:t>
            </a:r>
          </a:p>
          <a:p>
            <a:pPr marL="457200" indent="-228600"/>
            <a:r>
              <a:rPr lang="en-US" dirty="0" smtClean="0"/>
              <a:t>Make personnel adjustments (forward and back)</a:t>
            </a:r>
          </a:p>
          <a:p>
            <a:pPr marL="457200" indent="-228600"/>
            <a:r>
              <a:rPr lang="en-US" dirty="0" smtClean="0"/>
              <a:t>Make applicable purchases, pay applicable invoices</a:t>
            </a:r>
          </a:p>
          <a:p>
            <a:pPr marL="457200" indent="-228600"/>
            <a:r>
              <a:rPr lang="en-US" dirty="0" smtClean="0"/>
              <a:t>Technical/Scientific Final Reports </a:t>
            </a:r>
          </a:p>
          <a:p>
            <a:pPr marL="457200" indent="-228600"/>
            <a:r>
              <a:rPr lang="en-US" dirty="0" smtClean="0">
                <a:solidFill>
                  <a:srgbClr val="FFC000"/>
                </a:solidFill>
              </a:rPr>
              <a:t>Financial Final Reports</a:t>
            </a:r>
          </a:p>
          <a:p>
            <a:pPr marL="457200" indent="-228600"/>
            <a:r>
              <a:rPr lang="en-US" dirty="0" smtClean="0"/>
              <a:t>Is Policy 913 applicable?</a:t>
            </a: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35</a:t>
            </a:fld>
            <a:endParaRPr lang="en-US" dirty="0"/>
          </a:p>
        </p:txBody>
      </p:sp>
      <p:pic>
        <p:nvPicPr>
          <p:cNvPr id="5" name="Picture 4"/>
          <p:cNvPicPr>
            <a:picLocks noChangeAspect="1"/>
          </p:cNvPicPr>
          <p:nvPr/>
        </p:nvPicPr>
        <p:blipFill rotWithShape="1">
          <a:blip r:embed="rId2"/>
          <a:srcRect l="8500" t="31849" r="31173" b="7464"/>
          <a:stretch/>
        </p:blipFill>
        <p:spPr>
          <a:xfrm>
            <a:off x="5674937" y="3108300"/>
            <a:ext cx="2780905" cy="1572855"/>
          </a:xfrm>
          <a:prstGeom prst="rect">
            <a:avLst/>
          </a:prstGeom>
        </p:spPr>
      </p:pic>
    </p:spTree>
    <p:extLst>
      <p:ext uri="{BB962C8B-B14F-4D97-AF65-F5344CB8AC3E}">
        <p14:creationId xmlns:p14="http://schemas.microsoft.com/office/powerpoint/2010/main" val="728898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37" y="765072"/>
            <a:ext cx="8463387" cy="318549"/>
          </a:xfrm>
        </p:spPr>
        <p:txBody>
          <a:bodyPr/>
          <a:lstStyle/>
          <a:p>
            <a:r>
              <a:rPr lang="en-US" sz="2300" dirty="0" smtClean="0"/>
              <a:t>Financial Progress Reports &amp; Final Financial Reports (FFRs)</a:t>
            </a:r>
            <a:endParaRPr lang="en-US" sz="2300"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36</a:t>
            </a:fld>
            <a:endParaRPr lang="en-US" dirty="0"/>
          </a:p>
        </p:txBody>
      </p:sp>
      <p:sp>
        <p:nvSpPr>
          <p:cNvPr id="5" name="Text Placeholder 2"/>
          <p:cNvSpPr txBox="1">
            <a:spLocks/>
          </p:cNvSpPr>
          <p:nvPr/>
        </p:nvSpPr>
        <p:spPr>
          <a:xfrm>
            <a:off x="706600" y="1416903"/>
            <a:ext cx="7315200" cy="2488886"/>
          </a:xfrm>
          <a:prstGeom prst="rect">
            <a:avLst/>
          </a:prstGeom>
        </p:spPr>
        <p:txBody>
          <a:bodyPr vert="horz" lIns="0" tIns="0" rIns="0" bIns="0" rtlCol="0">
            <a:spAutoFit/>
          </a:bodyPr>
          <a:lstStyle>
            <a:lvl1pPr marL="173736" indent="-173736" algn="l" defTabSz="685800" rtl="0" eaLnBrk="1" latinLnBrk="0" hangingPunct="1">
              <a:lnSpc>
                <a:spcPct val="90000"/>
              </a:lnSpc>
              <a:spcBef>
                <a:spcPts val="750"/>
              </a:spcBef>
              <a:buFont typeface="Arial" panose="020B0604020202020204" pitchFamily="34" charset="0"/>
              <a:buChar char="•"/>
              <a:defRPr sz="1600" kern="1200" spc="0" baseline="0">
                <a:solidFill>
                  <a:schemeClr val="bg1"/>
                </a:solidFill>
                <a:latin typeface="+mn-lt"/>
                <a:ea typeface="+mn-ea"/>
                <a:cs typeface="+mn-cs"/>
              </a:defRPr>
            </a:lvl1pPr>
            <a:lvl2pPr marL="27432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US" sz="1800" dirty="0" smtClean="0"/>
              <a:t>Fund Manager will create</a:t>
            </a:r>
          </a:p>
          <a:p>
            <a:pPr>
              <a:spcAft>
                <a:spcPts val="600"/>
              </a:spcAft>
            </a:pPr>
            <a:r>
              <a:rPr lang="en-US" sz="1800" dirty="0" smtClean="0"/>
              <a:t>May be combined with Technical/Scientific Reports</a:t>
            </a:r>
          </a:p>
          <a:p>
            <a:pPr>
              <a:spcAft>
                <a:spcPts val="600"/>
              </a:spcAft>
            </a:pPr>
            <a:r>
              <a:rPr lang="en-US" sz="1800" dirty="0" smtClean="0"/>
              <a:t>If you have massively underspent</a:t>
            </a:r>
          </a:p>
          <a:p>
            <a:pPr marL="914400" lvl="1" indent="-285750">
              <a:spcAft>
                <a:spcPts val="600"/>
              </a:spcAft>
              <a:buFont typeface="Courier New" panose="02070309020205020404" pitchFamily="49" charset="0"/>
              <a:buChar char="o"/>
            </a:pPr>
            <a:r>
              <a:rPr lang="en-US" sz="1800" dirty="0" smtClean="0"/>
              <a:t>You will likely need to provide a justification, list the remaining balance, and explain how you plan to spend down the funds</a:t>
            </a:r>
          </a:p>
          <a:p>
            <a:pPr marL="914400" lvl="1" indent="-285750">
              <a:spcAft>
                <a:spcPts val="600"/>
              </a:spcAft>
              <a:buFont typeface="Courier New" panose="02070309020205020404" pitchFamily="49" charset="0"/>
              <a:buChar char="o"/>
            </a:pPr>
            <a:r>
              <a:rPr lang="en-US" sz="1800" dirty="0" smtClean="0"/>
              <a:t>You may be required to return unspent funds</a:t>
            </a:r>
          </a:p>
          <a:p>
            <a:pPr marL="914400" lvl="1" indent="-285750">
              <a:spcAft>
                <a:spcPts val="600"/>
              </a:spcAft>
              <a:buFont typeface="Courier New" panose="02070309020205020404" pitchFamily="49" charset="0"/>
              <a:buChar char="o"/>
            </a:pPr>
            <a:r>
              <a:rPr lang="en-US" sz="1800" dirty="0" smtClean="0"/>
              <a:t>Subsequent incoming funding may be cut</a:t>
            </a:r>
            <a:endParaRPr lang="en-US" sz="1800" dirty="0"/>
          </a:p>
        </p:txBody>
      </p:sp>
    </p:spTree>
    <p:extLst>
      <p:ext uri="{BB962C8B-B14F-4D97-AF65-F5344CB8AC3E}">
        <p14:creationId xmlns:p14="http://schemas.microsoft.com/office/powerpoint/2010/main" val="1386272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721942"/>
            <a:ext cx="7315200" cy="334259"/>
          </a:xfrm>
        </p:spPr>
        <p:txBody>
          <a:bodyPr/>
          <a:lstStyle/>
          <a:p>
            <a:r>
              <a:rPr lang="en-US" dirty="0" smtClean="0"/>
              <a:t>Effort Reporting</a:t>
            </a: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37</a:t>
            </a:fld>
            <a:endParaRPr lang="en-US" dirty="0"/>
          </a:p>
        </p:txBody>
      </p:sp>
      <p:sp>
        <p:nvSpPr>
          <p:cNvPr id="5" name="Text Placeholder 2"/>
          <p:cNvSpPr txBox="1">
            <a:spLocks/>
          </p:cNvSpPr>
          <p:nvPr/>
        </p:nvSpPr>
        <p:spPr>
          <a:xfrm>
            <a:off x="706600" y="1416903"/>
            <a:ext cx="7315200" cy="1535805"/>
          </a:xfrm>
          <a:prstGeom prst="rect">
            <a:avLst/>
          </a:prstGeom>
        </p:spPr>
        <p:txBody>
          <a:bodyPr vert="horz" lIns="0" tIns="0" rIns="0" bIns="0" rtlCol="0">
            <a:spAutoFit/>
          </a:bodyPr>
          <a:lstStyle>
            <a:lvl1pPr marL="173736" indent="-173736" algn="l" defTabSz="685800" rtl="0" eaLnBrk="1" latinLnBrk="0" hangingPunct="1">
              <a:lnSpc>
                <a:spcPct val="90000"/>
              </a:lnSpc>
              <a:spcBef>
                <a:spcPts val="750"/>
              </a:spcBef>
              <a:buFont typeface="Arial" panose="020B0604020202020204" pitchFamily="34" charset="0"/>
              <a:buChar char="•"/>
              <a:defRPr sz="1600" kern="1200" spc="0" baseline="0">
                <a:solidFill>
                  <a:schemeClr val="bg1"/>
                </a:solidFill>
                <a:latin typeface="+mn-lt"/>
                <a:ea typeface="+mn-ea"/>
                <a:cs typeface="+mn-cs"/>
              </a:defRPr>
            </a:lvl1pPr>
            <a:lvl2pPr marL="27432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l"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US" sz="1800" dirty="0" smtClean="0"/>
              <a:t>Required for federal funding only</a:t>
            </a:r>
          </a:p>
          <a:p>
            <a:pPr>
              <a:spcAft>
                <a:spcPts val="600"/>
              </a:spcAft>
            </a:pPr>
            <a:r>
              <a:rPr lang="en-US" sz="1800" dirty="0" smtClean="0"/>
              <a:t>Confirms that amount paid matches actual work performed</a:t>
            </a:r>
          </a:p>
          <a:p>
            <a:pPr>
              <a:spcAft>
                <a:spcPts val="600"/>
              </a:spcAft>
            </a:pPr>
            <a:r>
              <a:rPr lang="en-US" sz="1800" dirty="0" smtClean="0"/>
              <a:t>Must be certified by PI or person familiar with project/effort</a:t>
            </a:r>
          </a:p>
          <a:p>
            <a:pPr>
              <a:spcAft>
                <a:spcPts val="600"/>
              </a:spcAft>
            </a:pPr>
            <a:r>
              <a:rPr lang="en-US" sz="1800" dirty="0" smtClean="0"/>
              <a:t>Often comes months after work is performed</a:t>
            </a:r>
            <a:endParaRPr lang="en-US" sz="1800" dirty="0"/>
          </a:p>
        </p:txBody>
      </p:sp>
    </p:spTree>
    <p:extLst>
      <p:ext uri="{BB962C8B-B14F-4D97-AF65-F5344CB8AC3E}">
        <p14:creationId xmlns:p14="http://schemas.microsoft.com/office/powerpoint/2010/main" val="164388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4" name="Slide Number Placeholder 3"/>
          <p:cNvSpPr>
            <a:spLocks noGrp="1"/>
          </p:cNvSpPr>
          <p:nvPr>
            <p:ph type="sldNum" sz="quarter" idx="4"/>
          </p:nvPr>
        </p:nvSpPr>
        <p:spPr/>
        <p:txBody>
          <a:bodyPr/>
          <a:lstStyle/>
          <a:p>
            <a:fld id="{8368066F-241F-DA46-A244-6F6C08E1BFA8}" type="slidenum">
              <a:rPr lang="en-US" smtClean="0"/>
              <a:pPr/>
              <a:t>38</a:t>
            </a:fld>
            <a:endParaRPr lang="en-US" dirty="0"/>
          </a:p>
        </p:txBody>
      </p:sp>
      <p:pic>
        <p:nvPicPr>
          <p:cNvPr id="5" name="Picture 4"/>
          <p:cNvPicPr>
            <a:picLocks noChangeAspect="1"/>
          </p:cNvPicPr>
          <p:nvPr/>
        </p:nvPicPr>
        <p:blipFill rotWithShape="1">
          <a:blip r:embed="rId2"/>
          <a:srcRect t="9292" r="1837"/>
          <a:stretch/>
        </p:blipFill>
        <p:spPr>
          <a:xfrm>
            <a:off x="635620" y="1036948"/>
            <a:ext cx="7794702" cy="3665872"/>
          </a:xfrm>
          <a:prstGeom prst="rect">
            <a:avLst/>
          </a:prstGeom>
        </p:spPr>
      </p:pic>
      <p:sp>
        <p:nvSpPr>
          <p:cNvPr id="6" name="Title 1"/>
          <p:cNvSpPr txBox="1">
            <a:spLocks/>
          </p:cNvSpPr>
          <p:nvPr/>
        </p:nvSpPr>
        <p:spPr>
          <a:xfrm>
            <a:off x="438151" y="641218"/>
            <a:ext cx="7315200" cy="334259"/>
          </a:xfrm>
          <a:prstGeom prst="rect">
            <a:avLst/>
          </a:prstGeom>
        </p:spPr>
        <p:txBody>
          <a:bodyPr vert="horz" wrap="square" lIns="0" tIns="0" rIns="0" bIns="0" rtlCol="0" anchor="b" anchorCtr="0">
            <a:spAutoFit/>
          </a:bodyPr>
          <a:lstStyle>
            <a:lvl1pPr algn="l" defTabSz="685800" rtl="0" eaLnBrk="1" latinLnBrk="0" hangingPunct="1">
              <a:lnSpc>
                <a:spcPct val="90000"/>
              </a:lnSpc>
              <a:spcBef>
                <a:spcPct val="0"/>
              </a:spcBef>
              <a:buNone/>
              <a:defRPr sz="2400" b="1" kern="1200">
                <a:solidFill>
                  <a:srgbClr val="FFD100"/>
                </a:solidFill>
                <a:latin typeface="+mj-lt"/>
                <a:ea typeface="+mj-ea"/>
                <a:cs typeface="+mj-cs"/>
              </a:defRPr>
            </a:lvl1pPr>
          </a:lstStyle>
          <a:p>
            <a:r>
              <a:rPr lang="en-US" dirty="0" smtClean="0"/>
              <a:t>Close Out Packets</a:t>
            </a:r>
            <a:endParaRPr lang="en-US" dirty="0"/>
          </a:p>
        </p:txBody>
      </p:sp>
    </p:spTree>
    <p:extLst>
      <p:ext uri="{BB962C8B-B14F-4D97-AF65-F5344CB8AC3E}">
        <p14:creationId xmlns:p14="http://schemas.microsoft.com/office/powerpoint/2010/main" val="3877832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4" name="Slide Number Placeholder 3"/>
          <p:cNvSpPr>
            <a:spLocks noGrp="1"/>
          </p:cNvSpPr>
          <p:nvPr>
            <p:ph type="sldNum" sz="quarter" idx="4"/>
          </p:nvPr>
        </p:nvSpPr>
        <p:spPr/>
        <p:txBody>
          <a:bodyPr/>
          <a:lstStyle/>
          <a:p>
            <a:fld id="{8368066F-241F-DA46-A244-6F6C08E1BFA8}"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716440" y="471339"/>
            <a:ext cx="7837052" cy="4238319"/>
          </a:xfrm>
          <a:prstGeom prst="rect">
            <a:avLst/>
          </a:prstGeom>
        </p:spPr>
      </p:pic>
    </p:spTree>
    <p:extLst>
      <p:ext uri="{BB962C8B-B14F-4D97-AF65-F5344CB8AC3E}">
        <p14:creationId xmlns:p14="http://schemas.microsoft.com/office/powerpoint/2010/main" val="827716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a:xfrm>
            <a:off x="227263" y="1388783"/>
            <a:ext cx="1790223" cy="1007455"/>
          </a:xfrm>
          <a:ln>
            <a:solidFill>
              <a:srgbClr val="FFC000"/>
            </a:solidFill>
          </a:ln>
        </p:spPr>
        <p:txBody>
          <a:bodyPr lIns="45720" tIns="91440" rIns="45720" bIns="91440"/>
          <a:lstStyle/>
          <a:p>
            <a:r>
              <a:rPr lang="en-US" sz="2400" dirty="0" smtClean="0"/>
              <a:t>ORA</a:t>
            </a:r>
          </a:p>
          <a:p>
            <a:r>
              <a:rPr lang="en-US" sz="1400" dirty="0" smtClean="0"/>
              <a:t>Office of Research Administration</a:t>
            </a:r>
            <a:endParaRPr lang="en-US" sz="1400"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4</a:t>
            </a:fld>
            <a:endParaRPr lang="en-US" dirty="0"/>
          </a:p>
        </p:txBody>
      </p:sp>
      <p:sp>
        <p:nvSpPr>
          <p:cNvPr id="13" name="Text Placeholder 2"/>
          <p:cNvSpPr txBox="1">
            <a:spLocks/>
          </p:cNvSpPr>
          <p:nvPr/>
        </p:nvSpPr>
        <p:spPr>
          <a:xfrm>
            <a:off x="3950175" y="814325"/>
            <a:ext cx="2000679" cy="1007455"/>
          </a:xfrm>
          <a:prstGeom prst="rect">
            <a:avLst/>
          </a:prstGeom>
          <a:ln>
            <a:solidFill>
              <a:srgbClr val="FFC000"/>
            </a:solidFill>
          </a:ln>
        </p:spPr>
        <p:txBody>
          <a:bodyPr vert="horz" wrap="square" lIns="45720" tIns="91440" rIns="45720" bIns="9144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OCGA</a:t>
            </a:r>
          </a:p>
          <a:p>
            <a:r>
              <a:rPr lang="en-US" sz="1400" dirty="0" smtClean="0"/>
              <a:t>Office of Contract and Grant Administration</a:t>
            </a:r>
            <a:endParaRPr lang="en-US" sz="1400" dirty="0"/>
          </a:p>
        </p:txBody>
      </p:sp>
      <p:sp>
        <p:nvSpPr>
          <p:cNvPr id="14" name="Text Placeholder 2"/>
          <p:cNvSpPr txBox="1">
            <a:spLocks/>
          </p:cNvSpPr>
          <p:nvPr/>
        </p:nvSpPr>
        <p:spPr>
          <a:xfrm>
            <a:off x="3950177" y="2214808"/>
            <a:ext cx="2000679" cy="1007455"/>
          </a:xfrm>
          <a:prstGeom prst="rect">
            <a:avLst/>
          </a:prstGeom>
          <a:ln>
            <a:solidFill>
              <a:srgbClr val="FFC000"/>
            </a:solidFill>
          </a:ln>
        </p:spPr>
        <p:txBody>
          <a:bodyPr vert="horz" wrap="square" lIns="45720" tIns="91440" rIns="45720" bIns="9144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EFM</a:t>
            </a:r>
          </a:p>
          <a:p>
            <a:r>
              <a:rPr lang="en-US" sz="1400" dirty="0" smtClean="0"/>
              <a:t>Extramural Fund Management</a:t>
            </a:r>
            <a:endParaRPr lang="en-US" sz="1400" dirty="0"/>
          </a:p>
        </p:txBody>
      </p:sp>
      <p:sp>
        <p:nvSpPr>
          <p:cNvPr id="15" name="Text Placeholder 2"/>
          <p:cNvSpPr txBox="1">
            <a:spLocks/>
          </p:cNvSpPr>
          <p:nvPr/>
        </p:nvSpPr>
        <p:spPr>
          <a:xfrm>
            <a:off x="6444238" y="605229"/>
            <a:ext cx="2000679" cy="1201355"/>
          </a:xfrm>
          <a:prstGeom prst="rect">
            <a:avLst/>
          </a:prstGeom>
          <a:ln>
            <a:solidFill>
              <a:srgbClr val="FFC000"/>
            </a:solidFill>
          </a:ln>
        </p:spPr>
        <p:txBody>
          <a:bodyPr vert="horz" wrap="square" lIns="45720" tIns="91440" rIns="45720" bIns="9144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OHRPP</a:t>
            </a:r>
          </a:p>
          <a:p>
            <a:r>
              <a:rPr lang="en-US" sz="1400" dirty="0" smtClean="0"/>
              <a:t>Office of Human Research Protection Programs</a:t>
            </a:r>
            <a:endParaRPr lang="en-US" sz="1400" dirty="0"/>
          </a:p>
        </p:txBody>
      </p:sp>
      <p:sp>
        <p:nvSpPr>
          <p:cNvPr id="16" name="Text Placeholder 2"/>
          <p:cNvSpPr txBox="1">
            <a:spLocks/>
          </p:cNvSpPr>
          <p:nvPr/>
        </p:nvSpPr>
        <p:spPr>
          <a:xfrm>
            <a:off x="6444237" y="2208365"/>
            <a:ext cx="2000679" cy="1007455"/>
          </a:xfrm>
          <a:prstGeom prst="rect">
            <a:avLst/>
          </a:prstGeom>
          <a:ln>
            <a:solidFill>
              <a:srgbClr val="FFC000"/>
            </a:solidFill>
          </a:ln>
        </p:spPr>
        <p:txBody>
          <a:bodyPr vert="horz" wrap="square" lIns="45720" tIns="91440" rIns="45720" bIns="9144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ORIS</a:t>
            </a:r>
          </a:p>
          <a:p>
            <a:r>
              <a:rPr lang="en-US" sz="1400" dirty="0" smtClean="0"/>
              <a:t>Office of Research Information Systems</a:t>
            </a:r>
            <a:endParaRPr lang="en-US" sz="1400" dirty="0"/>
          </a:p>
        </p:txBody>
      </p:sp>
      <p:sp>
        <p:nvSpPr>
          <p:cNvPr id="17" name="Text Placeholder 2"/>
          <p:cNvSpPr txBox="1">
            <a:spLocks/>
          </p:cNvSpPr>
          <p:nvPr/>
        </p:nvSpPr>
        <p:spPr>
          <a:xfrm>
            <a:off x="3950176" y="3631551"/>
            <a:ext cx="2000679" cy="1007455"/>
          </a:xfrm>
          <a:prstGeom prst="rect">
            <a:avLst/>
          </a:prstGeom>
          <a:ln>
            <a:solidFill>
              <a:srgbClr val="FFC000"/>
            </a:solidFill>
          </a:ln>
        </p:spPr>
        <p:txBody>
          <a:bodyPr vert="horz" wrap="square" lIns="45720" tIns="91440" rIns="45720" bIns="9144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ORDM</a:t>
            </a:r>
          </a:p>
          <a:p>
            <a:r>
              <a:rPr lang="en-US" sz="1400" dirty="0" smtClean="0"/>
              <a:t>Office of Research Data Management</a:t>
            </a:r>
            <a:endParaRPr lang="en-US" sz="1400" dirty="0"/>
          </a:p>
        </p:txBody>
      </p:sp>
      <p:sp>
        <p:nvSpPr>
          <p:cNvPr id="18" name="Text Placeholder 2"/>
          <p:cNvSpPr txBox="1">
            <a:spLocks/>
          </p:cNvSpPr>
          <p:nvPr/>
        </p:nvSpPr>
        <p:spPr>
          <a:xfrm>
            <a:off x="6444236" y="3617601"/>
            <a:ext cx="2000679" cy="1007455"/>
          </a:xfrm>
          <a:prstGeom prst="rect">
            <a:avLst/>
          </a:prstGeom>
          <a:ln>
            <a:solidFill>
              <a:srgbClr val="FFC000"/>
            </a:solidFill>
          </a:ln>
        </p:spPr>
        <p:txBody>
          <a:bodyPr vert="horz" wrap="square" lIns="45720" tIns="91440" rIns="45720" bIns="9144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OBFS</a:t>
            </a:r>
          </a:p>
          <a:p>
            <a:r>
              <a:rPr lang="en-US" sz="1400" dirty="0" smtClean="0"/>
              <a:t>Office of Business and Financial Services</a:t>
            </a:r>
            <a:endParaRPr lang="en-US" sz="1400" dirty="0"/>
          </a:p>
        </p:txBody>
      </p:sp>
      <p:cxnSp>
        <p:nvCxnSpPr>
          <p:cNvPr id="20" name="Straight Connector 19"/>
          <p:cNvCxnSpPr/>
          <p:nvPr/>
        </p:nvCxnSpPr>
        <p:spPr>
          <a:xfrm flipV="1">
            <a:off x="2467428" y="1318052"/>
            <a:ext cx="1277257" cy="33657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67427" y="2460985"/>
            <a:ext cx="1168350" cy="53275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6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 fill="hold"/>
                                        <p:tgtEl>
                                          <p:spTgt spid="3">
                                            <p:bg/>
                                          </p:spTgt>
                                        </p:tgtEl>
                                      </p:cBhvr>
                                      <p:by x="150000" y="150000"/>
                                    </p:animScale>
                                  </p:childTnLst>
                                </p:cTn>
                              </p:par>
                              <p:par>
                                <p:cTn id="7" presetID="6" presetClass="emph" presetSubtype="0" fill="hold" grpId="0" nodeType="withEffect">
                                  <p:stCondLst>
                                    <p:cond delay="0"/>
                                  </p:stCondLst>
                                  <p:childTnLst>
                                    <p:animScale>
                                      <p:cBhvr>
                                        <p:cTn id="8" dur="200" fill="hold"/>
                                        <p:tgtEl>
                                          <p:spTgt spid="3">
                                            <p:txEl>
                                              <p:pRg st="0" end="0"/>
                                            </p:txEl>
                                          </p:spTgt>
                                        </p:tgtEl>
                                      </p:cBhvr>
                                      <p:by x="150000" y="150000"/>
                                    </p:animScale>
                                  </p:childTnLst>
                                </p:cTn>
                              </p:par>
                              <p:par>
                                <p:cTn id="9" presetID="6" presetClass="emph" presetSubtype="0" fill="hold" grpId="0" nodeType="withEffect">
                                  <p:stCondLst>
                                    <p:cond delay="0"/>
                                  </p:stCondLst>
                                  <p:childTnLst>
                                    <p:animScale>
                                      <p:cBhvr>
                                        <p:cTn id="10" dur="2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68066F-241F-DA46-A244-6F6C08E1BFA8}" type="slidenum">
              <a:rPr lang="en-US" smtClean="0"/>
              <a:pPr/>
              <a:t>40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273" y="989705"/>
            <a:ext cx="3314435" cy="3181858"/>
          </a:xfrm>
          <a:prstGeom prst="rect">
            <a:avLst/>
          </a:prstGeom>
        </p:spPr>
      </p:pic>
    </p:spTree>
    <p:extLst>
      <p:ext uri="{BB962C8B-B14F-4D97-AF65-F5344CB8AC3E}">
        <p14:creationId xmlns:p14="http://schemas.microsoft.com/office/powerpoint/2010/main" val="2472057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904E-2EF1-354F-8041-E0324C99BF34}"/>
              </a:ext>
            </a:extLst>
          </p:cNvPr>
          <p:cNvSpPr>
            <a:spLocks noGrp="1"/>
          </p:cNvSpPr>
          <p:nvPr>
            <p:ph type="ctr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F1F25DC7-06F5-014E-B9B9-CC03993D04D1}"/>
              </a:ext>
            </a:extLst>
          </p:cNvPr>
          <p:cNvSpPr>
            <a:spLocks noGrp="1"/>
          </p:cNvSpPr>
          <p:nvPr>
            <p:ph type="sldNum" sz="quarter" idx="4"/>
          </p:nvPr>
        </p:nvSpPr>
        <p:spPr>
          <a:xfrm>
            <a:off x="8249285" y="4773251"/>
            <a:ext cx="548640" cy="123111"/>
          </a:xfrm>
          <a:prstGeom prst="rect">
            <a:avLst/>
          </a:prstGeom>
        </p:spPr>
        <p:txBody>
          <a:bodyPr/>
          <a:lstStyle/>
          <a:p>
            <a:fld id="{8368066F-241F-DA46-A244-6F6C08E1BFA8}" type="slidenum">
              <a:rPr lang="en-US" smtClean="0"/>
              <a:pPr/>
              <a:t>41</a:t>
            </a:fld>
            <a:endParaRPr lang="en-US"/>
          </a:p>
        </p:txBody>
      </p:sp>
    </p:spTree>
    <p:extLst>
      <p:ext uri="{BB962C8B-B14F-4D97-AF65-F5344CB8AC3E}">
        <p14:creationId xmlns:p14="http://schemas.microsoft.com/office/powerpoint/2010/main" val="1841280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0" y="2286000"/>
            <a:ext cx="7680960" cy="526298"/>
          </a:xfrm>
        </p:spPr>
        <p:txBody>
          <a:bodyPr/>
          <a:lstStyle/>
          <a:p>
            <a:r>
              <a:rPr lang="en-US" dirty="0" smtClean="0">
                <a:solidFill>
                  <a:srgbClr val="FFC000"/>
                </a:solidFill>
              </a:rPr>
              <a:t>Award Set Up Process</a:t>
            </a:r>
            <a:endParaRPr lang="en-US" dirty="0">
              <a:solidFill>
                <a:srgbClr val="FFC000"/>
              </a:solidFill>
            </a:endParaRPr>
          </a:p>
        </p:txBody>
      </p:sp>
      <p:sp>
        <p:nvSpPr>
          <p:cNvPr id="3" name="Text Placeholder 2"/>
          <p:cNvSpPr>
            <a:spLocks noGrp="1"/>
          </p:cNvSpPr>
          <p:nvPr>
            <p:ph type="body" sz="quarter" idx="20"/>
          </p:nvPr>
        </p:nvSpPr>
        <p:spPr>
          <a:xfrm>
            <a:off x="731520" y="2834639"/>
            <a:ext cx="7680960" cy="221599"/>
          </a:xfrm>
        </p:spPr>
        <p:txBody>
          <a:bodyPr/>
          <a:lstStyle/>
          <a:p>
            <a:r>
              <a:rPr lang="en-US" dirty="0" smtClean="0"/>
              <a:t>Who is responsible for what?</a:t>
            </a: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5</a:t>
            </a:fld>
            <a:endParaRPr lang="en-US" dirty="0"/>
          </a:p>
        </p:txBody>
      </p:sp>
    </p:spTree>
    <p:extLst>
      <p:ext uri="{BB962C8B-B14F-4D97-AF65-F5344CB8AC3E}">
        <p14:creationId xmlns:p14="http://schemas.microsoft.com/office/powerpoint/2010/main" val="433077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141" y="863052"/>
            <a:ext cx="3700129" cy="276999"/>
          </a:xfrm>
        </p:spPr>
        <p:txBody>
          <a:bodyPr/>
          <a:lstStyle/>
          <a:p>
            <a:r>
              <a:rPr lang="en-US" sz="2000" dirty="0" smtClean="0"/>
              <a:t>Department</a:t>
            </a:r>
            <a:endParaRPr lang="en-US" sz="2000" dirty="0"/>
          </a:p>
        </p:txBody>
      </p:sp>
      <p:sp>
        <p:nvSpPr>
          <p:cNvPr id="3" name="Text Placeholder 2"/>
          <p:cNvSpPr>
            <a:spLocks noGrp="1"/>
          </p:cNvSpPr>
          <p:nvPr>
            <p:ph type="body" sz="quarter" idx="20"/>
          </p:nvPr>
        </p:nvSpPr>
        <p:spPr>
          <a:xfrm>
            <a:off x="372141" y="1249310"/>
            <a:ext cx="3700130" cy="886397"/>
          </a:xfrm>
        </p:spPr>
        <p:txBody>
          <a:bodyPr/>
          <a:lstStyle/>
          <a:p>
            <a:r>
              <a:rPr lang="en-US" dirty="0" smtClean="0"/>
              <a:t>If sponsor sends notification of award to the PI, they should forward it to Laura so she can submit it to OCGA/TDG.</a:t>
            </a:r>
            <a:endParaRPr lang="en-US"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6</a:t>
            </a:fld>
            <a:endParaRPr lang="en-US" dirty="0"/>
          </a:p>
        </p:txBody>
      </p:sp>
      <p:sp>
        <p:nvSpPr>
          <p:cNvPr id="5" name="Title 1"/>
          <p:cNvSpPr txBox="1">
            <a:spLocks/>
          </p:cNvSpPr>
          <p:nvPr/>
        </p:nvSpPr>
        <p:spPr>
          <a:xfrm>
            <a:off x="4913662" y="872777"/>
            <a:ext cx="3884262" cy="276999"/>
          </a:xfrm>
          <a:prstGeom prst="rect">
            <a:avLst/>
          </a:prstGeom>
        </p:spPr>
        <p:txBody>
          <a:bodyPr vert="horz" wrap="square" lIns="0" tIns="0" rIns="0" bIns="0" rtlCol="0" anchor="t" anchorCtr="0">
            <a:spAutoFit/>
          </a:bodyPr>
          <a:lstStyle>
            <a:lvl1pPr algn="ctr" defTabSz="685800" rtl="0" eaLnBrk="1" latinLnBrk="0" hangingPunct="1">
              <a:lnSpc>
                <a:spcPct val="90000"/>
              </a:lnSpc>
              <a:spcBef>
                <a:spcPct val="0"/>
              </a:spcBef>
              <a:buNone/>
              <a:defRPr sz="3800" b="1" i="1" kern="1200">
                <a:solidFill>
                  <a:schemeClr val="bg1"/>
                </a:solidFill>
                <a:latin typeface="+mj-lt"/>
                <a:ea typeface="+mj-ea"/>
                <a:cs typeface="+mj-cs"/>
              </a:defRPr>
            </a:lvl1pPr>
          </a:lstStyle>
          <a:p>
            <a:r>
              <a:rPr lang="en-US" sz="2000" dirty="0" smtClean="0"/>
              <a:t>OCGA</a:t>
            </a:r>
            <a:endParaRPr lang="en-US" sz="2000" dirty="0"/>
          </a:p>
        </p:txBody>
      </p:sp>
      <p:sp>
        <p:nvSpPr>
          <p:cNvPr id="6" name="Text Placeholder 2"/>
          <p:cNvSpPr txBox="1">
            <a:spLocks/>
          </p:cNvSpPr>
          <p:nvPr/>
        </p:nvSpPr>
        <p:spPr>
          <a:xfrm>
            <a:off x="4913661" y="1228854"/>
            <a:ext cx="3884263" cy="1107996"/>
          </a:xfrm>
          <a:prstGeom prst="rect">
            <a:avLst/>
          </a:prstGeom>
        </p:spPr>
        <p:txBody>
          <a:bodyPr vert="horz" wrap="square" lIns="0" tIns="0" rIns="0" bIns="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Receives award notice and negotiates terms/conditions with the sponsor. Executes award. Completes Award Data Coding Sheet (ADCS) and submits to ORDM.</a:t>
            </a:r>
            <a:endParaRPr lang="en-US" dirty="0"/>
          </a:p>
        </p:txBody>
      </p:sp>
      <p:sp>
        <p:nvSpPr>
          <p:cNvPr id="7" name="Title 1"/>
          <p:cNvSpPr txBox="1">
            <a:spLocks/>
          </p:cNvSpPr>
          <p:nvPr/>
        </p:nvSpPr>
        <p:spPr>
          <a:xfrm>
            <a:off x="4913661" y="2913328"/>
            <a:ext cx="3884263" cy="276999"/>
          </a:xfrm>
          <a:prstGeom prst="rect">
            <a:avLst/>
          </a:prstGeom>
        </p:spPr>
        <p:txBody>
          <a:bodyPr vert="horz" wrap="square" lIns="0" tIns="0" rIns="0" bIns="0" rtlCol="0" anchor="t" anchorCtr="0">
            <a:spAutoFit/>
          </a:bodyPr>
          <a:lstStyle>
            <a:lvl1pPr algn="ctr" defTabSz="685800" rtl="0" eaLnBrk="1" latinLnBrk="0" hangingPunct="1">
              <a:lnSpc>
                <a:spcPct val="90000"/>
              </a:lnSpc>
              <a:spcBef>
                <a:spcPct val="0"/>
              </a:spcBef>
              <a:buNone/>
              <a:defRPr sz="3800" b="1" i="1" kern="1200">
                <a:solidFill>
                  <a:schemeClr val="bg1"/>
                </a:solidFill>
                <a:latin typeface="+mj-lt"/>
                <a:ea typeface="+mj-ea"/>
                <a:cs typeface="+mj-cs"/>
              </a:defRPr>
            </a:lvl1pPr>
          </a:lstStyle>
          <a:p>
            <a:r>
              <a:rPr lang="en-US" sz="2000" dirty="0" smtClean="0"/>
              <a:t>ORDM</a:t>
            </a:r>
            <a:endParaRPr lang="en-US" sz="2000" dirty="0"/>
          </a:p>
        </p:txBody>
      </p:sp>
      <p:sp>
        <p:nvSpPr>
          <p:cNvPr id="8" name="Text Placeholder 2"/>
          <p:cNvSpPr txBox="1">
            <a:spLocks/>
          </p:cNvSpPr>
          <p:nvPr/>
        </p:nvSpPr>
        <p:spPr>
          <a:xfrm>
            <a:off x="4913662" y="3299586"/>
            <a:ext cx="3884262" cy="886397"/>
          </a:xfrm>
          <a:prstGeom prst="rect">
            <a:avLst/>
          </a:prstGeom>
        </p:spPr>
        <p:txBody>
          <a:bodyPr vert="horz" wrap="square" lIns="0" tIns="0" rIns="0" bIns="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Takes info from ADCS and inputs into PAMS and Financial System. Assigns fund number, links expenses accounts, and generates </a:t>
            </a:r>
            <a:r>
              <a:rPr lang="en-US" dirty="0" smtClean="0">
                <a:solidFill>
                  <a:srgbClr val="FFC000"/>
                </a:solidFill>
              </a:rPr>
              <a:t>Award Snapshot.</a:t>
            </a:r>
            <a:endParaRPr lang="en-US" dirty="0">
              <a:solidFill>
                <a:srgbClr val="FFC000"/>
              </a:solidFill>
            </a:endParaRPr>
          </a:p>
        </p:txBody>
      </p:sp>
      <p:sp>
        <p:nvSpPr>
          <p:cNvPr id="9" name="Title 1"/>
          <p:cNvSpPr txBox="1">
            <a:spLocks/>
          </p:cNvSpPr>
          <p:nvPr/>
        </p:nvSpPr>
        <p:spPr>
          <a:xfrm>
            <a:off x="372141" y="2884087"/>
            <a:ext cx="3700129" cy="276999"/>
          </a:xfrm>
          <a:prstGeom prst="rect">
            <a:avLst/>
          </a:prstGeom>
        </p:spPr>
        <p:txBody>
          <a:bodyPr vert="horz" wrap="square" lIns="0" tIns="0" rIns="0" bIns="0" rtlCol="0" anchor="t" anchorCtr="0">
            <a:spAutoFit/>
          </a:bodyPr>
          <a:lstStyle>
            <a:lvl1pPr algn="ctr" defTabSz="685800" rtl="0" eaLnBrk="1" latinLnBrk="0" hangingPunct="1">
              <a:lnSpc>
                <a:spcPct val="90000"/>
              </a:lnSpc>
              <a:spcBef>
                <a:spcPct val="0"/>
              </a:spcBef>
              <a:buNone/>
              <a:defRPr sz="3800" b="1" i="1" kern="1200">
                <a:solidFill>
                  <a:schemeClr val="bg1"/>
                </a:solidFill>
                <a:latin typeface="+mj-lt"/>
                <a:ea typeface="+mj-ea"/>
                <a:cs typeface="+mj-cs"/>
              </a:defRPr>
            </a:lvl1pPr>
          </a:lstStyle>
          <a:p>
            <a:r>
              <a:rPr lang="en-US" sz="2000" dirty="0" smtClean="0"/>
              <a:t>EFM</a:t>
            </a:r>
            <a:endParaRPr lang="en-US" sz="2000" dirty="0"/>
          </a:p>
        </p:txBody>
      </p:sp>
      <p:sp>
        <p:nvSpPr>
          <p:cNvPr id="10" name="Text Placeholder 2"/>
          <p:cNvSpPr txBox="1">
            <a:spLocks/>
          </p:cNvSpPr>
          <p:nvPr/>
        </p:nvSpPr>
        <p:spPr>
          <a:xfrm>
            <a:off x="372141" y="3270345"/>
            <a:ext cx="3700130" cy="1329595"/>
          </a:xfrm>
          <a:prstGeom prst="rect">
            <a:avLst/>
          </a:prstGeom>
        </p:spPr>
        <p:txBody>
          <a:bodyPr vert="horz" wrap="square" lIns="0" tIns="0" rIns="0" bIns="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Prepares invoices and/or financial reports based on deliverable categories and due dates in PAMS. Collects/process payments. Conducts final closing of fund at the end of the award (in conjunction with </a:t>
            </a:r>
            <a:r>
              <a:rPr lang="en-US" dirty="0" err="1" smtClean="0"/>
              <a:t>Dept</a:t>
            </a:r>
            <a:r>
              <a:rPr lang="en-US" dirty="0"/>
              <a:t>)</a:t>
            </a:r>
            <a:r>
              <a:rPr lang="en-US" dirty="0" smtClean="0"/>
              <a:t>. </a:t>
            </a:r>
            <a:endParaRPr lang="en-US" dirty="0"/>
          </a:p>
        </p:txBody>
      </p:sp>
      <p:sp>
        <p:nvSpPr>
          <p:cNvPr id="11" name="Text Placeholder 2"/>
          <p:cNvSpPr txBox="1">
            <a:spLocks/>
          </p:cNvSpPr>
          <p:nvPr/>
        </p:nvSpPr>
        <p:spPr>
          <a:xfrm>
            <a:off x="372140" y="2004451"/>
            <a:ext cx="3700129" cy="443198"/>
          </a:xfrm>
          <a:prstGeom prst="rect">
            <a:avLst/>
          </a:prstGeom>
        </p:spPr>
        <p:txBody>
          <a:bodyPr vert="horz" wrap="square" lIns="0" tIns="0" rIns="0" bIns="0" rtlCol="0" anchor="t" anchorCtr="0">
            <a:spAutoFit/>
          </a:bodyPr>
          <a:lstStyle>
            <a:lvl1pPr marL="0" indent="0" algn="ctr" defTabSz="685800" rtl="0" eaLnBrk="1" latinLnBrk="0" hangingPunct="1">
              <a:lnSpc>
                <a:spcPct val="90000"/>
              </a:lnSpc>
              <a:spcBef>
                <a:spcPts val="750"/>
              </a:spcBef>
              <a:buFont typeface="Arial" panose="020B0604020202020204" pitchFamily="34" charset="0"/>
              <a:buNone/>
              <a:defRPr sz="1600" kern="1200" spc="0" baseline="0">
                <a:solidFill>
                  <a:schemeClr val="bg1"/>
                </a:solidFill>
                <a:latin typeface="+mn-lt"/>
                <a:ea typeface="+mn-ea"/>
                <a:cs typeface="+mn-cs"/>
              </a:defRPr>
            </a:lvl1pPr>
            <a:lvl2pPr marL="27432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2pPr>
            <a:lvl3pPr marL="54864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3pPr>
            <a:lvl4pPr marL="82296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4pPr>
            <a:lvl5pPr marL="1097280" indent="0" algn="ctr" defTabSz="685800" rtl="0" eaLnBrk="1" latinLnBrk="0" hangingPunct="1">
              <a:lnSpc>
                <a:spcPct val="90000"/>
              </a:lnSpc>
              <a:spcBef>
                <a:spcPts val="375"/>
              </a:spcBef>
              <a:buFont typeface="Arial" panose="020B0604020202020204" pitchFamily="34" charset="0"/>
              <a:buNone/>
              <a:defRPr sz="1600" kern="1200" spc="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PI performs scope of work and works with Fund Manager to monitor spending.</a:t>
            </a:r>
            <a:endParaRPr lang="en-US" dirty="0"/>
          </a:p>
        </p:txBody>
      </p:sp>
      <p:sp>
        <p:nvSpPr>
          <p:cNvPr id="12" name="Right Arrow 11"/>
          <p:cNvSpPr/>
          <p:nvPr/>
        </p:nvSpPr>
        <p:spPr>
          <a:xfrm>
            <a:off x="4327451" y="1531088"/>
            <a:ext cx="489098" cy="382772"/>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648457" y="2415928"/>
            <a:ext cx="414670" cy="436438"/>
          </a:xfrm>
          <a:prstGeom prst="down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4248417" y="3441571"/>
            <a:ext cx="489098" cy="382772"/>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2854282">
            <a:off x="4327451" y="2634147"/>
            <a:ext cx="489098" cy="382772"/>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9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animBg="1"/>
      <p:bldP spid="13"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926" y="2624476"/>
            <a:ext cx="8401999" cy="332399"/>
          </a:xfrm>
        </p:spPr>
        <p:txBody>
          <a:bodyPr/>
          <a:lstStyle/>
          <a:p>
            <a:r>
              <a:rPr lang="en-US" sz="2400" dirty="0" smtClean="0">
                <a:solidFill>
                  <a:srgbClr val="FFC000"/>
                </a:solidFill>
              </a:rPr>
              <a:t>What if I need to start a project but the money isn’t here?</a:t>
            </a:r>
            <a:endParaRPr lang="en-US" sz="2400" dirty="0">
              <a:solidFill>
                <a:srgbClr val="FFC000"/>
              </a:solidFill>
            </a:endParaRPr>
          </a:p>
        </p:txBody>
      </p:sp>
      <p:sp>
        <p:nvSpPr>
          <p:cNvPr id="4" name="Slide Number Placeholder 3"/>
          <p:cNvSpPr>
            <a:spLocks noGrp="1"/>
          </p:cNvSpPr>
          <p:nvPr>
            <p:ph type="sldNum" sz="quarter" idx="4"/>
          </p:nvPr>
        </p:nvSpPr>
        <p:spPr/>
        <p:txBody>
          <a:bodyPr/>
          <a:lstStyle/>
          <a:p>
            <a:fld id="{8368066F-241F-DA46-A244-6F6C08E1BFA8}" type="slidenum">
              <a:rPr lang="en-US" smtClean="0"/>
              <a:pPr/>
              <a:t>7</a:t>
            </a:fld>
            <a:endParaRPr lang="en-US" dirty="0"/>
          </a:p>
        </p:txBody>
      </p:sp>
      <p:pic>
        <p:nvPicPr>
          <p:cNvPr id="5" name="Picture 4"/>
          <p:cNvPicPr>
            <a:picLocks noChangeAspect="1"/>
          </p:cNvPicPr>
          <p:nvPr/>
        </p:nvPicPr>
        <p:blipFill rotWithShape="1">
          <a:blip r:embed="rId2"/>
          <a:srcRect l="41497" t="29966" r="36261" b="43168"/>
          <a:stretch/>
        </p:blipFill>
        <p:spPr>
          <a:xfrm>
            <a:off x="3185652" y="578345"/>
            <a:ext cx="2829531" cy="1921548"/>
          </a:xfrm>
          <a:prstGeom prst="rect">
            <a:avLst/>
          </a:prstGeom>
        </p:spPr>
      </p:pic>
      <p:sp>
        <p:nvSpPr>
          <p:cNvPr id="6" name="TextBox 5"/>
          <p:cNvSpPr txBox="1"/>
          <p:nvPr/>
        </p:nvSpPr>
        <p:spPr>
          <a:xfrm>
            <a:off x="391941" y="3081458"/>
            <a:ext cx="8401999" cy="276999"/>
          </a:xfrm>
          <a:prstGeom prst="rect">
            <a:avLst/>
          </a:prstGeom>
          <a:noFill/>
        </p:spPr>
        <p:txBody>
          <a:bodyPr wrap="square" lIns="0" tIns="0" rIns="0" bIns="0" rtlCol="0">
            <a:spAutoFit/>
          </a:bodyPr>
          <a:lstStyle/>
          <a:p>
            <a:pPr algn="l"/>
            <a:r>
              <a:rPr lang="en-US" sz="1800" b="1" dirty="0" smtClean="0"/>
              <a:t>Request for Authorization to Spend (RAS)</a:t>
            </a:r>
            <a:endParaRPr lang="en-US" sz="1800" b="1" dirty="0"/>
          </a:p>
        </p:txBody>
      </p:sp>
      <p:sp>
        <p:nvSpPr>
          <p:cNvPr id="7" name="TextBox 6"/>
          <p:cNvSpPr txBox="1"/>
          <p:nvPr/>
        </p:nvSpPr>
        <p:spPr>
          <a:xfrm>
            <a:off x="391941" y="3434921"/>
            <a:ext cx="8401999" cy="1107996"/>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sz="1800" dirty="0" smtClean="0"/>
              <a:t>Department responsible for any incurred expenses if award falls through</a:t>
            </a:r>
          </a:p>
          <a:p>
            <a:pPr marL="285750" indent="-285750" algn="l">
              <a:buFont typeface="Arial" panose="020B0604020202020204" pitchFamily="34" charset="0"/>
              <a:buChar char="•"/>
            </a:pPr>
            <a:r>
              <a:rPr lang="en-US" sz="1800" dirty="0" smtClean="0"/>
              <a:t>Need applicable authorizations in place (e.g. IRB)</a:t>
            </a:r>
          </a:p>
          <a:p>
            <a:pPr marL="285750" indent="-285750" algn="l">
              <a:buFont typeface="Arial" panose="020B0604020202020204" pitchFamily="34" charset="0"/>
              <a:buChar char="•"/>
            </a:pPr>
            <a:r>
              <a:rPr lang="en-US" sz="1800" dirty="0" smtClean="0"/>
              <a:t>Determine amount and period (cannot exceed $50k or 6 months)</a:t>
            </a:r>
          </a:p>
          <a:p>
            <a:pPr marL="285750" indent="-285750" algn="l">
              <a:buFont typeface="Arial" panose="020B0604020202020204" pitchFamily="34" charset="0"/>
              <a:buChar char="•"/>
            </a:pPr>
            <a:r>
              <a:rPr lang="en-US" sz="1800" dirty="0" smtClean="0"/>
              <a:t>Requires justification</a:t>
            </a:r>
            <a:endParaRPr lang="en-US" sz="1800" dirty="0"/>
          </a:p>
        </p:txBody>
      </p:sp>
    </p:spTree>
    <p:extLst>
      <p:ext uri="{BB962C8B-B14F-4D97-AF65-F5344CB8AC3E}">
        <p14:creationId xmlns:p14="http://schemas.microsoft.com/office/powerpoint/2010/main" val="289405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8821" y="578806"/>
            <a:ext cx="3855629" cy="526298"/>
          </a:xfrm>
        </p:spPr>
        <p:txBody>
          <a:bodyPr/>
          <a:lstStyle/>
          <a:p>
            <a:r>
              <a:rPr lang="en-US" dirty="0" smtClean="0">
                <a:solidFill>
                  <a:srgbClr val="FFC000"/>
                </a:solidFill>
              </a:rPr>
              <a:t>Award Snapshot</a:t>
            </a:r>
            <a:endParaRPr lang="en-US" dirty="0">
              <a:solidFill>
                <a:srgbClr val="FFC000"/>
              </a:solidFill>
            </a:endParaRPr>
          </a:p>
        </p:txBody>
      </p:sp>
      <p:sp>
        <p:nvSpPr>
          <p:cNvPr id="3" name="Text Placeholder 2"/>
          <p:cNvSpPr>
            <a:spLocks noGrp="1"/>
          </p:cNvSpPr>
          <p:nvPr>
            <p:ph type="body" sz="quarter" idx="20"/>
          </p:nvPr>
        </p:nvSpPr>
        <p:spPr>
          <a:xfrm>
            <a:off x="246743" y="1908166"/>
            <a:ext cx="3091543" cy="2155462"/>
          </a:xfrm>
        </p:spPr>
        <p:txBody>
          <a:bodyPr/>
          <a:lstStyle/>
          <a:p>
            <a:pPr marL="285750" indent="-285750" algn="l">
              <a:buFont typeface="Arial" panose="020B0604020202020204" pitchFamily="34" charset="0"/>
              <a:buChar char="•"/>
            </a:pPr>
            <a:r>
              <a:rPr lang="en-US" sz="1800" dirty="0" smtClean="0"/>
              <a:t>AKA – Notice of Award, NOA, Goldenrod</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smtClean="0"/>
              <a:t>Two Pages</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smtClean="0"/>
              <a:t>Usually precedes actual agreement document</a:t>
            </a:r>
            <a:endParaRPr lang="en-US" sz="1800" dirty="0"/>
          </a:p>
        </p:txBody>
      </p:sp>
      <p:sp>
        <p:nvSpPr>
          <p:cNvPr id="4" name="Slide Number Placeholder 3"/>
          <p:cNvSpPr>
            <a:spLocks noGrp="1"/>
          </p:cNvSpPr>
          <p:nvPr>
            <p:ph type="sldNum" sz="quarter" idx="4"/>
          </p:nvPr>
        </p:nvSpPr>
        <p:spPr/>
        <p:txBody>
          <a:bodyPr/>
          <a:lstStyle/>
          <a:p>
            <a:fld id="{8368066F-241F-DA46-A244-6F6C08E1BFA8}" type="slidenum">
              <a:rPr lang="en-US" smtClean="0"/>
              <a:pPr/>
              <a:t>8</a:t>
            </a:fld>
            <a:endParaRPr lang="en-US" dirty="0"/>
          </a:p>
        </p:txBody>
      </p:sp>
      <p:pic>
        <p:nvPicPr>
          <p:cNvPr id="5" name="Picture 4"/>
          <p:cNvPicPr>
            <a:picLocks noChangeAspect="1"/>
          </p:cNvPicPr>
          <p:nvPr/>
        </p:nvPicPr>
        <p:blipFill>
          <a:blip r:embed="rId3"/>
          <a:stretch>
            <a:fillRect/>
          </a:stretch>
        </p:blipFill>
        <p:spPr>
          <a:xfrm>
            <a:off x="3497943" y="1222250"/>
            <a:ext cx="5415643" cy="3527294"/>
          </a:xfrm>
          <a:prstGeom prst="rect">
            <a:avLst/>
          </a:prstGeom>
        </p:spPr>
      </p:pic>
    </p:spTree>
    <p:extLst>
      <p:ext uri="{BB962C8B-B14F-4D97-AF65-F5344CB8AC3E}">
        <p14:creationId xmlns:p14="http://schemas.microsoft.com/office/powerpoint/2010/main" val="3395105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2645" y="501640"/>
            <a:ext cx="7680960" cy="332399"/>
          </a:xfrm>
        </p:spPr>
        <p:txBody>
          <a:bodyPr/>
          <a:lstStyle/>
          <a:p>
            <a:r>
              <a:rPr lang="en-US" sz="2400" dirty="0" smtClean="0">
                <a:solidFill>
                  <a:srgbClr val="FFC000"/>
                </a:solidFill>
              </a:rPr>
              <a:t>Reading the Award Snapshot</a:t>
            </a:r>
            <a:endParaRPr lang="en-US" sz="2400" dirty="0">
              <a:solidFill>
                <a:srgbClr val="FFC000"/>
              </a:solidFill>
            </a:endParaRPr>
          </a:p>
        </p:txBody>
      </p:sp>
      <p:sp>
        <p:nvSpPr>
          <p:cNvPr id="3" name="Text Placeholder 2"/>
          <p:cNvSpPr>
            <a:spLocks noGrp="1"/>
          </p:cNvSpPr>
          <p:nvPr>
            <p:ph type="body" sz="quarter" idx="20"/>
          </p:nvPr>
        </p:nvSpPr>
        <p:spPr/>
        <p:txBody>
          <a:bodyPr/>
          <a:lstStyle/>
          <a:p>
            <a:endParaRPr lang="en-US"/>
          </a:p>
        </p:txBody>
      </p:sp>
      <p:sp>
        <p:nvSpPr>
          <p:cNvPr id="4" name="Slide Number Placeholder 3"/>
          <p:cNvSpPr>
            <a:spLocks noGrp="1"/>
          </p:cNvSpPr>
          <p:nvPr>
            <p:ph type="sldNum" sz="quarter" idx="4"/>
          </p:nvPr>
        </p:nvSpPr>
        <p:spPr/>
        <p:txBody>
          <a:bodyPr/>
          <a:lstStyle/>
          <a:p>
            <a:fld id="{8368066F-241F-DA46-A244-6F6C08E1BFA8}" type="slidenum">
              <a:rPr lang="en-US" smtClean="0"/>
              <a:pPr/>
              <a:t>9</a:t>
            </a:fld>
            <a:endParaRPr lang="en-US" dirty="0"/>
          </a:p>
        </p:txBody>
      </p:sp>
      <p:pic>
        <p:nvPicPr>
          <p:cNvPr id="5" name="Picture 4"/>
          <p:cNvPicPr>
            <a:picLocks noChangeAspect="1"/>
          </p:cNvPicPr>
          <p:nvPr/>
        </p:nvPicPr>
        <p:blipFill rotWithShape="1">
          <a:blip r:embed="rId2"/>
          <a:srcRect b="723"/>
          <a:stretch/>
        </p:blipFill>
        <p:spPr>
          <a:xfrm>
            <a:off x="179201" y="1005973"/>
            <a:ext cx="8794678" cy="3903233"/>
          </a:xfrm>
          <a:prstGeom prst="rect">
            <a:avLst/>
          </a:prstGeom>
        </p:spPr>
      </p:pic>
      <p:pic>
        <p:nvPicPr>
          <p:cNvPr id="6" name="Picture 5"/>
          <p:cNvPicPr>
            <a:picLocks noChangeAspect="1"/>
          </p:cNvPicPr>
          <p:nvPr/>
        </p:nvPicPr>
        <p:blipFill>
          <a:blip r:embed="rId3"/>
          <a:stretch>
            <a:fillRect/>
          </a:stretch>
        </p:blipFill>
        <p:spPr>
          <a:xfrm>
            <a:off x="4348716" y="4051004"/>
            <a:ext cx="2240258" cy="480405"/>
          </a:xfrm>
          <a:prstGeom prst="rect">
            <a:avLst/>
          </a:prstGeom>
        </p:spPr>
      </p:pic>
    </p:spTree>
    <p:extLst>
      <p:ext uri="{BB962C8B-B14F-4D97-AF65-F5344CB8AC3E}">
        <p14:creationId xmlns:p14="http://schemas.microsoft.com/office/powerpoint/2010/main" val="2453604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03">
  <a:themeElements>
    <a:clrScheme name="Brand-03-colors">
      <a:dk1>
        <a:srgbClr val="FFFFFF"/>
      </a:dk1>
      <a:lt1>
        <a:srgbClr val="FFFFFF"/>
      </a:lt1>
      <a:dk2>
        <a:srgbClr val="2774AE"/>
      </a:dk2>
      <a:lt2>
        <a:srgbClr val="FFFFFF"/>
      </a:lt2>
      <a:accent1>
        <a:srgbClr val="00578A"/>
      </a:accent1>
      <a:accent2>
        <a:srgbClr val="898989"/>
      </a:accent2>
      <a:accent3>
        <a:srgbClr val="8BB8E8"/>
      </a:accent3>
      <a:accent4>
        <a:srgbClr val="DAEBFE"/>
      </a:accent4>
      <a:accent5>
        <a:srgbClr val="FFC72B"/>
      </a:accent5>
      <a:accent6>
        <a:srgbClr val="00578A"/>
      </a:accent6>
      <a:hlink>
        <a:srgbClr val="00578A"/>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457200" tIns="0" rIns="0" bIns="0" rtlCol="0">
        <a:spAutoFit/>
      </a:bodyPr>
      <a:lstStyle>
        <a:defPPr algn="l">
          <a:defRPr dirty="0" err="1"/>
        </a:defPPr>
      </a:lstStyle>
    </a:txDef>
  </a:objectDefaults>
  <a:extraClrSchemeLst/>
  <a:extLst>
    <a:ext uri="{05A4C25C-085E-4340-85A3-A5531E510DB2}">
      <thm15:themeFamily xmlns:thm15="http://schemas.microsoft.com/office/thememl/2012/main" name="Presentation3" id="{FF94B02A-2196-E347-8930-A38EB2C520A5}" vid="{5B06DE9E-C516-1F48-869A-6B2A2C860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4035</TotalTime>
  <Words>1750</Words>
  <Application>Microsoft Office PowerPoint</Application>
  <PresentationFormat>Custom</PresentationFormat>
  <Paragraphs>299</Paragraphs>
  <Slides>41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Britannic Bold</vt:lpstr>
      <vt:lpstr>Calibri</vt:lpstr>
      <vt:lpstr>Courier New</vt:lpstr>
      <vt:lpstr>Helvetica</vt:lpstr>
      <vt:lpstr>presentation-03</vt:lpstr>
      <vt:lpstr>Post Award Training</vt:lpstr>
      <vt:lpstr>Who are the players?</vt:lpstr>
      <vt:lpstr>ORCA Office of the Vice Chancellor for Research &amp; Creative Activities</vt:lpstr>
      <vt:lpstr>PowerPoint Presentation</vt:lpstr>
      <vt:lpstr>Award Set Up Process</vt:lpstr>
      <vt:lpstr>Department</vt:lpstr>
      <vt:lpstr>What if I need to start a project but the money isn’t here?</vt:lpstr>
      <vt:lpstr>Award Snapshot</vt:lpstr>
      <vt:lpstr>Reading the Award Snapshot</vt:lpstr>
      <vt:lpstr>Reading the Award Snapshot</vt:lpstr>
      <vt:lpstr>Payment Basis</vt:lpstr>
      <vt:lpstr>Payment Basis</vt:lpstr>
      <vt:lpstr>PowerPoint Presentation</vt:lpstr>
      <vt:lpstr>We have the fund number! </vt:lpstr>
      <vt:lpstr>“Now is when the real work begins.”</vt:lpstr>
      <vt:lpstr>Responsibilities of PIs and their teams:</vt:lpstr>
      <vt:lpstr>Policies and Guidelines</vt:lpstr>
      <vt:lpstr>Typical Expenditures</vt:lpstr>
      <vt:lpstr>Managing Subawards</vt:lpstr>
      <vt:lpstr>Monthly Meetings with Fund Manager</vt:lpstr>
      <vt:lpstr>Monthly Meetings with Fund Manager</vt:lpstr>
      <vt:lpstr>Monthly Meetings with Fund Manager</vt:lpstr>
      <vt:lpstr>FAUs: Accounts, Cost Centers, and Fund Numbers</vt:lpstr>
      <vt:lpstr>Financial Reports</vt:lpstr>
      <vt:lpstr>Financial Reports</vt:lpstr>
      <vt:lpstr>PowerPoint Presentation</vt:lpstr>
      <vt:lpstr>PowerPoint Presentation</vt:lpstr>
      <vt:lpstr>PowerPoint Presentation</vt:lpstr>
      <vt:lpstr>Special Considerations</vt:lpstr>
      <vt:lpstr>Monthly Meetings with Fund Manager</vt:lpstr>
      <vt:lpstr>What happens when you are awarded additional funds? </vt:lpstr>
      <vt:lpstr>Re-Budgeting</vt:lpstr>
      <vt:lpstr>Notices from ORA Reports (portal@research.ucla.edu)</vt:lpstr>
      <vt:lpstr>Approaching End Dates</vt:lpstr>
      <vt:lpstr>Approaching End Dates</vt:lpstr>
      <vt:lpstr>Financial Progress Reports &amp; Final Financial Reports (FFRs)</vt:lpstr>
      <vt:lpstr>Effort Reporting</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03 Presentation Title</dc:title>
  <dc:creator>Towery, Chris</dc:creator>
  <cp:lastModifiedBy>Sheehan, Laura W.</cp:lastModifiedBy>
  <cp:revision>66</cp:revision>
  <cp:lastPrinted>2018-09-26T16:49:56Z</cp:lastPrinted>
  <dcterms:created xsi:type="dcterms:W3CDTF">2020-06-22T17:45:12Z</dcterms:created>
  <dcterms:modified xsi:type="dcterms:W3CDTF">2021-10-18T17:55:14Z</dcterms:modified>
</cp:coreProperties>
</file>